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ppt/tags/tag41.xml" ContentType="application/vnd.openxmlformats-officedocument.presentationml.tags+xml"/>
  <Override PartName="/ppt/notesSlides/notesSlide40.xml" ContentType="application/vnd.openxmlformats-officedocument.presentationml.notesSlide+xml"/>
  <Override PartName="/ppt/tags/tag42.xml" ContentType="application/vnd.openxmlformats-officedocument.presentationml.tags+xml"/>
  <Override PartName="/ppt/notesSlides/notesSlide41.xml" ContentType="application/vnd.openxmlformats-officedocument.presentationml.notesSlide+xml"/>
  <Override PartName="/ppt/tags/tag43.xml" ContentType="application/vnd.openxmlformats-officedocument.presentationml.tags+xml"/>
  <Override PartName="/ppt/notesSlides/notesSlide42.xml" ContentType="application/vnd.openxmlformats-officedocument.presentationml.notesSlide+xml"/>
  <Override PartName="/ppt/tags/tag44.xml" ContentType="application/vnd.openxmlformats-officedocument.presentationml.tags+xml"/>
  <Override PartName="/ppt/notesSlides/notesSlide43.xml" ContentType="application/vnd.openxmlformats-officedocument.presentationml.notesSlide+xml"/>
  <Override PartName="/ppt/tags/tag45.xml" ContentType="application/vnd.openxmlformats-officedocument.presentationml.tags+xml"/>
  <Override PartName="/ppt/notesSlides/notesSlide44.xml" ContentType="application/vnd.openxmlformats-officedocument.presentationml.notesSlide+xml"/>
  <Override PartName="/ppt/tags/tag46.xml" ContentType="application/vnd.openxmlformats-officedocument.presentationml.tags+xml"/>
  <Override PartName="/ppt/notesSlides/notesSlide45.xml" ContentType="application/vnd.openxmlformats-officedocument.presentationml.notesSlide+xml"/>
  <Override PartName="/ppt/tags/tag47.xml" ContentType="application/vnd.openxmlformats-officedocument.presentationml.tags+xml"/>
  <Override PartName="/ppt/notesSlides/notesSlide46.xml" ContentType="application/vnd.openxmlformats-officedocument.presentationml.notesSlide+xml"/>
  <Override PartName="/ppt/tags/tag48.xml" ContentType="application/vnd.openxmlformats-officedocument.presentationml.tags+xml"/>
  <Override PartName="/ppt/notesSlides/notesSlide47.xml" ContentType="application/vnd.openxmlformats-officedocument.presentationml.notesSlide+xml"/>
  <Override PartName="/ppt/tags/tag49.xml" ContentType="application/vnd.openxmlformats-officedocument.presentationml.tags+xml"/>
  <Override PartName="/ppt/notesSlides/notesSlide48.xml" ContentType="application/vnd.openxmlformats-officedocument.presentationml.notesSlide+xml"/>
  <Override PartName="/ppt/tags/tag50.xml" ContentType="application/vnd.openxmlformats-officedocument.presentationml.tags+xml"/>
  <Override PartName="/ppt/notesSlides/notesSlide49.xml" ContentType="application/vnd.openxmlformats-officedocument.presentationml.notesSlide+xml"/>
  <Override PartName="/ppt/tags/tag51.xml" ContentType="application/vnd.openxmlformats-officedocument.presentationml.tags+xml"/>
  <Override PartName="/ppt/notesSlides/notesSlide50.xml" ContentType="application/vnd.openxmlformats-officedocument.presentationml.notesSlide+xml"/>
  <Override PartName="/ppt/tags/tag52.xml" ContentType="application/vnd.openxmlformats-officedocument.presentationml.tags+xml"/>
  <Override PartName="/ppt/notesSlides/notesSlide51.xml" ContentType="application/vnd.openxmlformats-officedocument.presentationml.notesSlide+xml"/>
  <Override PartName="/ppt/tags/tag53.xml" ContentType="application/vnd.openxmlformats-officedocument.presentationml.tags+xml"/>
  <Override PartName="/ppt/notesSlides/notesSlide52.xml" ContentType="application/vnd.openxmlformats-officedocument.presentationml.notesSlide+xml"/>
  <Override PartName="/ppt/tags/tag54.xml" ContentType="application/vnd.openxmlformats-officedocument.presentationml.tags+xml"/>
  <Override PartName="/ppt/notesSlides/notesSlide53.xml" ContentType="application/vnd.openxmlformats-officedocument.presentationml.notesSlide+xml"/>
  <Override PartName="/ppt/tags/tag55.xml" ContentType="application/vnd.openxmlformats-officedocument.presentationml.tags+xml"/>
  <Override PartName="/ppt/notesSlides/notesSlide54.xml" ContentType="application/vnd.openxmlformats-officedocument.presentationml.notesSlide+xml"/>
  <Override PartName="/ppt/tags/tag56.xml" ContentType="application/vnd.openxmlformats-officedocument.presentationml.tags+xml"/>
  <Override PartName="/ppt/notesSlides/notesSlide55.xml" ContentType="application/vnd.openxmlformats-officedocument.presentationml.notesSlide+xml"/>
  <Override PartName="/ppt/tags/tag57.xml" ContentType="application/vnd.openxmlformats-officedocument.presentationml.tags+xml"/>
  <Override PartName="/ppt/notesSlides/notesSlide56.xml" ContentType="application/vnd.openxmlformats-officedocument.presentationml.notesSlide+xml"/>
  <Override PartName="/ppt/tags/tag58.xml" ContentType="application/vnd.openxmlformats-officedocument.presentationml.tags+xml"/>
  <Override PartName="/ppt/notesSlides/notesSlide57.xml" ContentType="application/vnd.openxmlformats-officedocument.presentationml.notesSlide+xml"/>
  <Override PartName="/ppt/tags/tag59.xml" ContentType="application/vnd.openxmlformats-officedocument.presentationml.tags+xml"/>
  <Override PartName="/ppt/notesSlides/notesSlide58.xml" ContentType="application/vnd.openxmlformats-officedocument.presentationml.notesSlide+xml"/>
  <Override PartName="/ppt/tags/tag60.xml" ContentType="application/vnd.openxmlformats-officedocument.presentationml.tags+xml"/>
  <Override PartName="/ppt/tags/tag61.xml" ContentType="application/vnd.openxmlformats-officedocument.presentationml.tags+xml"/>
  <Override PartName="/ppt/notesSlides/notesSlide59.xml" ContentType="application/vnd.openxmlformats-officedocument.presentationml.notesSlide+xml"/>
  <Override PartName="/ppt/tags/tag62.xml" ContentType="application/vnd.openxmlformats-officedocument.presentationml.tags+xml"/>
  <Override PartName="/ppt/notesSlides/notesSlide60.xml" ContentType="application/vnd.openxmlformats-officedocument.presentationml.notesSlide+xml"/>
  <Override PartName="/ppt/tags/tag63.xml" ContentType="application/vnd.openxmlformats-officedocument.presentationml.tags+xml"/>
  <Override PartName="/ppt/notesSlides/notesSlide61.xml" ContentType="application/vnd.openxmlformats-officedocument.presentationml.notesSlide+xml"/>
  <Override PartName="/ppt/tags/tag64.xml" ContentType="application/vnd.openxmlformats-officedocument.presentationml.tags+xml"/>
  <Override PartName="/ppt/notesSlides/notesSlide62.xml" ContentType="application/vnd.openxmlformats-officedocument.presentationml.notesSlide+xml"/>
  <Override PartName="/ppt/tags/tag65.xml" ContentType="application/vnd.openxmlformats-officedocument.presentationml.tags+xml"/>
  <Override PartName="/ppt/notesSlides/notesSlide63.xml" ContentType="application/vnd.openxmlformats-officedocument.presentationml.notesSlide+xml"/>
  <Override PartName="/ppt/tags/tag66.xml" ContentType="application/vnd.openxmlformats-officedocument.presentationml.tags+xml"/>
  <Override PartName="/ppt/notesSlides/notesSlide64.xml" ContentType="application/vnd.openxmlformats-officedocument.presentationml.notesSlide+xml"/>
  <Override PartName="/ppt/tags/tag67.xml" ContentType="application/vnd.openxmlformats-officedocument.presentationml.tags+xml"/>
  <Override PartName="/ppt/notesSlides/notesSlide65.xml" ContentType="application/vnd.openxmlformats-officedocument.presentationml.notesSlide+xml"/>
  <Override PartName="/ppt/tags/tag68.xml" ContentType="application/vnd.openxmlformats-officedocument.presentationml.tags+xml"/>
  <Override PartName="/ppt/notesSlides/notesSlide66.xml" ContentType="application/vnd.openxmlformats-officedocument.presentationml.notesSlide+xml"/>
  <Override PartName="/ppt/tags/tag69.xml" ContentType="application/vnd.openxmlformats-officedocument.presentationml.tags+xml"/>
  <Override PartName="/ppt/notesSlides/notesSlide67.xml" ContentType="application/vnd.openxmlformats-officedocument.presentationml.notesSlide+xml"/>
  <Override PartName="/ppt/tags/tag70.xml" ContentType="application/vnd.openxmlformats-officedocument.presentationml.tags+xml"/>
  <Override PartName="/ppt/notesSlides/notesSlide68.xml" ContentType="application/vnd.openxmlformats-officedocument.presentationml.notesSlide+xml"/>
  <Override PartName="/ppt/tags/tag71.xml" ContentType="application/vnd.openxmlformats-officedocument.presentationml.tags+xml"/>
  <Override PartName="/ppt/notesSlides/notesSlide69.xml" ContentType="application/vnd.openxmlformats-officedocument.presentationml.notesSlide+xml"/>
  <Override PartName="/ppt/tags/tag72.xml" ContentType="application/vnd.openxmlformats-officedocument.presentationml.tags+xml"/>
  <Override PartName="/ppt/notesSlides/notesSlide70.xml" ContentType="application/vnd.openxmlformats-officedocument.presentationml.notesSlide+xml"/>
  <Override PartName="/ppt/tags/tag73.xml" ContentType="application/vnd.openxmlformats-officedocument.presentationml.tags+xml"/>
  <Override PartName="/ppt/notesSlides/notesSlide71.xml" ContentType="application/vnd.openxmlformats-officedocument.presentationml.notesSlide+xml"/>
  <Override PartName="/ppt/tags/tag74.xml" ContentType="application/vnd.openxmlformats-officedocument.presentationml.tags+xml"/>
  <Override PartName="/ppt/notesSlides/notesSlide72.xml" ContentType="application/vnd.openxmlformats-officedocument.presentationml.notesSlide+xml"/>
  <Override PartName="/ppt/tags/tag75.xml" ContentType="application/vnd.openxmlformats-officedocument.presentationml.tags+xml"/>
  <Override PartName="/ppt/notesSlides/notesSlide73.xml" ContentType="application/vnd.openxmlformats-officedocument.presentationml.notesSlide+xml"/>
  <Override PartName="/ppt/tags/tag76.xml" ContentType="application/vnd.openxmlformats-officedocument.presentationml.tags+xml"/>
  <Override PartName="/ppt/notesSlides/notesSlide74.xml" ContentType="application/vnd.openxmlformats-officedocument.presentationml.notesSlide+xml"/>
  <Override PartName="/ppt/tags/tag77.xml" ContentType="application/vnd.openxmlformats-officedocument.presentationml.tags+xml"/>
  <Override PartName="/ppt/notesSlides/notesSlide75.xml" ContentType="application/vnd.openxmlformats-officedocument.presentationml.notesSlide+xml"/>
  <Override PartName="/ppt/tags/tag78.xml" ContentType="application/vnd.openxmlformats-officedocument.presentationml.tags+xml"/>
  <Override PartName="/ppt/notesSlides/notesSlide76.xml" ContentType="application/vnd.openxmlformats-officedocument.presentationml.notesSlide+xml"/>
  <Override PartName="/ppt/tags/tag79.xml" ContentType="application/vnd.openxmlformats-officedocument.presentationml.tags+xml"/>
  <Override PartName="/ppt/notesSlides/notesSlide77.xml" ContentType="application/vnd.openxmlformats-officedocument.presentationml.notesSlide+xml"/>
  <Override PartName="/ppt/tags/tag80.xml" ContentType="application/vnd.openxmlformats-officedocument.presentationml.tags+xml"/>
  <Override PartName="/ppt/notesSlides/notesSlide78.xml" ContentType="application/vnd.openxmlformats-officedocument.presentationml.notesSlide+xml"/>
  <Override PartName="/ppt/tags/tag81.xml" ContentType="application/vnd.openxmlformats-officedocument.presentationml.tags+xml"/>
  <Override PartName="/ppt/notesSlides/notesSlide79.xml" ContentType="application/vnd.openxmlformats-officedocument.presentationml.notesSlide+xml"/>
  <Override PartName="/ppt/tags/tag82.xml" ContentType="application/vnd.openxmlformats-officedocument.presentationml.tags+xml"/>
  <Override PartName="/ppt/notesSlides/notesSlide80.xml" ContentType="application/vnd.openxmlformats-officedocument.presentationml.notesSlide+xml"/>
  <Override PartName="/ppt/tags/tag83.xml" ContentType="application/vnd.openxmlformats-officedocument.presentationml.tags+xml"/>
  <Override PartName="/ppt/notesSlides/notesSlide81.xml" ContentType="application/vnd.openxmlformats-officedocument.presentationml.notesSlide+xml"/>
  <Override PartName="/ppt/tags/tag84.xml" ContentType="application/vnd.openxmlformats-officedocument.presentationml.tags+xml"/>
  <Override PartName="/ppt/notesSlides/notesSlide82.xml" ContentType="application/vnd.openxmlformats-officedocument.presentationml.notesSlide+xml"/>
  <Override PartName="/ppt/tags/tag85.xml" ContentType="application/vnd.openxmlformats-officedocument.presentationml.tags+xml"/>
  <Override PartName="/ppt/notesSlides/notesSlide83.xml" ContentType="application/vnd.openxmlformats-officedocument.presentationml.notesSlide+xml"/>
  <Override PartName="/ppt/tags/tag86.xml" ContentType="application/vnd.openxmlformats-officedocument.presentationml.tags+xml"/>
  <Override PartName="/ppt/notesSlides/notesSlide84.xml" ContentType="application/vnd.openxmlformats-officedocument.presentationml.notesSlide+xml"/>
  <Override PartName="/ppt/tags/tag87.xml" ContentType="application/vnd.openxmlformats-officedocument.presentationml.tags+xml"/>
  <Override PartName="/ppt/notesSlides/notesSlide85.xml" ContentType="application/vnd.openxmlformats-officedocument.presentationml.notesSlide+xml"/>
  <Override PartName="/ppt/tags/tag88.xml" ContentType="application/vnd.openxmlformats-officedocument.presentationml.tags+xml"/>
  <Override PartName="/ppt/notesSlides/notesSlide86.xml" ContentType="application/vnd.openxmlformats-officedocument.presentationml.notesSlide+xml"/>
  <Override PartName="/ppt/tags/tag89.xml" ContentType="application/vnd.openxmlformats-officedocument.presentationml.tags+xml"/>
  <Override PartName="/ppt/notesSlides/notesSlide87.xml" ContentType="application/vnd.openxmlformats-officedocument.presentationml.notesSlide+xml"/>
  <Override PartName="/ppt/tags/tag90.xml" ContentType="application/vnd.openxmlformats-officedocument.presentationml.tags+xml"/>
  <Override PartName="/ppt/notesSlides/notesSlide88.xml" ContentType="application/vnd.openxmlformats-officedocument.presentationml.notesSlide+xml"/>
  <Override PartName="/ppt/tags/tag91.xml" ContentType="application/vnd.openxmlformats-officedocument.presentationml.tags+xml"/>
  <Override PartName="/ppt/notesSlides/notesSlide89.xml" ContentType="application/vnd.openxmlformats-officedocument.presentationml.notesSlide+xml"/>
  <Override PartName="/ppt/tags/tag92.xml" ContentType="application/vnd.openxmlformats-officedocument.presentationml.tags+xml"/>
  <Override PartName="/ppt/notesSlides/notesSlide90.xml" ContentType="application/vnd.openxmlformats-officedocument.presentationml.notesSlide+xml"/>
  <Override PartName="/ppt/tags/tag93.xml" ContentType="application/vnd.openxmlformats-officedocument.presentationml.tags+xml"/>
  <Override PartName="/ppt/notesSlides/notesSlide91.xml" ContentType="application/vnd.openxmlformats-officedocument.presentationml.notesSlide+xml"/>
  <Override PartName="/ppt/tags/tag94.xml" ContentType="application/vnd.openxmlformats-officedocument.presentationml.tags+xml"/>
  <Override PartName="/ppt/notesSlides/notesSlide92.xml" ContentType="application/vnd.openxmlformats-officedocument.presentationml.notesSlide+xml"/>
  <Override PartName="/ppt/tags/tag95.xml" ContentType="application/vnd.openxmlformats-officedocument.presentationml.tags+xml"/>
  <Override PartName="/ppt/notesSlides/notesSlide93.xml" ContentType="application/vnd.openxmlformats-officedocument.presentationml.notesSlide+xml"/>
  <Override PartName="/ppt/tags/tag96.xml" ContentType="application/vnd.openxmlformats-officedocument.presentationml.tags+xml"/>
  <Override PartName="/ppt/notesSlides/notesSlide94.xml" ContentType="application/vnd.openxmlformats-officedocument.presentationml.notesSlide+xml"/>
  <Override PartName="/ppt/tags/tag97.xml" ContentType="application/vnd.openxmlformats-officedocument.presentationml.tags+xml"/>
  <Override PartName="/ppt/notesSlides/notesSlide95.xml" ContentType="application/vnd.openxmlformats-officedocument.presentationml.notesSlide+xml"/>
  <Override PartName="/ppt/tags/tag98.xml" ContentType="application/vnd.openxmlformats-officedocument.presentationml.tags+xml"/>
  <Override PartName="/ppt/notesSlides/notesSlide96.xml" ContentType="application/vnd.openxmlformats-officedocument.presentationml.notesSlide+xml"/>
  <Override PartName="/ppt/tags/tag99.xml" ContentType="application/vnd.openxmlformats-officedocument.presentationml.tags+xml"/>
  <Override PartName="/ppt/notesSlides/notesSlide97.xml" ContentType="application/vnd.openxmlformats-officedocument.presentationml.notesSlide+xml"/>
  <Override PartName="/ppt/tags/tag100.xml" ContentType="application/vnd.openxmlformats-officedocument.presentationml.tags+xml"/>
  <Override PartName="/ppt/notesSlides/notesSlide98.xml" ContentType="application/vnd.openxmlformats-officedocument.presentationml.notesSlide+xml"/>
  <Override PartName="/ppt/tags/tag101.xml" ContentType="application/vnd.openxmlformats-officedocument.presentationml.tags+xml"/>
  <Override PartName="/ppt/notesSlides/notesSlide99.xml" ContentType="application/vnd.openxmlformats-officedocument.presentationml.notesSlide+xml"/>
  <Override PartName="/ppt/tags/tag102.xml" ContentType="application/vnd.openxmlformats-officedocument.presentationml.tags+xml"/>
  <Override PartName="/ppt/notesSlides/notesSlide100.xml" ContentType="application/vnd.openxmlformats-officedocument.presentationml.notesSlide+xml"/>
  <Override PartName="/ppt/tags/tag103.xml" ContentType="application/vnd.openxmlformats-officedocument.presentationml.tags+xml"/>
  <Override PartName="/ppt/notesSlides/notesSlide101.xml" ContentType="application/vnd.openxmlformats-officedocument.presentationml.notesSlide+xml"/>
  <Override PartName="/ppt/tags/tag104.xml" ContentType="application/vnd.openxmlformats-officedocument.presentationml.tags+xml"/>
  <Override PartName="/ppt/notesSlides/notesSlide102.xml" ContentType="application/vnd.openxmlformats-officedocument.presentationml.notesSlide+xml"/>
  <Override PartName="/ppt/tags/tag105.xml" ContentType="application/vnd.openxmlformats-officedocument.presentationml.tags+xml"/>
  <Override PartName="/ppt/notesSlides/notesSlide103.xml" ContentType="application/vnd.openxmlformats-officedocument.presentationml.notesSlide+xml"/>
  <Override PartName="/ppt/tags/tag106.xml" ContentType="application/vnd.openxmlformats-officedocument.presentationml.tags+xml"/>
  <Override PartName="/ppt/notesSlides/notesSlide104.xml" ContentType="application/vnd.openxmlformats-officedocument.presentationml.notesSlide+xml"/>
  <Override PartName="/ppt/tags/tag107.xml" ContentType="application/vnd.openxmlformats-officedocument.presentationml.tags+xml"/>
  <Override PartName="/ppt/notesSlides/notesSlide105.xml" ContentType="application/vnd.openxmlformats-officedocument.presentationml.notesSlide+xml"/>
  <Override PartName="/ppt/tags/tag108.xml" ContentType="application/vnd.openxmlformats-officedocument.presentationml.tags+xml"/>
  <Override PartName="/ppt/notesSlides/notesSlide106.xml" ContentType="application/vnd.openxmlformats-officedocument.presentationml.notesSlide+xml"/>
  <Override PartName="/ppt/tags/tag109.xml" ContentType="application/vnd.openxmlformats-officedocument.presentationml.tags+xml"/>
  <Override PartName="/ppt/notesSlides/notesSlide107.xml" ContentType="application/vnd.openxmlformats-officedocument.presentationml.notesSlide+xml"/>
  <Override PartName="/ppt/tags/tag110.xml" ContentType="application/vnd.openxmlformats-officedocument.presentationml.tags+xml"/>
  <Override PartName="/ppt/notesSlides/notesSlide108.xml" ContentType="application/vnd.openxmlformats-officedocument.presentationml.notesSlide+xml"/>
  <Override PartName="/ppt/tags/tag111.xml" ContentType="application/vnd.openxmlformats-officedocument.presentationml.tags+xml"/>
  <Override PartName="/ppt/notesSlides/notesSlide109.xml" ContentType="application/vnd.openxmlformats-officedocument.presentationml.notesSlide+xml"/>
  <Override PartName="/ppt/tags/tag112.xml" ContentType="application/vnd.openxmlformats-officedocument.presentationml.tags+xml"/>
  <Override PartName="/ppt/notesSlides/notesSlide110.xml" ContentType="application/vnd.openxmlformats-officedocument.presentationml.notesSlide+xml"/>
  <Override PartName="/ppt/tags/tag113.xml" ContentType="application/vnd.openxmlformats-officedocument.presentationml.tags+xml"/>
  <Override PartName="/ppt/notesSlides/notesSlide111.xml" ContentType="application/vnd.openxmlformats-officedocument.presentationml.notesSlide+xml"/>
  <Override PartName="/ppt/tags/tag114.xml" ContentType="application/vnd.openxmlformats-officedocument.presentationml.tags+xml"/>
  <Override PartName="/ppt/notesSlides/notesSlide112.xml" ContentType="application/vnd.openxmlformats-officedocument.presentationml.notesSlide+xml"/>
  <Override PartName="/ppt/tags/tag115.xml" ContentType="application/vnd.openxmlformats-officedocument.presentationml.tags+xml"/>
  <Override PartName="/ppt/notesSlides/notesSlide113.xml" ContentType="application/vnd.openxmlformats-officedocument.presentationml.notesSlide+xml"/>
  <Override PartName="/ppt/tags/tag116.xml" ContentType="application/vnd.openxmlformats-officedocument.presentationml.tags+xml"/>
  <Override PartName="/ppt/notesSlides/notesSlide114.xml" ContentType="application/vnd.openxmlformats-officedocument.presentationml.notesSlide+xml"/>
  <Override PartName="/ppt/tags/tag117.xml" ContentType="application/vnd.openxmlformats-officedocument.presentationml.tags+xml"/>
  <Override PartName="/ppt/notesSlides/notesSlide115.xml" ContentType="application/vnd.openxmlformats-officedocument.presentationml.notesSlide+xml"/>
  <Override PartName="/ppt/tags/tag118.xml" ContentType="application/vnd.openxmlformats-officedocument.presentationml.tags+xml"/>
  <Override PartName="/ppt/notesSlides/notesSlide116.xml" ContentType="application/vnd.openxmlformats-officedocument.presentationml.notesSlide+xml"/>
  <Override PartName="/ppt/tags/tag119.xml" ContentType="application/vnd.openxmlformats-officedocument.presentationml.tags+xml"/>
  <Override PartName="/ppt/notesSlides/notesSlide117.xml" ContentType="application/vnd.openxmlformats-officedocument.presentationml.notesSlide+xml"/>
  <Override PartName="/ppt/tags/tag120.xml" ContentType="application/vnd.openxmlformats-officedocument.presentationml.tags+xml"/>
  <Override PartName="/ppt/notesSlides/notesSlide118.xml" ContentType="application/vnd.openxmlformats-officedocument.presentationml.notesSlide+xml"/>
  <Override PartName="/ppt/tags/tag121.xml" ContentType="application/vnd.openxmlformats-officedocument.presentationml.tags+xml"/>
  <Override PartName="/ppt/notesSlides/notesSlide119.xml" ContentType="application/vnd.openxmlformats-officedocument.presentationml.notesSlide+xml"/>
  <Override PartName="/ppt/tags/tag122.xml" ContentType="application/vnd.openxmlformats-officedocument.presentationml.tags+xml"/>
  <Override PartName="/ppt/notesSlides/notesSlide120.xml" ContentType="application/vnd.openxmlformats-officedocument.presentationml.notesSlide+xml"/>
  <Override PartName="/ppt/tags/tag123.xml" ContentType="application/vnd.openxmlformats-officedocument.presentationml.tags+xml"/>
  <Override PartName="/ppt/notesSlides/notesSlide121.xml" ContentType="application/vnd.openxmlformats-officedocument.presentationml.notesSlide+xml"/>
  <Override PartName="/ppt/tags/tag124.xml" ContentType="application/vnd.openxmlformats-officedocument.presentationml.tags+xml"/>
  <Override PartName="/ppt/notesSlides/notesSlide1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5"/>
  </p:notesMasterIdLst>
  <p:sldIdLst>
    <p:sldId id="257" r:id="rId2"/>
    <p:sldId id="258" r:id="rId3"/>
    <p:sldId id="263" r:id="rId4"/>
    <p:sldId id="421" r:id="rId5"/>
    <p:sldId id="264" r:id="rId6"/>
    <p:sldId id="262" r:id="rId7"/>
    <p:sldId id="265" r:id="rId8"/>
    <p:sldId id="266" r:id="rId9"/>
    <p:sldId id="259" r:id="rId10"/>
    <p:sldId id="272" r:id="rId11"/>
    <p:sldId id="260" r:id="rId12"/>
    <p:sldId id="276" r:id="rId13"/>
    <p:sldId id="285" r:id="rId14"/>
    <p:sldId id="291" r:id="rId15"/>
    <p:sldId id="306" r:id="rId16"/>
    <p:sldId id="305" r:id="rId17"/>
    <p:sldId id="292" r:id="rId18"/>
    <p:sldId id="293" r:id="rId19"/>
    <p:sldId id="294" r:id="rId20"/>
    <p:sldId id="271" r:id="rId21"/>
    <p:sldId id="277" r:id="rId22"/>
    <p:sldId id="278" r:id="rId23"/>
    <p:sldId id="279" r:id="rId24"/>
    <p:sldId id="416" r:id="rId25"/>
    <p:sldId id="417" r:id="rId26"/>
    <p:sldId id="418" r:id="rId27"/>
    <p:sldId id="298" r:id="rId28"/>
    <p:sldId id="299" r:id="rId29"/>
    <p:sldId id="296" r:id="rId30"/>
    <p:sldId id="297" r:id="rId31"/>
    <p:sldId id="386" r:id="rId32"/>
    <p:sldId id="387" r:id="rId33"/>
    <p:sldId id="389" r:id="rId34"/>
    <p:sldId id="390" r:id="rId35"/>
    <p:sldId id="391" r:id="rId36"/>
    <p:sldId id="392" r:id="rId37"/>
    <p:sldId id="393" r:id="rId38"/>
    <p:sldId id="394" r:id="rId39"/>
    <p:sldId id="396" r:id="rId40"/>
    <p:sldId id="397" r:id="rId41"/>
    <p:sldId id="398" r:id="rId42"/>
    <p:sldId id="383" r:id="rId43"/>
    <p:sldId id="385" r:id="rId44"/>
    <p:sldId id="382" r:id="rId45"/>
    <p:sldId id="301" r:id="rId46"/>
    <p:sldId id="302" r:id="rId47"/>
    <p:sldId id="308" r:id="rId48"/>
    <p:sldId id="304" r:id="rId49"/>
    <p:sldId id="303" r:id="rId50"/>
    <p:sldId id="311" r:id="rId51"/>
    <p:sldId id="415" r:id="rId52"/>
    <p:sldId id="281" r:id="rId53"/>
    <p:sldId id="313" r:id="rId54"/>
    <p:sldId id="280" r:id="rId55"/>
    <p:sldId id="314" r:id="rId56"/>
    <p:sldId id="310" r:id="rId57"/>
    <p:sldId id="321" r:id="rId58"/>
    <p:sldId id="316" r:id="rId59"/>
    <p:sldId id="317" r:id="rId60"/>
    <p:sldId id="318" r:id="rId61"/>
    <p:sldId id="319" r:id="rId62"/>
    <p:sldId id="315" r:id="rId63"/>
    <p:sldId id="320" r:id="rId64"/>
    <p:sldId id="324" r:id="rId65"/>
    <p:sldId id="325" r:id="rId66"/>
    <p:sldId id="420" r:id="rId67"/>
    <p:sldId id="323" r:id="rId68"/>
    <p:sldId id="327" r:id="rId69"/>
    <p:sldId id="328" r:id="rId70"/>
    <p:sldId id="330" r:id="rId71"/>
    <p:sldId id="329" r:id="rId72"/>
    <p:sldId id="331" r:id="rId73"/>
    <p:sldId id="332" r:id="rId74"/>
    <p:sldId id="334" r:id="rId75"/>
    <p:sldId id="336" r:id="rId76"/>
    <p:sldId id="335" r:id="rId77"/>
    <p:sldId id="342" r:id="rId78"/>
    <p:sldId id="343" r:id="rId79"/>
    <p:sldId id="338" r:id="rId80"/>
    <p:sldId id="339" r:id="rId81"/>
    <p:sldId id="344" r:id="rId82"/>
    <p:sldId id="346" r:id="rId83"/>
    <p:sldId id="345" r:id="rId84"/>
    <p:sldId id="347" r:id="rId85"/>
    <p:sldId id="348" r:id="rId86"/>
    <p:sldId id="349" r:id="rId87"/>
    <p:sldId id="350" r:id="rId88"/>
    <p:sldId id="351" r:id="rId89"/>
    <p:sldId id="352" r:id="rId90"/>
    <p:sldId id="353" r:id="rId91"/>
    <p:sldId id="354" r:id="rId92"/>
    <p:sldId id="357" r:id="rId93"/>
    <p:sldId id="358" r:id="rId94"/>
    <p:sldId id="359" r:id="rId95"/>
    <p:sldId id="360" r:id="rId96"/>
    <p:sldId id="363" r:id="rId97"/>
    <p:sldId id="361" r:id="rId98"/>
    <p:sldId id="362" r:id="rId99"/>
    <p:sldId id="364" r:id="rId100"/>
    <p:sldId id="365" r:id="rId101"/>
    <p:sldId id="366" r:id="rId102"/>
    <p:sldId id="367" r:id="rId103"/>
    <p:sldId id="369" r:id="rId104"/>
    <p:sldId id="370" r:id="rId105"/>
    <p:sldId id="371" r:id="rId106"/>
    <p:sldId id="399" r:id="rId107"/>
    <p:sldId id="400" r:id="rId108"/>
    <p:sldId id="401" r:id="rId109"/>
    <p:sldId id="402" r:id="rId110"/>
    <p:sldId id="372" r:id="rId111"/>
    <p:sldId id="373" r:id="rId112"/>
    <p:sldId id="374" r:id="rId113"/>
    <p:sldId id="404" r:id="rId114"/>
    <p:sldId id="405" r:id="rId115"/>
    <p:sldId id="406" r:id="rId116"/>
    <p:sldId id="409" r:id="rId117"/>
    <p:sldId id="410" r:id="rId118"/>
    <p:sldId id="411" r:id="rId119"/>
    <p:sldId id="413" r:id="rId120"/>
    <p:sldId id="414" r:id="rId121"/>
    <p:sldId id="403" r:id="rId122"/>
    <p:sldId id="422" r:id="rId123"/>
    <p:sldId id="261" r:id="rId124"/>
  </p:sldIdLst>
  <p:sldSz cx="9144000" cy="6858000" type="screen4x3"/>
  <p:notesSz cx="6858000" cy="9144000"/>
  <p:custDataLst>
    <p:tags r:id="rId12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orsley, Daisy" initials="HD"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555" autoAdjust="0"/>
  </p:normalViewPr>
  <p:slideViewPr>
    <p:cSldViewPr>
      <p:cViewPr>
        <p:scale>
          <a:sx n="70" d="100"/>
          <a:sy n="70" d="100"/>
        </p:scale>
        <p:origin x="-336" y="-288"/>
      </p:cViewPr>
      <p:guideLst>
        <p:guide orient="horz" pos="2160"/>
        <p:guide pos="2880"/>
      </p:guideLst>
    </p:cSldViewPr>
  </p:slideViewPr>
  <p:notesTextViewPr>
    <p:cViewPr>
      <p:scale>
        <a:sx n="1" d="1"/>
        <a:sy n="1" d="1"/>
      </p:scale>
      <p:origin x="0" y="0"/>
    </p:cViewPr>
  </p:notesTextViewPr>
  <p:sorterViewPr>
    <p:cViewPr>
      <p:scale>
        <a:sx n="100" d="100"/>
        <a:sy n="100" d="100"/>
      </p:scale>
      <p:origin x="0" y="625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commentAuthors" Target="commentAuthor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1F03B21-6E7C-4B88-BEFC-48537B58851B}" type="datetimeFigureOut">
              <a:rPr lang="en-GB" smtClean="0"/>
              <a:t>27/07/2020</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9138DF3-921E-48CC-ABCD-9FF082CA6AEE}" type="slidenum">
              <a:rPr lang="en-GB" smtClean="0"/>
              <a:t>‹#›</a:t>
            </a:fld>
            <a:endParaRPr lang="en-GB"/>
          </a:p>
        </p:txBody>
      </p:sp>
    </p:spTree>
    <p:extLst>
      <p:ext uri="{BB962C8B-B14F-4D97-AF65-F5344CB8AC3E}">
        <p14:creationId xmlns:p14="http://schemas.microsoft.com/office/powerpoint/2010/main" val="21918552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commons.wikimedia.org/wiki/File:Nelson's_column_-_Battle_of_the_Nile_relief_(Edward_Carew,_1850).jpg"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3" Type="http://schemas.openxmlformats.org/officeDocument/2006/relationships/hyperlink" Target="https://aboutmanchester.co.uk/gracie-fields-statue-unveiled-in-her-hometown-of-rochdale/" TargetMode="External"/><Relationship Id="rId2" Type="http://schemas.openxmlformats.org/officeDocument/2006/relationships/slide" Target="../slides/slide101.xml"/><Relationship Id="rId1" Type="http://schemas.openxmlformats.org/officeDocument/2006/relationships/notesMaster" Target="../notesMasters/notesMaster1.xml"/><Relationship Id="rId5" Type="http://schemas.openxmlformats.org/officeDocument/2006/relationships/hyperlink" Target="https://creativecommons.org/licenses/by-sa/4.0" TargetMode="External"/><Relationship Id="rId4" Type="http://schemas.openxmlformats.org/officeDocument/2006/relationships/hyperlink" Target="https://commons.wikimedia.org/wiki/File:Statue_of_Dame_Gracie_Fields_in_Rochdale,_Lancashire,_England.jpg" TargetMode="External"/></Relationships>
</file>

<file path=ppt/notesSlides/_rels/notesSlide101.xml.rels><?xml version="1.0" encoding="UTF-8" standalone="yes"?>
<Relationships xmlns="http://schemas.openxmlformats.org/package/2006/relationships"><Relationship Id="rId3" Type="http://schemas.openxmlformats.org/officeDocument/2006/relationships/hyperlink" Target="https://www.spin.com/2014/08/amy-winehouse-statue-london-camden-square-home/" TargetMode="External"/><Relationship Id="rId2" Type="http://schemas.openxmlformats.org/officeDocument/2006/relationships/slide" Target="../slides/slide102.xml"/><Relationship Id="rId1" Type="http://schemas.openxmlformats.org/officeDocument/2006/relationships/notesMaster" Target="../notesMasters/notesMaster1.xml"/><Relationship Id="rId5" Type="http://schemas.openxmlformats.org/officeDocument/2006/relationships/hyperlink" Target="https://creativecommons.org/licenses/by/2.0" TargetMode="External"/><Relationship Id="rId4" Type="http://schemas.openxmlformats.org/officeDocument/2006/relationships/hyperlink" Target="https://commons.wikimedia.org/wiki/File:Amy_Winehouse_Statue_J._Linwood.jpg" TargetMode="External"/></Relationships>
</file>

<file path=ppt/notesSlides/_rels/notesSlide102.xml.rels><?xml version="1.0" encoding="UTF-8" standalone="yes"?>
<Relationships xmlns="http://schemas.openxmlformats.org/package/2006/relationships"><Relationship Id="rId3" Type="http://schemas.openxmlformats.org/officeDocument/2006/relationships/hyperlink" Target="https://www.telegraph.co.uk/women/life/14-statues-inspiring-brave-ballsy-womenaround-britain/" TargetMode="External"/><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3" Type="http://schemas.openxmlformats.org/officeDocument/2006/relationships/hyperlink" Target="https://www.geograph.org.uk/photo/3356934" TargetMode="External"/><Relationship Id="rId2" Type="http://schemas.openxmlformats.org/officeDocument/2006/relationships/slide" Target="../slides/slide106.xml"/><Relationship Id="rId1" Type="http://schemas.openxmlformats.org/officeDocument/2006/relationships/notesMaster" Target="../notesMasters/notesMaster1.xml"/><Relationship Id="rId6" Type="http://schemas.openxmlformats.org/officeDocument/2006/relationships/hyperlink" Target="http://creativecommons.org/licenses/by-sa/2.0/" TargetMode="External"/><Relationship Id="rId5" Type="http://schemas.openxmlformats.org/officeDocument/2006/relationships/hyperlink" Target="https://www.geograph.org.uk/reuse.php?id=3356934" TargetMode="External"/><Relationship Id="rId4" Type="http://schemas.openxmlformats.org/officeDocument/2006/relationships/hyperlink" Target="https://www.geograph.org.uk/profile/43729" TargetMode="External"/></Relationships>
</file>

<file path=ppt/notesSlides/_rels/notesSlide106.xml.rels><?xml version="1.0" encoding="UTF-8" standalone="yes"?>
<Relationships xmlns="http://schemas.openxmlformats.org/package/2006/relationships"><Relationship Id="rId3" Type="http://schemas.openxmlformats.org/officeDocument/2006/relationships/hyperlink" Target="https://www.geograph.org.uk/photo/3356934" TargetMode="External"/><Relationship Id="rId2" Type="http://schemas.openxmlformats.org/officeDocument/2006/relationships/slide" Target="../slides/slide107.xml"/><Relationship Id="rId1" Type="http://schemas.openxmlformats.org/officeDocument/2006/relationships/notesMaster" Target="../notesMasters/notesMaster1.xml"/><Relationship Id="rId6" Type="http://schemas.openxmlformats.org/officeDocument/2006/relationships/hyperlink" Target="http://creativecommons.org/licenses/by-sa/2.0/" TargetMode="External"/><Relationship Id="rId5" Type="http://schemas.openxmlformats.org/officeDocument/2006/relationships/hyperlink" Target="https://www.geograph.org.uk/reuse.php?id=3356934" TargetMode="External"/><Relationship Id="rId4" Type="http://schemas.openxmlformats.org/officeDocument/2006/relationships/hyperlink" Target="https://www.geograph.org.uk/profile/43729" TargetMode="External"/></Relationships>
</file>

<file path=ppt/notesSlides/_rels/notesSlide107.xml.rels><?xml version="1.0" encoding="UTF-8" standalone="yes"?>
<Relationships xmlns="http://schemas.openxmlformats.org/package/2006/relationships"><Relationship Id="rId3" Type="http://schemas.openxmlformats.org/officeDocument/2006/relationships/hyperlink" Target="https://www.geograph.org.uk/photo/3356934" TargetMode="External"/><Relationship Id="rId2" Type="http://schemas.openxmlformats.org/officeDocument/2006/relationships/slide" Target="../slides/slide108.xml"/><Relationship Id="rId1" Type="http://schemas.openxmlformats.org/officeDocument/2006/relationships/notesMaster" Target="../notesMasters/notesMaster1.xml"/><Relationship Id="rId6" Type="http://schemas.openxmlformats.org/officeDocument/2006/relationships/hyperlink" Target="http://creativecommons.org/licenses/by-sa/2.0/" TargetMode="External"/><Relationship Id="rId5" Type="http://schemas.openxmlformats.org/officeDocument/2006/relationships/hyperlink" Target="https://www.geograph.org.uk/reuse.php?id=3356934" TargetMode="External"/><Relationship Id="rId4" Type="http://schemas.openxmlformats.org/officeDocument/2006/relationships/hyperlink" Target="https://www.geograph.org.uk/profile/43729" TargetMode="External"/></Relationships>
</file>

<file path=ppt/notesSlides/_rels/notesSlide108.xml.rels><?xml version="1.0" encoding="UTF-8" standalone="yes"?>
<Relationships xmlns="http://schemas.openxmlformats.org/package/2006/relationships"><Relationship Id="rId3" Type="http://schemas.openxmlformats.org/officeDocument/2006/relationships/hyperlink" Target="https://www.geograph.org.uk/photo/3356934" TargetMode="External"/><Relationship Id="rId2" Type="http://schemas.openxmlformats.org/officeDocument/2006/relationships/slide" Target="../slides/slide109.xml"/><Relationship Id="rId1" Type="http://schemas.openxmlformats.org/officeDocument/2006/relationships/notesMaster" Target="../notesMasters/notesMaster1.xml"/><Relationship Id="rId6" Type="http://schemas.openxmlformats.org/officeDocument/2006/relationships/hyperlink" Target="http://creativecommons.org/licenses/by-sa/2.0/" TargetMode="External"/><Relationship Id="rId5" Type="http://schemas.openxmlformats.org/officeDocument/2006/relationships/hyperlink" Target="https://www.geograph.org.uk/reuse.php?id=3356934" TargetMode="External"/><Relationship Id="rId4" Type="http://schemas.openxmlformats.org/officeDocument/2006/relationships/hyperlink" Target="https://www.geograph.org.uk/profile/43729" TargetMode="External"/></Relationships>
</file>

<file path=ppt/notesSlides/_rels/notesSlide109.xml.rels><?xml version="1.0" encoding="UTF-8" standalone="yes"?>
<Relationships xmlns="http://schemas.openxmlformats.org/package/2006/relationships"><Relationship Id="rId3" Type="http://schemas.openxmlformats.org/officeDocument/2006/relationships/hyperlink" Target="https://en.wikipedia.org/wiki/2012_Summer_Olympics_and_Paralympics_gold_post_boxes" TargetMode="External"/><Relationship Id="rId2" Type="http://schemas.openxmlformats.org/officeDocument/2006/relationships/slide" Target="../slides/slide110.xml"/><Relationship Id="rId1" Type="http://schemas.openxmlformats.org/officeDocument/2006/relationships/notesMaster" Target="../notesMasters/notesMaster1.xml"/><Relationship Id="rId4" Type="http://schemas.openxmlformats.org/officeDocument/2006/relationships/hyperlink" Target="https://commons.wikimedia.org/wiki/File:Lincoln_Gold_Postbox.jpg"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3" Type="http://schemas.openxmlformats.org/officeDocument/2006/relationships/hyperlink" Target="https://www.cai.cam.ac.uk/news/memorial-professor-stephen-hawking" TargetMode="External"/><Relationship Id="rId2" Type="http://schemas.openxmlformats.org/officeDocument/2006/relationships/slide" Target="../slides/slide111.xml"/><Relationship Id="rId1" Type="http://schemas.openxmlformats.org/officeDocument/2006/relationships/notesMaster" Target="../notesMasters/notesMaster1.xml"/><Relationship Id="rId5" Type="http://schemas.openxmlformats.org/officeDocument/2006/relationships/hyperlink" Target="http://www.ctc.cam.ac.uk/news/180618_newsitem.php" TargetMode="External"/><Relationship Id="rId4" Type="http://schemas.openxmlformats.org/officeDocument/2006/relationships/hyperlink" Target="https://www.independent.co.uk/news/science/stephen-hawking-memorial-death-voice-black-hole-vangelis-song-a8400486.html" TargetMode="External"/></Relationships>
</file>

<file path=ppt/notesSlides/_rels/notesSlide111.xml.rels><?xml version="1.0" encoding="UTF-8" standalone="yes"?>
<Relationships xmlns="http://schemas.openxmlformats.org/package/2006/relationships"><Relationship Id="rId3" Type="http://schemas.openxmlformats.org/officeDocument/2006/relationships/hyperlink" Target="https://www.culture24.org.uk/art/art530990-londons-yearly-public-art-exhibition-starts-to-take-shape-as-damien-hirsts-charity-is-set-to-be-installed-opposite-the-gherkin" TargetMode="External"/><Relationship Id="rId2" Type="http://schemas.openxmlformats.org/officeDocument/2006/relationships/slide" Target="../slides/slide112.xml"/><Relationship Id="rId1" Type="http://schemas.openxmlformats.org/officeDocument/2006/relationships/notesMaster" Target="../notesMasters/notesMaster1.xml"/><Relationship Id="rId4" Type="http://schemas.openxmlformats.org/officeDocument/2006/relationships/hyperlink" Target="https://www.flickr.com/photos/seattlecamera/24851881879" TargetMode="External"/></Relationships>
</file>

<file path=ppt/notesSlides/_rels/notesSlide112.xml.rels><?xml version="1.0" encoding="UTF-8" standalone="yes"?>
<Relationships xmlns="http://schemas.openxmlformats.org/package/2006/relationships"><Relationship Id="rId3" Type="http://schemas.openxmlformats.org/officeDocument/2006/relationships/hyperlink" Target="https://www.geograph.org.uk/photo/3356934" TargetMode="External"/><Relationship Id="rId2" Type="http://schemas.openxmlformats.org/officeDocument/2006/relationships/slide" Target="../slides/slide113.xml"/><Relationship Id="rId1" Type="http://schemas.openxmlformats.org/officeDocument/2006/relationships/notesMaster" Target="../notesMasters/notesMaster1.xml"/><Relationship Id="rId6" Type="http://schemas.openxmlformats.org/officeDocument/2006/relationships/hyperlink" Target="http://creativecommons.org/licenses/by-sa/2.0/" TargetMode="External"/><Relationship Id="rId5" Type="http://schemas.openxmlformats.org/officeDocument/2006/relationships/hyperlink" Target="https://www.geograph.org.uk/reuse.php?id=3356934" TargetMode="External"/><Relationship Id="rId4" Type="http://schemas.openxmlformats.org/officeDocument/2006/relationships/hyperlink" Target="https://www.geograph.org.uk/profile/43729" TargetMode="External"/></Relationships>
</file>

<file path=ppt/notesSlides/_rels/notesSlide113.xml.rels><?xml version="1.0" encoding="UTF-8" standalone="yes"?>
<Relationships xmlns="http://schemas.openxmlformats.org/package/2006/relationships"><Relationship Id="rId3" Type="http://schemas.openxmlformats.org/officeDocument/2006/relationships/hyperlink" Target="https://historicengland.org.uk/research/inclusive-heritage/disability-history/" TargetMode="External"/><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3" Type="http://schemas.openxmlformats.org/officeDocument/2006/relationships/hyperlink" Target="https://disabilitypower100.com/wp-content/uploads/2019/10/Power_100_2019-web.pdf" TargetMode="External"/><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8" Type="http://schemas.openxmlformats.org/officeDocument/2006/relationships/hyperlink" Target="https://www.flickr.com/photos/powderphotography/6320259298/in/photostream/" TargetMode="External"/><Relationship Id="rId3" Type="http://schemas.openxmlformats.org/officeDocument/2006/relationships/hyperlink" Target="https://commons.wikimedia.org/wiki/File:Ruby-Wax-2016_(cropped).jpg" TargetMode="External"/><Relationship Id="rId7" Type="http://schemas.openxmlformats.org/officeDocument/2006/relationships/hyperlink" Target="https://commons.wikimedia.org/wiki/File:Richard_Branson.jpg" TargetMode="External"/><Relationship Id="rId2" Type="http://schemas.openxmlformats.org/officeDocument/2006/relationships/slide" Target="../slides/slide116.xml"/><Relationship Id="rId1" Type="http://schemas.openxmlformats.org/officeDocument/2006/relationships/notesMaster" Target="../notesMasters/notesMaster1.xml"/><Relationship Id="rId6" Type="http://schemas.openxmlformats.org/officeDocument/2006/relationships/hyperlink" Target="https://creativecommons.org/licenses/by/2.0" TargetMode="External"/><Relationship Id="rId5" Type="http://schemas.openxmlformats.org/officeDocument/2006/relationships/hyperlink" Target="https://commons.wikimedia.org/wiki/File:Mystery_Jets_BML_2011_1.jpg" TargetMode="External"/><Relationship Id="rId10" Type="http://schemas.openxmlformats.org/officeDocument/2006/relationships/hyperlink" Target="https://creativecommons.org/licenses/by-nc-nd/2.0/" TargetMode="External"/><Relationship Id="rId4" Type="http://schemas.openxmlformats.org/officeDocument/2006/relationships/hyperlink" Target="https://creativecommons.org/licenses/by-sa/3.0" TargetMode="External"/><Relationship Id="rId9" Type="http://schemas.openxmlformats.org/officeDocument/2006/relationships/hyperlink" Target="https://www.flickr.com/photos/powderphotography/" TargetMode="External"/></Relationships>
</file>

<file path=ppt/notesSlides/_rels/notesSlide116.xml.rels><?xml version="1.0" encoding="UTF-8" standalone="yes"?>
<Relationships xmlns="http://schemas.openxmlformats.org/package/2006/relationships"><Relationship Id="rId3" Type="http://schemas.openxmlformats.org/officeDocument/2006/relationships/hyperlink" Target="https://commons.wikimedia.org/wiki/File:Stephen_Fry_@_BorderKitchen_BW.jpg" TargetMode="External"/><Relationship Id="rId7" Type="http://schemas.openxmlformats.org/officeDocument/2006/relationships/hyperlink" Target="https://commons.wikimedia.org/wiki/File:Stephen_Hawking_in_Cambridge.jpg" TargetMode="External"/><Relationship Id="rId2" Type="http://schemas.openxmlformats.org/officeDocument/2006/relationships/slide" Target="../slides/slide117.xml"/><Relationship Id="rId1" Type="http://schemas.openxmlformats.org/officeDocument/2006/relationships/notesMaster" Target="../notesMasters/notesMaster1.xml"/><Relationship Id="rId6" Type="http://schemas.openxmlformats.org/officeDocument/2006/relationships/hyperlink" Target="https://commons.wikimedia.org/wiki/File:Hannah_Cockroft_wins_T34_100m_qualifying_heat.jpeg" TargetMode="External"/><Relationship Id="rId5" Type="http://schemas.openxmlformats.org/officeDocument/2006/relationships/hyperlink" Target="https://creativecommons.org/licenses/by/2.0" TargetMode="External"/><Relationship Id="rId4" Type="http://schemas.openxmlformats.org/officeDocument/2006/relationships/hyperlink" Target="https://commons.wikimedia.org/wiki/File:Jonnie_Peacock.jpg" TargetMode="External"/></Relationships>
</file>

<file path=ppt/notesSlides/_rels/notesSlide117.xml.rels><?xml version="1.0" encoding="UTF-8" standalone="yes"?>
<Relationships xmlns="http://schemas.openxmlformats.org/package/2006/relationships"><Relationship Id="rId3" Type="http://schemas.openxmlformats.org/officeDocument/2006/relationships/hyperlink" Target="https://www.bbc.co.uk/news/entertainment-arts-53179538" TargetMode="External"/><Relationship Id="rId2" Type="http://schemas.openxmlformats.org/officeDocument/2006/relationships/slide" Target="../slides/slide118.xml"/><Relationship Id="rId1" Type="http://schemas.openxmlformats.org/officeDocument/2006/relationships/notesMaster" Target="../notesMasters/notesMaster1.xml"/><Relationship Id="rId6" Type="http://schemas.openxmlformats.org/officeDocument/2006/relationships/hyperlink" Target="https://disabilityhorizons.com/2020/02/disabled-actress-liz-carr-set-to-star-in-her-first-hollywood-blockbuster/" TargetMode="External"/><Relationship Id="rId5" Type="http://schemas.openxmlformats.org/officeDocument/2006/relationships/hyperlink" Target="https://commons.wikimedia.org/wiki/File:More_British_medals_4_(3565884589).jpg" TargetMode="External"/><Relationship Id="rId4" Type="http://schemas.openxmlformats.org/officeDocument/2006/relationships/hyperlink" Target="https://commons.wikimedia.org/wiki/File:Warwick_Davis_interviewed_2.jpg" TargetMode="External"/></Relationships>
</file>

<file path=ppt/notesSlides/_rels/notesSlide118.xml.rels><?xml version="1.0" encoding="UTF-8" standalone="yes"?>
<Relationships xmlns="http://schemas.openxmlformats.org/package/2006/relationships"><Relationship Id="rId3" Type="http://schemas.openxmlformats.org/officeDocument/2006/relationships/hyperlink" Target="https://www.scouts.org.uk/activities/freeze-frame-game/" TargetMode="External"/><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3" Type="http://schemas.openxmlformats.org/officeDocument/2006/relationships/hyperlink" Target="https://www.accessart.org.uk/using-feel-to-manipulate-clay-with-linda-green/" TargetMode="External"/><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3" Type="http://schemas.openxmlformats.org/officeDocument/2006/relationships/hyperlink" Target="https://historicengland.org.uk/services-skills/education/" TargetMode="External"/><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3" Type="http://schemas.openxmlformats.org/officeDocument/2006/relationships/hyperlink" Target="https://historicengland.org.uk/" TargetMode="External"/><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historicengland.org.uk/images-books/photos/item/DP217961"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media-exp1.licdn.com/dms/image/C4E03AQH7gwC4pkC7xA/profile-displayphoto-shrink_200_200/0?e=1597881600&amp;v=beta&amp;t=RwxWFsQMgERi09EcAJm3iKOsz9i23UI4FfEZE0qADdo"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uk.linkedin.com/in/justine-simons-2b437954" TargetMode="External"/></Relationships>
</file>

<file path=ppt/notesSlides/_rels/notesSlide16.xml.rels><?xml version="1.0" encoding="UTF-8" standalone="yes"?>
<Relationships xmlns="http://schemas.openxmlformats.org/package/2006/relationships"><Relationship Id="rId8" Type="http://schemas.openxmlformats.org/officeDocument/2006/relationships/hyperlink" Target="https://historicengland.org.uk/services-skills/education/educational-images/john-wesleys-statue-wesleys-new-room-chapel-broadmead-1380" TargetMode="External"/><Relationship Id="rId3" Type="http://schemas.openxmlformats.org/officeDocument/2006/relationships/hyperlink" Target="https://historicengland.org.uk/images-books/photos/item/DP217961" TargetMode="External"/><Relationship Id="rId7" Type="http://schemas.openxmlformats.org/officeDocument/2006/relationships/hyperlink" Target="https://historicengland.org.uk/services-skills/education/educational-images/the-fielden-statue-todmorden-5489"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historicengland.org.uk/services-skills/education/educational-images/duke-of-wellington-statue-round-hill-aldershot-2101" TargetMode="External"/><Relationship Id="rId5" Type="http://schemas.openxmlformats.org/officeDocument/2006/relationships/hyperlink" Target="https://historicengland.org.uk/services-skills/education/educational-images/statue-of-judge-hughes-rugby-5331" TargetMode="External"/><Relationship Id="rId4" Type="http://schemas.openxmlformats.org/officeDocument/2006/relationships/hyperlink" Target="https://historicengland.org.uk/services-skills/education/educational-images/statue-of-joseph-priestly-batley-5543" TargetMode="External"/></Relationships>
</file>

<file path=ppt/notesSlides/_rels/notesSlide17.xml.rels><?xml version="1.0" encoding="UTF-8" standalone="yes"?>
<Relationships xmlns="http://schemas.openxmlformats.org/package/2006/relationships"><Relationship Id="rId8" Type="http://schemas.openxmlformats.org/officeDocument/2006/relationships/hyperlink" Target="https://historicengland.org.uk/services-skills/education/educational-images/jewish-memorial-stone-cliffords-tower-york-castle-york-10786" TargetMode="External"/><Relationship Id="rId3" Type="http://schemas.openxmlformats.org/officeDocument/2006/relationships/hyperlink" Target="https://historicengland.org.uk/services-skills/education/educational-images/rockingham-mausoleum-wentworth-6271" TargetMode="External"/><Relationship Id="rId7" Type="http://schemas.openxmlformats.org/officeDocument/2006/relationships/hyperlink" Target="https://historicengland.org.uk/services-skills/education/educational-images/martyrs-memorial-rayleigh-5985"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historicengland.org.uk/services-skills/education/educational-images/the-clock-tower-station-approach-maidenhead-5336" TargetMode="External"/><Relationship Id="rId5" Type="http://schemas.openxmlformats.org/officeDocument/2006/relationships/hyperlink" Target="https://historicengland.org.uk/services-skills/education/educational-images/memorial-to-the-abolition-of-slavery-stroud-gloucestershire-4643" TargetMode="External"/><Relationship Id="rId4" Type="http://schemas.openxmlformats.org/officeDocument/2006/relationships/hyperlink" Target="https://historicengland.org.uk/services-skills/education/educational-images/war-memorial-sir-william-turners-college-redcar-7712"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en.wikipedia.org/wiki/Category:Monuments_and_memorials_in_England"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en.wikipedia.org/wiki/Monuments_and_memorials_to_Horatio_Nelson,_1st_Viscount_Nelson#/media/File:Lord_Nelson,_Nelson's_Column.JPG"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en.wikipedia.org/wiki/Monuments_and_memorials_to_Horatio_Nelson,_1st_Viscount_Nelson#/media/File:Lord_Nelson,_Nelson's_Column.JPG"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historicengland.org.uk/images-books/photos/item/IOE01/01945/01"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commons.wikimedia.org/wiki/File:The_Beatles_Statues.jpg"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historicengland.org.uk/images-books/photos/item/IOE01/03213/09" TargetMode="External"/><Relationship Id="rId2" Type="http://schemas.openxmlformats.org/officeDocument/2006/relationships/slide" Target="../slides/slide24.xml"/><Relationship Id="rId1" Type="http://schemas.openxmlformats.org/officeDocument/2006/relationships/notesMaster" Target="../notesMasters/notesMaster1.xml"/><Relationship Id="rId5" Type="http://schemas.openxmlformats.org/officeDocument/2006/relationships/hyperlink" Target="https://creativecommons.org/licenses/by/2.0/" TargetMode="External"/><Relationship Id="rId4" Type="http://schemas.openxmlformats.org/officeDocument/2006/relationships/hyperlink" Target="https://www.flickr.com/photos/129231073@N06/31705064380"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commons.wikimedia.org/wiki/File:Roald_Dahls_Memorial_Seat,_Great_Missenden_(geograph_2373417).jpg"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historicengland.org.uk/images-books/photos/item/IOE01/09904/07"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historicengland.org.uk/images-books/photos/item/DP217961"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historicengland.org.uk/images-books/photos/item/AA98/05631"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twitter.com/DavidOlusoga/photo"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twitter.com/davidolusoga"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commons.wikimedia.org/wiki/File:Statue_Of_Edward_Colston.jpg"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commons.wikimedia.org/wiki/File:Statue_Of_Edward_Colston.jpg"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commons.wikimedia.org/wiki/File:Statue_Of_Edward_Colston.jpg"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historicengland.org.uk/services-skills/education/educational-images/memorial-to-a-merchant-the-edward-colston-monument-1366"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commons.wikimedia.org/wiki/File:Edward_Colston_-_empty_pedestal.jpg" TargetMode="External"/><Relationship Id="rId2" Type="http://schemas.openxmlformats.org/officeDocument/2006/relationships/slide" Target="../slides/slide35.xml"/><Relationship Id="rId1" Type="http://schemas.openxmlformats.org/officeDocument/2006/relationships/notesMaster" Target="../notesMasters/notesMaster1.xml"/><Relationship Id="rId6" Type="http://schemas.openxmlformats.org/officeDocument/2006/relationships/hyperlink" Target="https://en.wikipedia.org/wiki/Killing_of_George_Floyd" TargetMode="External"/><Relationship Id="rId5" Type="http://schemas.openxmlformats.org/officeDocument/2006/relationships/hyperlink" Target="https://counteringcolston.wordpress.com/" TargetMode="External"/><Relationship Id="rId4" Type="http://schemas.openxmlformats.org/officeDocument/2006/relationships/hyperlink" Target="https://www.youtube.com/watch?v=l70SI9I1UPk" TargetMode="Externa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bristolpost.co.uk/news/bristol-news/gallery/removal-edward-colston-statue-bristol-4215124"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bristol247.com/news-and-features/news/sculptor-behind-plaque-brands-bristol-slavery-capital-speaks/"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youtu.be/EIr_sIOUnYk"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youtu.be/EIr_sIOUnYk" TargetMode="External"/><Relationship Id="rId2" Type="http://schemas.openxmlformats.org/officeDocument/2006/relationships/slide" Target="../slides/slide39.xml"/><Relationship Id="rId1" Type="http://schemas.openxmlformats.org/officeDocument/2006/relationships/notesMaster" Target="../notesMasters/notesMaster1.xml"/><Relationship Id="rId4" Type="http://schemas.openxmlformats.org/officeDocument/2006/relationships/hyperlink" Target="https://commons.wikimedia.org/w/index.php?curid=36788710"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historicengland.org.uk/get-involved/help-write-history/immortalised/competition/#Section8Text"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ppowgallery.com/exhibition/5241/work/fullscreen_exhib#&amp;panel1-2"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ppowgallery.com/exhibition/5241/work/fullscreen_exhib#&amp;panel1-2"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historicengland.org.uk/services-skills/education/teaching-activities/are-we-right-to-commemorate-the-life-of-a-slave-trader"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historicengland.org.uk/images-books/photos/item/IOE01/03436/11"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historicengland.org.uk/whats-new/news/public-call-out-uncovers-englands-secret-and-unknown-memorials/" TargetMode="External"/><Relationship Id="rId2" Type="http://schemas.openxmlformats.org/officeDocument/2006/relationships/slide" Target="../slides/slide47.xml"/><Relationship Id="rId1" Type="http://schemas.openxmlformats.org/officeDocument/2006/relationships/notesMaster" Target="../notesMasters/notesMaster1.xml"/><Relationship Id="rId4" Type="http://schemas.openxmlformats.org/officeDocument/2006/relationships/hyperlink" Target="https://historicengland.org.uk/images-books/photos/item/IOE01/03436/11" TargetMode="Externa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ww.google.com/maps/@51.5168354,-0.0977893,3a,75y,282.1h,93.07t/data=!3m8!1e1!3m6!1sAF1QipP2KqZRqFd77CAnHh1TRXvg4OZTEgCto0srleSN!2e10!3e11!6shttps:/lh5.googleusercontent.com/p/AF1QipP2KqZRqFd77CAnHh1TRXvg4OZTEgCto0srleSN=w203-h100-k-no-pi-0-ya92.496666-ro-0-fo100!7i11652!8i5826"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www.google.com/search?q=Postman%E2%80%99s+Park+Memorial+to+Heroic+Self-Sacrifice&amp;rlz=1C1GGRV_enGB748GB748&amp;sxsrf=ALeKk02-6SFGlrwqvpZMfL4wsLkz9A_VzQ:1592567898223&amp;source=lnms&amp;tbm=isch&amp;sa=X&amp;ved=2ahUKEwjItOre6Y3qAhVHasAKHftSC-AQ_AUoAXoECAwQAw&amp;biw=1600&amp;bih=740" TargetMode="External"/><Relationship Id="rId2" Type="http://schemas.openxmlformats.org/officeDocument/2006/relationships/slide" Target="../slides/slide49.xml"/><Relationship Id="rId1" Type="http://schemas.openxmlformats.org/officeDocument/2006/relationships/notesMaster" Target="../notesMasters/notesMaster1.xml"/><Relationship Id="rId4" Type="http://schemas.openxmlformats.org/officeDocument/2006/relationships/hyperlink" Target="https://www.google.com/maps/@51.5168354,-0.0977893,3a,75y,282.1h,93.07t/data=!3m8!1e1!3m6!1sAF1QipP2KqZRqFd77CAnHh1TRXvg4OZTEgCto0srleSN!2e10!3e11!6shttps:/lh5.googleusercontent.com/p/AF1QipP2KqZRqFd77CAnHh1TRXvg4OZTEgCto0srleSN=w203-h100-k-no-pi-0-ya92.496666-ro-0-fo100!7i11652!8i5826"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commons.wikimedia.org/wiki/File:Knife_Angel_installation_8.jpg"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historicengland.org.uk/images-books/photos/item/AAA02/01/S0412"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commons.wikimedia.org/wiki/File:Knife_Angel_installation_8.jpg"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artsandculture.google.com/asset/freddie-gilroy-and-the-belsen-stragglers-sculpture-royal-albert-drive-north-bay-scarborough-north-yorkshire-alun-bull-historic-england/pAHZAhnsVfpLaQ"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commons.wikimedia.org/wiki/File:Brown_Dog_-_Battersea_Park_-_2008-04-09.jpg" TargetMode="External"/><Relationship Id="rId2" Type="http://schemas.openxmlformats.org/officeDocument/2006/relationships/slide" Target="../slides/slide54.xml"/><Relationship Id="rId1" Type="http://schemas.openxmlformats.org/officeDocument/2006/relationships/notesMaster" Target="../notesMasters/notesMaster1.xml"/><Relationship Id="rId4" Type="http://schemas.openxmlformats.org/officeDocument/2006/relationships/hyperlink" Target="https://historicengland.org.uk/images-books/photos/item/CC73/03126" TargetMode="Externa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commons.wikimedia.org/wiki/File:One&amp;Other-AntonyGormley-KarenOgilvie-20090717.jpg"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historicengland.org.uk/services-skills/education/educational-images/memorial-south-of-osney-lock-oxford-7639" TargetMode="External"/><Relationship Id="rId2" Type="http://schemas.openxmlformats.org/officeDocument/2006/relationships/slide" Target="../slides/slide56.xml"/><Relationship Id="rId1" Type="http://schemas.openxmlformats.org/officeDocument/2006/relationships/notesMaster" Target="../notesMasters/notesMaster1.xml"/><Relationship Id="rId5" Type="http://schemas.openxmlformats.org/officeDocument/2006/relationships/hyperlink" Target="https://historicengland.org.uk/services-skills/education/educational-images/heroes-memorial-st-nicholas-place-liverpool-9015" TargetMode="External"/><Relationship Id="rId4" Type="http://schemas.openxmlformats.org/officeDocument/2006/relationships/hyperlink" Target="https://historicengland.org.uk/services-skills/education/educational-images/memorial-drinking-fountain-newark-7556" TargetMode="Externa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historicengland.org.uk/services-skills/education/educational-images/memorial-south-of-osney-lock-oxford-7639" TargetMode="External"/><Relationship Id="rId2" Type="http://schemas.openxmlformats.org/officeDocument/2006/relationships/slide" Target="../slides/slide57.xml"/><Relationship Id="rId1" Type="http://schemas.openxmlformats.org/officeDocument/2006/relationships/notesMaster" Target="../notesMasters/notesMaster1.xml"/><Relationship Id="rId5" Type="http://schemas.openxmlformats.org/officeDocument/2006/relationships/hyperlink" Target="https://historicengland.org.uk/services-skills/education/educational-images/heroes-memorial-st-nicholas-place-liverpool-9015" TargetMode="External"/><Relationship Id="rId4" Type="http://schemas.openxmlformats.org/officeDocument/2006/relationships/hyperlink" Target="https://historicengland.org.uk/services-skills/education/educational-images/memorial-drinking-fountain-newark-7556" TargetMode="Externa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historicengland.org.uk/content/docs/get-involved/immortalised-exhibition-guide/"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commons.wikimedia.org/wiki/File:Alan_Turing_Memorial_Closer.jpg" TargetMode="External"/><Relationship Id="rId2" Type="http://schemas.openxmlformats.org/officeDocument/2006/relationships/slide" Target="../slides/slide64.xml"/><Relationship Id="rId1" Type="http://schemas.openxmlformats.org/officeDocument/2006/relationships/notesMaster" Target="../notesMasters/notesMaster1.xml"/><Relationship Id="rId4" Type="http://schemas.openxmlformats.org/officeDocument/2006/relationships/hyperlink" Target="https://en.wikipedia.org/wiki/User:Lmno" TargetMode="Externa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s://www.bbc.co.uk/teach/alan-turing-creator-of-modern-computing/zhwp7nb" TargetMode="External"/><Relationship Id="rId2" Type="http://schemas.openxmlformats.org/officeDocument/2006/relationships/slide" Target="../slides/slide65.xml"/><Relationship Id="rId1" Type="http://schemas.openxmlformats.org/officeDocument/2006/relationships/notesMaster" Target="../notesMasters/notesMaster1.xml"/><Relationship Id="rId5" Type="http://schemas.openxmlformats.org/officeDocument/2006/relationships/hyperlink" Target="https://en.wikipedia.org/wiki/User:Lmno" TargetMode="External"/><Relationship Id="rId4" Type="http://schemas.openxmlformats.org/officeDocument/2006/relationships/hyperlink" Target="https://commons.wikimedia.org/wiki/File:Alan_Turing_Memorial_Closer.jpg" TargetMode="Externa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s://commons.wikimedia.org/wiki/File:A_Conversation_With_Oscar_Wilde_-_London_-_240404.jpg" TargetMode="External"/><Relationship Id="rId7" Type="http://schemas.openxmlformats.org/officeDocument/2006/relationships/hyperlink" Target="https://commons.wikimedia.org/wiki/File:A_Conversation_with_Oscar_Wilde_-_inscription.jpg" TargetMode="External"/><Relationship Id="rId2" Type="http://schemas.openxmlformats.org/officeDocument/2006/relationships/slide" Target="../slides/slide67.xml"/><Relationship Id="rId1" Type="http://schemas.openxmlformats.org/officeDocument/2006/relationships/notesMaster" Target="../notesMasters/notesMaster1.xml"/><Relationship Id="rId6" Type="http://schemas.openxmlformats.org/officeDocument/2006/relationships/hyperlink" Target="https://en.wikipedia.org/wiki/User:Tagishsimon" TargetMode="External"/><Relationship Id="rId5" Type="http://schemas.openxmlformats.org/officeDocument/2006/relationships/hyperlink" Target="https://commons.wikimedia.org/wiki/London" TargetMode="External"/><Relationship Id="rId4" Type="http://schemas.openxmlformats.org/officeDocument/2006/relationships/hyperlink" Target="https://commons.wikimedia.org/wiki/Trafalgar_Square" TargetMode="Externa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s://historicengland.org.uk/images-books/photos/item/IOE01/16604/17" TargetMode="External"/><Relationship Id="rId2" Type="http://schemas.openxmlformats.org/officeDocument/2006/relationships/slide" Target="../slides/slide68.xml"/><Relationship Id="rId1" Type="http://schemas.openxmlformats.org/officeDocument/2006/relationships/notesMaster" Target="../notesMasters/notesMaster1.xml"/><Relationship Id="rId5" Type="http://schemas.openxmlformats.org/officeDocument/2006/relationships/hyperlink" Target="https://www.newhistorian.com/chevalier-deon-spy-celebrity-europes-first-transgender-person/7982/" TargetMode="External"/><Relationship Id="rId4" Type="http://schemas.openxmlformats.org/officeDocument/2006/relationships/hyperlink" Target="https://commons.wikimedia.org/wiki/File:Thomas_Stewart_%E2%80%93_Chevalier_d'Eon.jpg" TargetMode="Externa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s://www.historypin.org/en/prideofplace/geo/54.046575,-2.80074,13/bounds/54.01421,-2.844131,54.078915,-2.757349/search/tag:grave%20of%20amelia%20edwards/sort/popular/paging/1/pin/1029807/state/gallery" TargetMode="External"/><Relationship Id="rId2" Type="http://schemas.openxmlformats.org/officeDocument/2006/relationships/slide" Target="../slides/slide69.xml"/><Relationship Id="rId1" Type="http://schemas.openxmlformats.org/officeDocument/2006/relationships/notesMaster" Target="../notesMasters/notesMaster1.xml"/><Relationship Id="rId5" Type="http://schemas.openxmlformats.org/officeDocument/2006/relationships/hyperlink" Target="https://commons.wikimedia.org/wiki/File:Amelia_B_Edwards_1890_in_Amerika.jpg" TargetMode="External"/><Relationship Id="rId4" Type="http://schemas.openxmlformats.org/officeDocument/2006/relationships/hyperlink" Target="https://historicengland.org.uk/research/inclusive-heritage/lgbtq-heritage-project/homes-and-domestic-spaces/under-scrutiny-at-home/" TargetMode="Externa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s://www.bbc.co.uk/news/uk-37438800" TargetMode="External"/><Relationship Id="rId2" Type="http://schemas.openxmlformats.org/officeDocument/2006/relationships/slide" Target="../slides/slide70.xml"/><Relationship Id="rId1" Type="http://schemas.openxmlformats.org/officeDocument/2006/relationships/notesMaster" Target="../notesMasters/notesMaster1.xml"/><Relationship Id="rId4" Type="http://schemas.openxmlformats.org/officeDocument/2006/relationships/hyperlink" Target="https://www.historypin.org/en/prideofplace/geo/52.219684,-2.544675,6/bounds/47.322398,-18.936277,56.63082,13.846927/paging/1"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historicengland.org.uk/get-involved/help-write-history/immortalised/"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3" Type="http://schemas.openxmlformats.org/officeDocument/2006/relationships/hyperlink" Target="https://commons.wikimedia.org/wiki/File:The_Fourth_Plinth._'Nelson's_Ship_in_a_Bottle'_by_Yinka_Shonibare,_Trafalgar_Square,_London._-_panoramio.jpg" TargetMode="External"/><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hyperlink" Target="https://commons.wikimedia.org/wiki/File:The_Fourth_Plinth._'Nelson's_Ship_in_a_Bottle'_by_Yinka_Shonibare,_Trafalgar_Square,_London._-_panoramio.jpg" TargetMode="External"/><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3" Type="http://schemas.openxmlformats.org/officeDocument/2006/relationships/hyperlink" Target="https://commons.wikimedia.org/wiki/File:The_Fourth_Plinth._'Nelson's_Ship_in_a_Bottle'_by_Yinka_Shonibare,_Trafalgar_Square,_London._-_panoramio.jpg" TargetMode="External"/><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3" Type="http://schemas.openxmlformats.org/officeDocument/2006/relationships/hyperlink" Target="https://www.independent.co.uk/news/uk/this-britain/the-black-heroes-of-trafalgar-320576.html" TargetMode="External"/><Relationship Id="rId2" Type="http://schemas.openxmlformats.org/officeDocument/2006/relationships/slide" Target="../slides/slide78.xml"/><Relationship Id="rId1" Type="http://schemas.openxmlformats.org/officeDocument/2006/relationships/notesMaster" Target="../notesMasters/notesMaster1.xml"/><Relationship Id="rId6" Type="http://schemas.openxmlformats.org/officeDocument/2006/relationships/hyperlink" Target="https://commons.wikimedia.org/wiki/File:The_Death_of_Nelson_at_the_Battle_of_Trafalgar,_21_October_1805_RMG_BHC0547.tiff" TargetMode="External"/><Relationship Id="rId5" Type="http://schemas.openxmlformats.org/officeDocument/2006/relationships/hyperlink" Target="https://commons.wikimedia.org/wiki/File:Nelson's_column_-_Death_of_Nelson_at_Trafalgar_relief.jpg" TargetMode="External"/><Relationship Id="rId4" Type="http://schemas.openxmlformats.org/officeDocument/2006/relationships/hyperlink" Target="https://www.bbc.co.uk/iplayer/episode/b083bv43/black-and-british-a-forgotten-history-2-freedom" TargetMode="External"/></Relationships>
</file>

<file path=ppt/notesSlides/_rels/notesSlide78.xml.rels><?xml version="1.0" encoding="UTF-8" standalone="yes"?>
<Relationships xmlns="http://schemas.openxmlformats.org/package/2006/relationships"><Relationship Id="rId3" Type="http://schemas.openxmlformats.org/officeDocument/2006/relationships/hyperlink" Target="https://www.independent.co.uk/news/uk/this-britain/the-black-heroes-of-trafalgar-320576.html" TargetMode="External"/><Relationship Id="rId2" Type="http://schemas.openxmlformats.org/officeDocument/2006/relationships/slide" Target="../slides/slide79.xml"/><Relationship Id="rId1" Type="http://schemas.openxmlformats.org/officeDocument/2006/relationships/notesMaster" Target="../notesMasters/notesMaster1.xml"/><Relationship Id="rId6" Type="http://schemas.openxmlformats.org/officeDocument/2006/relationships/hyperlink" Target="https://commons.wikimedia.org/wiki/File:The_Death_of_Nelson_at_the_Battle_of_Trafalgar,_21_October_1805_RMG_BHC0547.tiff" TargetMode="External"/><Relationship Id="rId5" Type="http://schemas.openxmlformats.org/officeDocument/2006/relationships/hyperlink" Target="https://commons.wikimedia.org/wiki/File:Nelson's_column_-_Death_of_Nelson_at_Trafalgar_relief.jpg" TargetMode="External"/><Relationship Id="rId4" Type="http://schemas.openxmlformats.org/officeDocument/2006/relationships/hyperlink" Target="https://www.bbc.co.uk/iplayer/episode/b083bv43/black-and-british-a-forgotten-history-2-freedom" TargetMode="External"/></Relationships>
</file>

<file path=ppt/notesSlides/_rels/notesSlide79.xml.rels><?xml version="1.0" encoding="UTF-8" standalone="yes"?>
<Relationships xmlns="http://schemas.openxmlformats.org/package/2006/relationships"><Relationship Id="rId3" Type="http://schemas.openxmlformats.org/officeDocument/2006/relationships/hyperlink" Target="https://www.independent.co.uk/news/uk/this-britain/the-black-heroes-of-trafalgar-320576.html" TargetMode="External"/><Relationship Id="rId2" Type="http://schemas.openxmlformats.org/officeDocument/2006/relationships/slide" Target="../slides/slide80.xml"/><Relationship Id="rId1" Type="http://schemas.openxmlformats.org/officeDocument/2006/relationships/notesMaster" Target="../notesMasters/notesMaster1.xml"/><Relationship Id="rId5" Type="http://schemas.openxmlformats.org/officeDocument/2006/relationships/hyperlink" Target="https://commons.wikimedia.org/wiki/File:Nelson's_column_-_Death_of_Nelson_at_Trafalgar_relief.jpg" TargetMode="External"/><Relationship Id="rId4" Type="http://schemas.openxmlformats.org/officeDocument/2006/relationships/hyperlink" Target="https://www.bbc.co.uk/iplayer/episode/b083bv43/black-and-british-a-forgotten-history-2-freedom"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3" Type="http://schemas.openxmlformats.org/officeDocument/2006/relationships/hyperlink" Target="https://upload.wikimedia.org/wikipedia/commons/b/bd/Daniel_Maclise_-_The_Death_of_Nelson_-_Google_Art_Project.jpg" TargetMode="External"/><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3" Type="http://schemas.openxmlformats.org/officeDocument/2006/relationships/hyperlink" Target="https://www.independent.co.uk/news/uk/home-news/british-asian-spy-noor-inayat-khan-who-was-executed-by-the-nazis-get-memorial-in-londons-gordon-8298194.html" TargetMode="External"/><Relationship Id="rId2" Type="http://schemas.openxmlformats.org/officeDocument/2006/relationships/slide" Target="../slides/slide83.xml"/><Relationship Id="rId1" Type="http://schemas.openxmlformats.org/officeDocument/2006/relationships/notesMaster" Target="../notesMasters/notesMaster1.xml"/><Relationship Id="rId4" Type="http://schemas.openxmlformats.org/officeDocument/2006/relationships/hyperlink" Target="https://commons.wikimedia.org/wiki/File:NoorInayatKhan.jpg" TargetMode="External"/></Relationships>
</file>

<file path=ppt/notesSlides/_rels/notesSlide83.xml.rels><?xml version="1.0" encoding="UTF-8" standalone="yes"?>
<Relationships xmlns="http://schemas.openxmlformats.org/package/2006/relationships"><Relationship Id="rId3" Type="http://schemas.openxmlformats.org/officeDocument/2006/relationships/hyperlink" Target="https://www.southlondonclub.co.uk/blog/a-deeper-look-into-stockwells-bronze-woman-statue" TargetMode="External"/><Relationship Id="rId2" Type="http://schemas.openxmlformats.org/officeDocument/2006/relationships/slide" Target="../slides/slide84.xml"/><Relationship Id="rId1" Type="http://schemas.openxmlformats.org/officeDocument/2006/relationships/notesMaster" Target="../notesMasters/notesMaster1.xml"/><Relationship Id="rId4" Type="http://schemas.openxmlformats.org/officeDocument/2006/relationships/hyperlink" Target="https://commons.wikimedia.org/wiki/File:Bronze_Woman,_Stockwell,_Lambeth_Walk_(32984700893).jpg" TargetMode="External"/></Relationships>
</file>

<file path=ppt/notesSlides/_rels/notesSlide84.xml.rels><?xml version="1.0" encoding="UTF-8" standalone="yes"?>
<Relationships xmlns="http://schemas.openxmlformats.org/package/2006/relationships"><Relationship Id="rId3" Type="http://schemas.openxmlformats.org/officeDocument/2006/relationships/hyperlink" Target="https://en.wikipedia.org/wiki/African_and_Caribbean_War_Memorial" TargetMode="External"/><Relationship Id="rId2" Type="http://schemas.openxmlformats.org/officeDocument/2006/relationships/slide" Target="../slides/slide85.xml"/><Relationship Id="rId1" Type="http://schemas.openxmlformats.org/officeDocument/2006/relationships/notesMaster" Target="../notesMasters/notesMaster1.xml"/><Relationship Id="rId4" Type="http://schemas.openxmlformats.org/officeDocument/2006/relationships/hyperlink" Target="https://commons.wikimedia.org/wiki/File:African_and_Caribbean_Memorial,_31_July_2017_01.jpg" TargetMode="External"/></Relationships>
</file>

<file path=ppt/notesSlides/_rels/notesSlide85.xml.rels><?xml version="1.0" encoding="UTF-8" standalone="yes"?>
<Relationships xmlns="http://schemas.openxmlformats.org/package/2006/relationships"><Relationship Id="rId3" Type="http://schemas.openxmlformats.org/officeDocument/2006/relationships/hyperlink" Target="https://historicengland.org.uk/listing/the-list/list-entry/1438640" TargetMode="External"/><Relationship Id="rId2" Type="http://schemas.openxmlformats.org/officeDocument/2006/relationships/slide" Target="../slides/slide86.xml"/><Relationship Id="rId1" Type="http://schemas.openxmlformats.org/officeDocument/2006/relationships/notesMaster" Target="../notesMasters/notesMaster1.xml"/><Relationship Id="rId4" Type="http://schemas.openxmlformats.org/officeDocument/2006/relationships/hyperlink" Target="https://commons.wikimedia.org/wiki/File:Male_Platform_Piece.jpg" TargetMode="External"/></Relationships>
</file>

<file path=ppt/notesSlides/_rels/notesSlide86.xml.rels><?xml version="1.0" encoding="UTF-8" standalone="yes"?>
<Relationships xmlns="http://schemas.openxmlformats.org/package/2006/relationships"><Relationship Id="rId3" Type="http://schemas.openxmlformats.org/officeDocument/2006/relationships/hyperlink" Target="http://www.sikhmuseum.org.uk/statue-for-ww1-sikh-soldiers-unveiled-at-national-memorial-arboretum/" TargetMode="External"/><Relationship Id="rId2" Type="http://schemas.openxmlformats.org/officeDocument/2006/relationships/slide" Target="../slides/slide87.xml"/><Relationship Id="rId1" Type="http://schemas.openxmlformats.org/officeDocument/2006/relationships/notesMaster" Target="../notesMasters/notesMaster1.xml"/><Relationship Id="rId4" Type="http://schemas.openxmlformats.org/officeDocument/2006/relationships/hyperlink" Target="https://www.iwm.org.uk/memorials/item/memorial/72125" TargetMode="External"/></Relationships>
</file>

<file path=ppt/notesSlides/_rels/notesSlide87.xml.rels><?xml version="1.0" encoding="UTF-8" standalone="yes"?>
<Relationships xmlns="http://schemas.openxmlformats.org/package/2006/relationships"><Relationship Id="rId3" Type="http://schemas.openxmlformats.org/officeDocument/2006/relationships/hyperlink" Target="https://commons.wikimedia.org/wiki/File:NoorInayatKhan.jpg" TargetMode="External"/><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en.wikipedia.org/wiki/Monuments_and_memorials_to_Horatio_Nelson,_1st_Viscount_Nelson#/media/File:Lord_Nelson,_Nelson's_Column.JPG"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3" Type="http://schemas.openxmlformats.org/officeDocument/2006/relationships/hyperlink" Target="https://commons.wikimedia.org/wiki/File:Women_of_steel.jpg" TargetMode="External"/><Relationship Id="rId2" Type="http://schemas.openxmlformats.org/officeDocument/2006/relationships/slide" Target="../slides/slide93.xml"/><Relationship Id="rId1" Type="http://schemas.openxmlformats.org/officeDocument/2006/relationships/notesMaster" Target="../notesMasters/notesMaster1.xml"/><Relationship Id="rId4" Type="http://schemas.openxmlformats.org/officeDocument/2006/relationships/hyperlink" Target="https://creativecommons.org/licenses/by-sa/4.0" TargetMode="External"/></Relationships>
</file>

<file path=ppt/notesSlides/_rels/notesSlide93.xml.rels><?xml version="1.0" encoding="UTF-8" standalone="yes"?>
<Relationships xmlns="http://schemas.openxmlformats.org/package/2006/relationships"><Relationship Id="rId3" Type="http://schemas.openxmlformats.org/officeDocument/2006/relationships/hyperlink" Target="https://commons.wikimedia.org/wiki/File:Women_of_steel.jpg" TargetMode="External"/><Relationship Id="rId2" Type="http://schemas.openxmlformats.org/officeDocument/2006/relationships/slide" Target="../slides/slide94.xml"/><Relationship Id="rId1" Type="http://schemas.openxmlformats.org/officeDocument/2006/relationships/notesMaster" Target="../notesMasters/notesMaster1.xml"/><Relationship Id="rId4" Type="http://schemas.openxmlformats.org/officeDocument/2006/relationships/hyperlink" Target="https://creativecommons.org/licenses/by-sa/4.0" TargetMode="External"/></Relationships>
</file>

<file path=ppt/notesSlides/_rels/notesSlide94.xml.rels><?xml version="1.0" encoding="UTF-8" standalone="yes"?>
<Relationships xmlns="http://schemas.openxmlformats.org/package/2006/relationships"><Relationship Id="rId3" Type="http://schemas.openxmlformats.org/officeDocument/2006/relationships/hyperlink" Target="https://commons.wikimedia.org/wiki/File:Women_of_steel.jpg" TargetMode="External"/><Relationship Id="rId2" Type="http://schemas.openxmlformats.org/officeDocument/2006/relationships/slide" Target="../slides/slide95.xml"/><Relationship Id="rId1" Type="http://schemas.openxmlformats.org/officeDocument/2006/relationships/notesMaster" Target="../notesMasters/notesMaster1.xml"/><Relationship Id="rId4" Type="http://schemas.openxmlformats.org/officeDocument/2006/relationships/hyperlink" Target="https://creativecommons.org/licenses/by-sa/4.0" TargetMode="External"/></Relationships>
</file>

<file path=ppt/notesSlides/_rels/notesSlide95.xml.rels><?xml version="1.0" encoding="UTF-8" standalone="yes"?>
<Relationships xmlns="http://schemas.openxmlformats.org/package/2006/relationships"><Relationship Id="rId3" Type="http://schemas.openxmlformats.org/officeDocument/2006/relationships/hyperlink" Target="https://www.newstatesman.com/politics/feminism/2016/03/i-sorted-uk-s-statues-gender-mere-27-cent-are-historical-non-royal-women" TargetMode="External"/><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3" Type="http://schemas.openxmlformats.org/officeDocument/2006/relationships/hyperlink" Target="https://www.telegraph.co.uk/women/life/14-statues-inspiring-brave-ballsy-womenaround-britain/" TargetMode="External"/><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3" Type="http://schemas.openxmlformats.org/officeDocument/2006/relationships/hyperlink" Target="https://www.bbc.co.uk/news/uk-england-37395430" TargetMode="External"/><Relationship Id="rId2" Type="http://schemas.openxmlformats.org/officeDocument/2006/relationships/slide" Target="../slides/slide98.xml"/><Relationship Id="rId1" Type="http://schemas.openxmlformats.org/officeDocument/2006/relationships/notesMaster" Target="../notesMasters/notesMaster1.xml"/><Relationship Id="rId5" Type="http://schemas.openxmlformats.org/officeDocument/2006/relationships/hyperlink" Target="https://creativecommons.org/licenses/by-sa/2.0" TargetMode="External"/><Relationship Id="rId4" Type="http://schemas.openxmlformats.org/officeDocument/2006/relationships/hyperlink" Target="https://commons.wikimedia.org/wiki/File:Amy_Johnson,_Herne_Bay_20191030_112310_(48984660488).jpg" TargetMode="External"/></Relationships>
</file>

<file path=ppt/notesSlides/_rels/notesSlide98.xml.rels><?xml version="1.0" encoding="UTF-8" standalone="yes"?>
<Relationships xmlns="http://schemas.openxmlformats.org/package/2006/relationships"><Relationship Id="rId3" Type="http://schemas.openxmlformats.org/officeDocument/2006/relationships/hyperlink" Target="https://www.bbc.co.uk/news/uk-politics-43868925" TargetMode="External"/><Relationship Id="rId2" Type="http://schemas.openxmlformats.org/officeDocument/2006/relationships/slide" Target="../slides/slide99.xml"/><Relationship Id="rId1" Type="http://schemas.openxmlformats.org/officeDocument/2006/relationships/notesMaster" Target="../notesMasters/notesMaster1.xml"/><Relationship Id="rId5" Type="http://schemas.openxmlformats.org/officeDocument/2006/relationships/hyperlink" Target="https://creativecommons.org/licenses/by-sa/2.0" TargetMode="External"/><Relationship Id="rId4" Type="http://schemas.openxmlformats.org/officeDocument/2006/relationships/hyperlink" Target="https://commons.wikimedia.org/wiki/File:Millicent_Fawcett_Statue,_Parliament_Square_(48031936507).jpg" TargetMode="External"/></Relationships>
</file>

<file path=ppt/notesSlides/_rels/notesSlide99.xml.rels><?xml version="1.0" encoding="UTF-8" standalone="yes"?>
<Relationships xmlns="http://schemas.openxmlformats.org/package/2006/relationships"><Relationship Id="rId3" Type="http://schemas.openxmlformats.org/officeDocument/2006/relationships/hyperlink" Target="https://www.bbc.co.uk/news/uk-england-london-36663206" TargetMode="External"/><Relationship Id="rId2" Type="http://schemas.openxmlformats.org/officeDocument/2006/relationships/slide" Target="../slides/slide100.xml"/><Relationship Id="rId1" Type="http://schemas.openxmlformats.org/officeDocument/2006/relationships/notesMaster" Target="../notesMasters/notesMaster1.xml"/><Relationship Id="rId6" Type="http://schemas.openxmlformats.org/officeDocument/2006/relationships/hyperlink" Target="https://creativecommons.org/licenses/by-sa/4.0" TargetMode="External"/><Relationship Id="rId5" Type="http://schemas.openxmlformats.org/officeDocument/2006/relationships/hyperlink" Target="https://commons.wikimedia.org/wiki/File:Mary_Seacole_Statue_-_Side_View.jpg" TargetMode="External"/><Relationship Id="rId4" Type="http://schemas.openxmlformats.org/officeDocument/2006/relationships/hyperlink" Target="https://www.maryseacoletrust.org.uk/learn-about-mary/"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dirty="0">
              <a:ea typeface="MS PGothic" pitchFamily="34" charset="-128"/>
              <a:cs typeface="Arial" charset="0"/>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1</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dirty="0" smtClean="0">
                <a:latin typeface="Arial" panose="020B0604020202020204" pitchFamily="34" charset="0"/>
                <a:cs typeface="Arial" panose="020B0604020202020204" pitchFamily="34" charset="0"/>
              </a:rPr>
              <a:t>How to look at and investigate monuments, memorials and statues</a:t>
            </a:r>
          </a:p>
          <a:p>
            <a:r>
              <a:rPr lang="en-GB" sz="1200" kern="1200" dirty="0" smtClean="0">
                <a:solidFill>
                  <a:schemeClr val="tx1"/>
                </a:solidFill>
                <a:effectLst/>
                <a:latin typeface="+mn-lt"/>
                <a:ea typeface="+mn-ea"/>
                <a:cs typeface="+mn-cs"/>
              </a:rPr>
              <a:t>Here are some examples of the types of questions to prompt students to ask and the kind of things for them to look for when investigating and interrogating monuments, memorials and statues. </a:t>
            </a:r>
          </a:p>
          <a:p>
            <a:r>
              <a:rPr lang="en-GB" sz="1200" kern="1200" dirty="0" smtClean="0">
                <a:solidFill>
                  <a:schemeClr val="tx1"/>
                </a:solidFill>
                <a:effectLst/>
                <a:latin typeface="+mn-lt"/>
                <a:ea typeface="+mn-ea"/>
                <a:cs typeface="+mn-cs"/>
              </a:rPr>
              <a:t>Image:</a:t>
            </a:r>
            <a:r>
              <a:rPr lang="en-GB" sz="1200" kern="1200" baseline="0" dirty="0" smtClean="0">
                <a:solidFill>
                  <a:schemeClr val="tx1"/>
                </a:solidFill>
                <a:effectLst/>
                <a:latin typeface="+mn-lt"/>
                <a:ea typeface="+mn-ea"/>
                <a:cs typeface="+mn-cs"/>
              </a:rPr>
              <a:t> </a:t>
            </a:r>
            <a:r>
              <a:rPr lang="en-GB" sz="1200" u="sng" kern="1200" dirty="0" smtClean="0">
                <a:solidFill>
                  <a:schemeClr val="tx1"/>
                </a:solidFill>
                <a:effectLst/>
                <a:latin typeface="+mn-lt"/>
                <a:ea typeface="+mn-ea"/>
                <a:cs typeface="+mn-cs"/>
                <a:hlinkClick r:id="rId3"/>
              </a:rPr>
              <a:t>https://commons.wikimedia.org/wiki/File:Nelson%27s_column_-_Battle_of_the_Nile_relief_(Edward_Carew,_1850).jpg</a:t>
            </a:r>
            <a:r>
              <a:rPr lang="en-GB" sz="1200" kern="1200" dirty="0" smtClean="0">
                <a:solidFill>
                  <a:schemeClr val="tx1"/>
                </a:solidFill>
                <a:effectLst/>
                <a:latin typeface="+mn-lt"/>
                <a:ea typeface="+mn-ea"/>
                <a:cs typeface="+mn-cs"/>
              </a:rPr>
              <a:t>   </a:t>
            </a:r>
          </a:p>
          <a:p>
            <a:r>
              <a:rPr lang="en-GB" sz="1200" kern="1200" baseline="0" dirty="0" smtClean="0">
                <a:solidFill>
                  <a:schemeClr val="tx1"/>
                </a:solidFill>
                <a:effectLst/>
                <a:latin typeface="+mn-lt"/>
                <a:ea typeface="+mn-ea"/>
                <a:cs typeface="+mn-cs"/>
              </a:rPr>
              <a:t>Image Attribution: </a:t>
            </a:r>
            <a:r>
              <a:rPr lang="en-GB" sz="1200" kern="1200" baseline="0" dirty="0" err="1" smtClean="0">
                <a:solidFill>
                  <a:schemeClr val="tx1"/>
                </a:solidFill>
                <a:effectLst/>
                <a:latin typeface="+mn-lt"/>
                <a:ea typeface="+mn-ea"/>
                <a:cs typeface="+mn-cs"/>
              </a:rPr>
              <a:t>Eluveitie</a:t>
            </a:r>
            <a:r>
              <a:rPr lang="en-GB" sz="1200" kern="1200" baseline="0" dirty="0" smtClean="0">
                <a:solidFill>
                  <a:schemeClr val="tx1"/>
                </a:solidFill>
                <a:effectLst/>
                <a:latin typeface="+mn-lt"/>
                <a:ea typeface="+mn-ea"/>
                <a:cs typeface="+mn-cs"/>
              </a:rPr>
              <a:t> / CC BY-SA (https://creativecommons.org/licenses/by-sa/3.0)</a:t>
            </a:r>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10</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kern="1200" dirty="0" smtClean="0">
                <a:solidFill>
                  <a:schemeClr val="tx1"/>
                </a:solidFill>
                <a:effectLst/>
                <a:latin typeface="+mn-lt"/>
                <a:ea typeface="+mn-ea"/>
                <a:cs typeface="+mn-cs"/>
              </a:rPr>
              <a:t>Find out more about the statue: </a:t>
            </a:r>
            <a:r>
              <a:rPr lang="en-GB" dirty="0" smtClean="0">
                <a:hlinkClick r:id="rId3"/>
              </a:rPr>
              <a:t>https://aboutmanchester.co.uk/gracie-fields-statue-unveiled-in-her-hometown-of-rochdale/</a:t>
            </a:r>
            <a:endParaRPr lang="en-GB" dirty="0" smtClean="0"/>
          </a:p>
          <a:p>
            <a:r>
              <a:rPr lang="en-GB" sz="1200" kern="1200" dirty="0" smtClean="0">
                <a:solidFill>
                  <a:schemeClr val="tx1"/>
                </a:solidFill>
                <a:effectLst/>
                <a:latin typeface="+mn-lt"/>
                <a:ea typeface="+mn-ea"/>
                <a:cs typeface="+mn-cs"/>
              </a:rPr>
              <a:t>Image:</a:t>
            </a:r>
            <a:r>
              <a:rPr lang="en-GB" sz="1200" kern="1200" baseline="0" dirty="0" smtClean="0">
                <a:solidFill>
                  <a:schemeClr val="tx1"/>
                </a:solidFill>
                <a:effectLst/>
                <a:latin typeface="+mn-lt"/>
                <a:ea typeface="+mn-ea"/>
                <a:cs typeface="+mn-cs"/>
              </a:rPr>
              <a:t> </a:t>
            </a:r>
            <a:r>
              <a:rPr lang="en-GB" sz="1200" dirty="0" smtClean="0">
                <a:hlinkClick r:id="rId4"/>
              </a:rPr>
              <a:t>https://commons.wikimedia.org/wiki/File:Statue_of_Dame_Gracie_Fields_in_Rochdale,_Lancashire,_England.jpg</a:t>
            </a:r>
            <a:endParaRPr lang="en-GB" sz="1200" dirty="0" smtClean="0"/>
          </a:p>
          <a:p>
            <a:r>
              <a:rPr lang="en-GB" sz="1200" kern="1200" baseline="0" dirty="0" smtClean="0">
                <a:solidFill>
                  <a:schemeClr val="tx1"/>
                </a:solidFill>
                <a:effectLst/>
                <a:latin typeface="+mn-lt"/>
                <a:ea typeface="+mn-ea"/>
                <a:cs typeface="+mn-cs"/>
              </a:rPr>
              <a:t>Image Attribution: </a:t>
            </a:r>
            <a:r>
              <a:rPr lang="en-GB" sz="1200" dirty="0" err="1" smtClean="0"/>
              <a:t>Poorlyglot</a:t>
            </a:r>
            <a:r>
              <a:rPr lang="en-GB" sz="1200" dirty="0" smtClean="0"/>
              <a:t> / CC BY-SA (</a:t>
            </a:r>
            <a:r>
              <a:rPr lang="en-GB" sz="1200" dirty="0" smtClean="0">
                <a:hlinkClick r:id="rId5"/>
              </a:rPr>
              <a:t>https://creativecommons.org/licenses/by-sa/4.0</a:t>
            </a:r>
            <a:r>
              <a:rPr lang="en-GB" sz="1200" dirty="0" smtClean="0"/>
              <a:t>)</a:t>
            </a: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101</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kern="1200" dirty="0" smtClean="0">
                <a:solidFill>
                  <a:schemeClr val="tx1"/>
                </a:solidFill>
                <a:effectLst/>
                <a:latin typeface="+mn-lt"/>
                <a:ea typeface="+mn-ea"/>
                <a:cs typeface="+mn-cs"/>
              </a:rPr>
              <a:t>Find out more about the statue</a:t>
            </a:r>
            <a:r>
              <a:rPr lang="en-GB" sz="1200" kern="1200" smtClean="0">
                <a:solidFill>
                  <a:schemeClr val="tx1"/>
                </a:solidFill>
                <a:effectLst/>
                <a:latin typeface="+mn-lt"/>
                <a:ea typeface="+mn-ea"/>
                <a:cs typeface="+mn-cs"/>
              </a:rPr>
              <a:t>: </a:t>
            </a:r>
            <a:r>
              <a:rPr lang="en-GB" smtClean="0">
                <a:hlinkClick r:id="rId3"/>
              </a:rPr>
              <a:t>https://www.spin.com/2014/08/amy-winehouse-statue-london-camden-square-home/</a:t>
            </a:r>
            <a:endParaRPr lang="en-GB" smtClean="0"/>
          </a:p>
          <a:p>
            <a:r>
              <a:rPr lang="en-GB" sz="1200" kern="1200" smtClean="0">
                <a:solidFill>
                  <a:schemeClr val="tx1"/>
                </a:solidFill>
                <a:effectLst/>
                <a:latin typeface="+mn-lt"/>
                <a:ea typeface="+mn-ea"/>
                <a:cs typeface="+mn-cs"/>
              </a:rPr>
              <a:t>Image</a:t>
            </a:r>
            <a:r>
              <a:rPr lang="en-GB" sz="1200" kern="1200" dirty="0" smtClean="0">
                <a:solidFill>
                  <a:schemeClr val="tx1"/>
                </a:solidFill>
                <a:effectLst/>
                <a:latin typeface="+mn-lt"/>
                <a:ea typeface="+mn-ea"/>
                <a:cs typeface="+mn-cs"/>
              </a:rPr>
              <a:t>:</a:t>
            </a:r>
            <a:r>
              <a:rPr lang="en-GB" sz="1200" kern="1200" baseline="0" dirty="0" smtClean="0">
                <a:solidFill>
                  <a:schemeClr val="tx1"/>
                </a:solidFill>
                <a:effectLst/>
                <a:latin typeface="+mn-lt"/>
                <a:ea typeface="+mn-ea"/>
                <a:cs typeface="+mn-cs"/>
              </a:rPr>
              <a:t> </a:t>
            </a:r>
            <a:r>
              <a:rPr lang="en-GB" sz="1200" dirty="0" smtClean="0">
                <a:hlinkClick r:id="rId4"/>
              </a:rPr>
              <a:t>https://commons.wikimedia.org/wiki/File:Amy_Winehouse_Statue_J._Linwood.jpg</a:t>
            </a:r>
            <a:endParaRPr lang="en-GB" sz="1200" dirty="0" smtClean="0"/>
          </a:p>
          <a:p>
            <a:r>
              <a:rPr lang="en-GB" sz="1200" kern="1200" baseline="0" dirty="0" smtClean="0">
                <a:solidFill>
                  <a:schemeClr val="tx1"/>
                </a:solidFill>
                <a:effectLst/>
                <a:latin typeface="+mn-lt"/>
                <a:ea typeface="+mn-ea"/>
                <a:cs typeface="+mn-cs"/>
              </a:rPr>
              <a:t>Image Attribution: </a:t>
            </a:r>
            <a:r>
              <a:rPr lang="en-GB" sz="1200" dirty="0" smtClean="0"/>
              <a:t>Jim Linwood / CC BY (</a:t>
            </a:r>
            <a:r>
              <a:rPr lang="en-GB" sz="1200" dirty="0" smtClean="0">
                <a:hlinkClick r:id="rId5"/>
              </a:rPr>
              <a:t>https://creativecommons.org/licenses/by/2.0</a:t>
            </a:r>
            <a:r>
              <a:rPr lang="en-GB" sz="1200" dirty="0" smtClean="0"/>
              <a:t>)</a:t>
            </a: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102</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kern="1200" dirty="0" smtClean="0">
                <a:solidFill>
                  <a:schemeClr val="tx1"/>
                </a:solidFill>
                <a:effectLst/>
                <a:latin typeface="+mn-lt"/>
                <a:ea typeface="+mn-ea"/>
                <a:cs typeface="+mn-cs"/>
              </a:rPr>
              <a:t>Students could look at and research all the following memorials – or be asked to look at one in-depth and report back to other about it. You may also want students to view this images gallery: </a:t>
            </a:r>
            <a:r>
              <a:rPr lang="en-GB" dirty="0" smtClean="0">
                <a:hlinkClick r:id="rId3"/>
              </a:rPr>
              <a:t>https://www.telegraph.co.uk/women/life/14-statues-inspiring-brave-ballsy-womenaround-britain/</a:t>
            </a:r>
            <a:r>
              <a:rPr lang="en-GB" dirty="0" smtClean="0"/>
              <a:t>.</a:t>
            </a:r>
            <a:r>
              <a:rPr lang="en-GB" baseline="0" dirty="0" smtClean="0"/>
              <a:t> </a:t>
            </a:r>
            <a:r>
              <a:rPr lang="en-GB" sz="1200" kern="1200" dirty="0" smtClean="0">
                <a:solidFill>
                  <a:schemeClr val="tx1"/>
                </a:solidFill>
                <a:effectLst/>
                <a:latin typeface="+mn-lt"/>
                <a:ea typeface="+mn-ea"/>
                <a:cs typeface="+mn-cs"/>
              </a:rPr>
              <a:t>You may also want to remind them of Justine Simon’s quote on</a:t>
            </a:r>
            <a:r>
              <a:rPr lang="en-GB" sz="1200" kern="1200" baseline="0" dirty="0" smtClean="0">
                <a:solidFill>
                  <a:schemeClr val="tx1"/>
                </a:solidFill>
                <a:effectLst/>
                <a:latin typeface="+mn-lt"/>
                <a:ea typeface="+mn-ea"/>
                <a:cs typeface="+mn-cs"/>
              </a:rPr>
              <a:t> slide 16: </a:t>
            </a:r>
            <a:r>
              <a:rPr lang="en-GB" sz="1200" i="1" dirty="0" smtClean="0">
                <a:latin typeface="Arial" panose="020B0604020202020204" pitchFamily="34" charset="0"/>
                <a:cs typeface="Arial" panose="020B0604020202020204" pitchFamily="34" charset="0"/>
              </a:rPr>
              <a:t>“If aliens landed in London, what conclusions would they draw from our monuments? As things stand, they might look at our memorials and conclude that we are a nation of kings and generals, we’ve mastered asexual</a:t>
            </a:r>
            <a:r>
              <a:rPr lang="en-GB" sz="1200" i="1" baseline="0" dirty="0" smtClean="0">
                <a:latin typeface="Arial" panose="020B0604020202020204" pitchFamily="34" charset="0"/>
                <a:cs typeface="Arial" panose="020B0604020202020204" pitchFamily="34" charset="0"/>
              </a:rPr>
              <a:t> </a:t>
            </a:r>
            <a:r>
              <a:rPr lang="en-GB" sz="1200" i="1" dirty="0" smtClean="0">
                <a:latin typeface="Arial" panose="020B0604020202020204" pitchFamily="34" charset="0"/>
                <a:cs typeface="Arial" panose="020B0604020202020204" pitchFamily="34" charset="0"/>
              </a:rPr>
              <a:t>reproduction (there are hardly any women) and our primary transport mode is the horse.” </a:t>
            </a:r>
          </a:p>
          <a:p>
            <a:endParaRPr lang="en-GB" sz="1200" kern="1200" baseline="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endParaRPr lang="en-GB" dirty="0">
              <a:ea typeface="MS PGothic" pitchFamily="34" charset="-128"/>
              <a:cs typeface="Arial" charset="0"/>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103</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dirty="0" smtClean="0">
                <a:ea typeface="MS PGothic" pitchFamily="34" charset="-128"/>
                <a:cs typeface="Arial" charset="0"/>
              </a:rPr>
              <a:t>Students should work in groups on their campaign’s, culminating in a whole</a:t>
            </a:r>
            <a:r>
              <a:rPr lang="en-GB" baseline="0" dirty="0" smtClean="0">
                <a:ea typeface="MS PGothic" pitchFamily="34" charset="-128"/>
                <a:cs typeface="Arial" charset="0"/>
              </a:rPr>
              <a:t> class discussion to decide who’s done the best campaign and which statue should </a:t>
            </a:r>
            <a:r>
              <a:rPr lang="en-GB" baseline="0" smtClean="0">
                <a:ea typeface="MS PGothic" pitchFamily="34" charset="-128"/>
                <a:cs typeface="Arial" charset="0"/>
              </a:rPr>
              <a:t>get built.</a:t>
            </a:r>
            <a:endParaRPr lang="en-GB" dirty="0">
              <a:ea typeface="MS PGothic" pitchFamily="34" charset="-128"/>
              <a:cs typeface="Arial" charset="0"/>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104</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dirty="0">
              <a:ea typeface="MS PGothic" pitchFamily="34" charset="-128"/>
              <a:cs typeface="Arial" charset="0"/>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105</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Image: </a:t>
            </a:r>
            <a:r>
              <a:rPr lang="en-GB" dirty="0" smtClean="0">
                <a:hlinkClick r:id="rId3"/>
              </a:rPr>
              <a:t>https://www.geograph.org.uk/photo/3356934</a:t>
            </a: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smtClean="0">
                <a:solidFill>
                  <a:schemeClr val="tx1"/>
                </a:solidFill>
                <a:effectLst/>
                <a:latin typeface="+mn-lt"/>
                <a:ea typeface="+mn-ea"/>
                <a:cs typeface="+mn-cs"/>
              </a:rPr>
              <a:t>Image Attribution: </a:t>
            </a:r>
            <a:r>
              <a:rPr lang="en-GB" sz="1200" b="0" i="0" kern="1200" dirty="0" smtClean="0">
                <a:solidFill>
                  <a:schemeClr val="tx1"/>
                </a:solidFill>
                <a:effectLst/>
                <a:latin typeface="+mn-lt"/>
                <a:ea typeface="+mn-ea"/>
                <a:cs typeface="+mn-cs"/>
              </a:rPr>
              <a:t>© Copyright </a:t>
            </a:r>
            <a:r>
              <a:rPr lang="en-GB" sz="1200" b="0" i="0" kern="1200" dirty="0" smtClean="0">
                <a:solidFill>
                  <a:schemeClr val="tx1"/>
                </a:solidFill>
                <a:effectLst/>
                <a:latin typeface="+mn-lt"/>
                <a:ea typeface="+mn-ea"/>
                <a:cs typeface="+mn-cs"/>
                <a:hlinkClick r:id="rId4" tooltip="View profile"/>
              </a:rPr>
              <a:t>David Dixon</a:t>
            </a:r>
            <a:r>
              <a:rPr lang="en-GB" sz="1200" b="0" i="0" kern="1200" dirty="0" smtClean="0">
                <a:solidFill>
                  <a:schemeClr val="tx1"/>
                </a:solidFill>
                <a:effectLst/>
                <a:latin typeface="+mn-lt"/>
                <a:ea typeface="+mn-ea"/>
                <a:cs typeface="+mn-cs"/>
              </a:rPr>
              <a:t> and licensed for </a:t>
            </a:r>
            <a:r>
              <a:rPr lang="en-GB" sz="1200" b="0" i="0" kern="1200" dirty="0" smtClean="0">
                <a:solidFill>
                  <a:schemeClr val="tx1"/>
                </a:solidFill>
                <a:effectLst/>
                <a:latin typeface="+mn-lt"/>
                <a:ea typeface="+mn-ea"/>
                <a:cs typeface="+mn-cs"/>
                <a:hlinkClick r:id="rId5"/>
              </a:rPr>
              <a:t>reuse</a:t>
            </a:r>
            <a:r>
              <a:rPr lang="en-GB" sz="1200" b="0" i="0" kern="1200" dirty="0" smtClean="0">
                <a:solidFill>
                  <a:schemeClr val="tx1"/>
                </a:solidFill>
                <a:effectLst/>
                <a:latin typeface="+mn-lt"/>
                <a:ea typeface="+mn-ea"/>
                <a:cs typeface="+mn-cs"/>
              </a:rPr>
              <a:t> under this </a:t>
            </a:r>
            <a:r>
              <a:rPr lang="en-GB" sz="1200" b="0" i="0" kern="1200" dirty="0" smtClean="0">
                <a:solidFill>
                  <a:schemeClr val="tx1"/>
                </a:solidFill>
                <a:effectLst/>
                <a:latin typeface="+mn-lt"/>
                <a:ea typeface="+mn-ea"/>
                <a:cs typeface="+mn-cs"/>
                <a:hlinkClick r:id="rId6" tooltip="Creative Commons Attribution-Share Alike 2.0 Licence"/>
              </a:rPr>
              <a:t>Creative Commons Licence</a:t>
            </a:r>
            <a:r>
              <a:rPr lang="en-GB" sz="1200" b="0" i="0" kern="1200" dirty="0" smtClean="0">
                <a:solidFill>
                  <a:schemeClr val="tx1"/>
                </a:solidFill>
                <a:effectLst/>
                <a:latin typeface="+mn-lt"/>
                <a:ea typeface="+mn-ea"/>
                <a:cs typeface="+mn-cs"/>
              </a:rPr>
              <a:t>.</a:t>
            </a:r>
            <a:endParaRPr lang="en-GB" sz="1200" dirty="0" smtClean="0"/>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106</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Image: </a:t>
            </a:r>
            <a:r>
              <a:rPr lang="en-GB" dirty="0" smtClean="0">
                <a:hlinkClick r:id="rId3"/>
              </a:rPr>
              <a:t>https://www.geograph.org.uk/photo/3356934</a:t>
            </a: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smtClean="0">
                <a:solidFill>
                  <a:schemeClr val="tx1"/>
                </a:solidFill>
                <a:effectLst/>
                <a:latin typeface="+mn-lt"/>
                <a:ea typeface="+mn-ea"/>
                <a:cs typeface="+mn-cs"/>
              </a:rPr>
              <a:t>Image Attribution</a:t>
            </a:r>
            <a:r>
              <a:rPr lang="en-GB" sz="1200" kern="1200" baseline="0" smtClean="0">
                <a:solidFill>
                  <a:schemeClr val="tx1"/>
                </a:solidFill>
                <a:effectLst/>
                <a:latin typeface="+mn-lt"/>
                <a:ea typeface="+mn-ea"/>
                <a:cs typeface="+mn-cs"/>
              </a:rPr>
              <a:t>: </a:t>
            </a:r>
            <a:r>
              <a:rPr lang="en-GB" sz="1200" b="0" i="0" kern="1200" smtClean="0">
                <a:solidFill>
                  <a:schemeClr val="tx1"/>
                </a:solidFill>
                <a:effectLst/>
                <a:latin typeface="+mn-lt"/>
                <a:ea typeface="+mn-ea"/>
                <a:cs typeface="+mn-cs"/>
              </a:rPr>
              <a:t>© Copyright </a:t>
            </a:r>
            <a:r>
              <a:rPr lang="en-GB" sz="1200" b="0" i="0" kern="1200" smtClean="0">
                <a:solidFill>
                  <a:schemeClr val="tx1"/>
                </a:solidFill>
                <a:effectLst/>
                <a:latin typeface="+mn-lt"/>
                <a:ea typeface="+mn-ea"/>
                <a:cs typeface="+mn-cs"/>
                <a:hlinkClick r:id="rId4" tooltip="View profile"/>
              </a:rPr>
              <a:t>David Dixon</a:t>
            </a:r>
            <a:r>
              <a:rPr lang="en-GB" sz="1200" b="0" i="0" kern="1200" smtClean="0">
                <a:solidFill>
                  <a:schemeClr val="tx1"/>
                </a:solidFill>
                <a:effectLst/>
                <a:latin typeface="+mn-lt"/>
                <a:ea typeface="+mn-ea"/>
                <a:cs typeface="+mn-cs"/>
              </a:rPr>
              <a:t> and licensed for </a:t>
            </a:r>
            <a:r>
              <a:rPr lang="en-GB" sz="1200" b="0" i="0" kern="1200" smtClean="0">
                <a:solidFill>
                  <a:schemeClr val="tx1"/>
                </a:solidFill>
                <a:effectLst/>
                <a:latin typeface="+mn-lt"/>
                <a:ea typeface="+mn-ea"/>
                <a:cs typeface="+mn-cs"/>
                <a:hlinkClick r:id="rId5"/>
              </a:rPr>
              <a:t>reuse</a:t>
            </a:r>
            <a:r>
              <a:rPr lang="en-GB" sz="1200" b="0" i="0" kern="1200" smtClean="0">
                <a:solidFill>
                  <a:schemeClr val="tx1"/>
                </a:solidFill>
                <a:effectLst/>
                <a:latin typeface="+mn-lt"/>
                <a:ea typeface="+mn-ea"/>
                <a:cs typeface="+mn-cs"/>
              </a:rPr>
              <a:t> under this </a:t>
            </a:r>
            <a:r>
              <a:rPr lang="en-GB" sz="1200" b="0" i="0" kern="1200" smtClean="0">
                <a:solidFill>
                  <a:schemeClr val="tx1"/>
                </a:solidFill>
                <a:effectLst/>
                <a:latin typeface="+mn-lt"/>
                <a:ea typeface="+mn-ea"/>
                <a:cs typeface="+mn-cs"/>
                <a:hlinkClick r:id="rId6" tooltip="Creative Commons Attribution-Share Alike 2.0 Licence"/>
              </a:rPr>
              <a:t>Creative Commons Licence</a:t>
            </a:r>
            <a:r>
              <a:rPr lang="en-GB" sz="1200" b="0" i="0" kern="1200" smtClean="0">
                <a:solidFill>
                  <a:schemeClr val="tx1"/>
                </a:solidFill>
                <a:effectLst/>
                <a:latin typeface="+mn-lt"/>
                <a:ea typeface="+mn-ea"/>
                <a:cs typeface="+mn-cs"/>
              </a:rPr>
              <a:t>.</a:t>
            </a:r>
            <a:endParaRPr lang="en-GB" sz="1200" dirty="0" smtClean="0"/>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107</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Image: </a:t>
            </a:r>
            <a:r>
              <a:rPr lang="en-GB" dirty="0" smtClean="0">
                <a:hlinkClick r:id="rId3"/>
              </a:rPr>
              <a:t>https://www.geograph.org.uk/photo/3356934</a:t>
            </a: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smtClean="0">
                <a:solidFill>
                  <a:schemeClr val="tx1"/>
                </a:solidFill>
                <a:effectLst/>
                <a:latin typeface="+mn-lt"/>
                <a:ea typeface="+mn-ea"/>
                <a:cs typeface="+mn-cs"/>
              </a:rPr>
              <a:t>Image Attribution: </a:t>
            </a:r>
            <a:r>
              <a:rPr lang="en-GB" sz="1200" b="0" i="0" kern="1200" dirty="0" smtClean="0">
                <a:solidFill>
                  <a:schemeClr val="tx1"/>
                </a:solidFill>
                <a:effectLst/>
                <a:latin typeface="+mn-lt"/>
                <a:ea typeface="+mn-ea"/>
                <a:cs typeface="+mn-cs"/>
              </a:rPr>
              <a:t>© Copyright </a:t>
            </a:r>
            <a:r>
              <a:rPr lang="en-GB" sz="1200" b="0" i="0" kern="1200" dirty="0" smtClean="0">
                <a:solidFill>
                  <a:schemeClr val="tx1"/>
                </a:solidFill>
                <a:effectLst/>
                <a:latin typeface="+mn-lt"/>
                <a:ea typeface="+mn-ea"/>
                <a:cs typeface="+mn-cs"/>
                <a:hlinkClick r:id="rId4" tooltip="View profile"/>
              </a:rPr>
              <a:t>David Dixon</a:t>
            </a:r>
            <a:r>
              <a:rPr lang="en-GB" sz="1200" b="0" i="0" kern="1200" dirty="0" smtClean="0">
                <a:solidFill>
                  <a:schemeClr val="tx1"/>
                </a:solidFill>
                <a:effectLst/>
                <a:latin typeface="+mn-lt"/>
                <a:ea typeface="+mn-ea"/>
                <a:cs typeface="+mn-cs"/>
              </a:rPr>
              <a:t> and licensed for </a:t>
            </a:r>
            <a:r>
              <a:rPr lang="en-GB" sz="1200" b="0" i="0" kern="1200" dirty="0" smtClean="0">
                <a:solidFill>
                  <a:schemeClr val="tx1"/>
                </a:solidFill>
                <a:effectLst/>
                <a:latin typeface="+mn-lt"/>
                <a:ea typeface="+mn-ea"/>
                <a:cs typeface="+mn-cs"/>
                <a:hlinkClick r:id="rId5"/>
              </a:rPr>
              <a:t>reuse</a:t>
            </a:r>
            <a:r>
              <a:rPr lang="en-GB" sz="1200" b="0" i="0" kern="1200" dirty="0" smtClean="0">
                <a:solidFill>
                  <a:schemeClr val="tx1"/>
                </a:solidFill>
                <a:effectLst/>
                <a:latin typeface="+mn-lt"/>
                <a:ea typeface="+mn-ea"/>
                <a:cs typeface="+mn-cs"/>
              </a:rPr>
              <a:t> under this </a:t>
            </a:r>
            <a:r>
              <a:rPr lang="en-GB" sz="1200" b="0" i="0" kern="1200" dirty="0" smtClean="0">
                <a:solidFill>
                  <a:schemeClr val="tx1"/>
                </a:solidFill>
                <a:effectLst/>
                <a:latin typeface="+mn-lt"/>
                <a:ea typeface="+mn-ea"/>
                <a:cs typeface="+mn-cs"/>
                <a:hlinkClick r:id="rId6" tooltip="Creative Commons Attribution-Share Alike 2.0 Licence"/>
              </a:rPr>
              <a:t>Creative Commons Licence</a:t>
            </a:r>
            <a:r>
              <a:rPr lang="en-GB" sz="1200" b="0" i="0" kern="1200" dirty="0" smtClean="0">
                <a:solidFill>
                  <a:schemeClr val="tx1"/>
                </a:solidFill>
                <a:effectLst/>
                <a:latin typeface="+mn-lt"/>
                <a:ea typeface="+mn-ea"/>
                <a:cs typeface="+mn-cs"/>
              </a:rPr>
              <a:t>.</a:t>
            </a:r>
            <a:endParaRPr lang="en-GB" sz="1200" dirty="0" smtClean="0"/>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108</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kern="1200" dirty="0" smtClean="0">
                <a:solidFill>
                  <a:schemeClr val="tx1"/>
                </a:solidFill>
                <a:effectLst/>
                <a:latin typeface="+mn-lt"/>
                <a:ea typeface="+mn-ea"/>
                <a:cs typeface="+mn-cs"/>
              </a:rPr>
              <a:t>Students could look at and research all the following memorials – or be asked to look at one in-depth and report back to other about it.</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Image: </a:t>
            </a:r>
            <a:r>
              <a:rPr lang="en-GB" dirty="0" smtClean="0">
                <a:hlinkClick r:id="rId3"/>
              </a:rPr>
              <a:t>https://www.geograph.org.uk/photo/3356934</a:t>
            </a: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smtClean="0">
                <a:solidFill>
                  <a:schemeClr val="tx1"/>
                </a:solidFill>
                <a:effectLst/>
                <a:latin typeface="+mn-lt"/>
                <a:ea typeface="+mn-ea"/>
                <a:cs typeface="+mn-cs"/>
              </a:rPr>
              <a:t>Image Attribution: </a:t>
            </a:r>
            <a:r>
              <a:rPr lang="en-GB" sz="1200" b="0" i="0" kern="1200" dirty="0" smtClean="0">
                <a:solidFill>
                  <a:schemeClr val="tx1"/>
                </a:solidFill>
                <a:effectLst/>
                <a:latin typeface="+mn-lt"/>
                <a:ea typeface="+mn-ea"/>
                <a:cs typeface="+mn-cs"/>
              </a:rPr>
              <a:t>© Copyright </a:t>
            </a:r>
            <a:r>
              <a:rPr lang="en-GB" sz="1200" b="0" i="0" kern="1200" dirty="0" smtClean="0">
                <a:solidFill>
                  <a:schemeClr val="tx1"/>
                </a:solidFill>
                <a:effectLst/>
                <a:latin typeface="+mn-lt"/>
                <a:ea typeface="+mn-ea"/>
                <a:cs typeface="+mn-cs"/>
                <a:hlinkClick r:id="rId4" tooltip="View profile"/>
              </a:rPr>
              <a:t>David Dixon</a:t>
            </a:r>
            <a:r>
              <a:rPr lang="en-GB" sz="1200" b="0" i="0" kern="1200" dirty="0" smtClean="0">
                <a:solidFill>
                  <a:schemeClr val="tx1"/>
                </a:solidFill>
                <a:effectLst/>
                <a:latin typeface="+mn-lt"/>
                <a:ea typeface="+mn-ea"/>
                <a:cs typeface="+mn-cs"/>
              </a:rPr>
              <a:t> and licensed for </a:t>
            </a:r>
            <a:r>
              <a:rPr lang="en-GB" sz="1200" b="0" i="0" kern="1200" dirty="0" smtClean="0">
                <a:solidFill>
                  <a:schemeClr val="tx1"/>
                </a:solidFill>
                <a:effectLst/>
                <a:latin typeface="+mn-lt"/>
                <a:ea typeface="+mn-ea"/>
                <a:cs typeface="+mn-cs"/>
                <a:hlinkClick r:id="rId5"/>
              </a:rPr>
              <a:t>reuse</a:t>
            </a:r>
            <a:r>
              <a:rPr lang="en-GB" sz="1200" b="0" i="0" kern="1200" dirty="0" smtClean="0">
                <a:solidFill>
                  <a:schemeClr val="tx1"/>
                </a:solidFill>
                <a:effectLst/>
                <a:latin typeface="+mn-lt"/>
                <a:ea typeface="+mn-ea"/>
                <a:cs typeface="+mn-cs"/>
              </a:rPr>
              <a:t> under this </a:t>
            </a:r>
            <a:r>
              <a:rPr lang="en-GB" sz="1200" b="0" i="0" kern="1200" dirty="0" smtClean="0">
                <a:solidFill>
                  <a:schemeClr val="tx1"/>
                </a:solidFill>
                <a:effectLst/>
                <a:latin typeface="+mn-lt"/>
                <a:ea typeface="+mn-ea"/>
                <a:cs typeface="+mn-cs"/>
                <a:hlinkClick r:id="rId6" tooltip="Creative Commons Attribution-Share Alike 2.0 Licence"/>
              </a:rPr>
              <a:t>Creative Commons Licence</a:t>
            </a:r>
            <a:r>
              <a:rPr lang="en-GB" sz="1200" b="0" i="0" kern="1200" dirty="0" smtClean="0">
                <a:solidFill>
                  <a:schemeClr val="tx1"/>
                </a:solidFill>
                <a:effectLst/>
                <a:latin typeface="+mn-lt"/>
                <a:ea typeface="+mn-ea"/>
                <a:cs typeface="+mn-cs"/>
              </a:rPr>
              <a:t>.</a:t>
            </a:r>
            <a:endParaRPr lang="en-GB" sz="1200" dirty="0" smtClean="0"/>
          </a:p>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109</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kern="1200" dirty="0" smtClean="0">
                <a:solidFill>
                  <a:schemeClr val="tx1"/>
                </a:solidFill>
                <a:effectLst/>
                <a:latin typeface="+mn-lt"/>
                <a:ea typeface="+mn-ea"/>
                <a:cs typeface="+mn-cs"/>
              </a:rPr>
              <a:t>Find out more about the gold </a:t>
            </a:r>
            <a:r>
              <a:rPr lang="en-GB" sz="1200" kern="1200" dirty="0" err="1" smtClean="0">
                <a:solidFill>
                  <a:schemeClr val="tx1"/>
                </a:solidFill>
                <a:effectLst/>
                <a:latin typeface="+mn-lt"/>
                <a:ea typeface="+mn-ea"/>
                <a:cs typeface="+mn-cs"/>
              </a:rPr>
              <a:t>postboxes</a:t>
            </a:r>
            <a:r>
              <a:rPr lang="en-GB" sz="1200" kern="1200" dirty="0" smtClean="0">
                <a:solidFill>
                  <a:schemeClr val="tx1"/>
                </a:solidFill>
                <a:effectLst/>
                <a:latin typeface="+mn-lt"/>
                <a:ea typeface="+mn-ea"/>
                <a:cs typeface="+mn-cs"/>
              </a:rPr>
              <a:t>: </a:t>
            </a:r>
            <a:r>
              <a:rPr lang="en-GB" dirty="0" smtClean="0">
                <a:hlinkClick r:id="rId3"/>
              </a:rPr>
              <a:t>https://en.wikipedia.org/wiki/2012_Summer_Olympics_and_Paralympics_gold_post_boxes</a:t>
            </a:r>
            <a:endParaRPr lang="en-GB" dirty="0" smtClean="0"/>
          </a:p>
          <a:p>
            <a:r>
              <a:rPr lang="en-GB" sz="1200" kern="1200" dirty="0" smtClean="0">
                <a:solidFill>
                  <a:schemeClr val="tx1"/>
                </a:solidFill>
                <a:effectLst/>
                <a:latin typeface="+mn-lt"/>
                <a:ea typeface="+mn-ea"/>
                <a:cs typeface="+mn-cs"/>
              </a:rPr>
              <a:t>Image:</a:t>
            </a:r>
            <a:r>
              <a:rPr lang="en-GB" sz="1200" kern="1200" baseline="0" dirty="0" smtClean="0">
                <a:solidFill>
                  <a:schemeClr val="tx1"/>
                </a:solidFill>
                <a:effectLst/>
                <a:latin typeface="+mn-lt"/>
                <a:ea typeface="+mn-ea"/>
                <a:cs typeface="+mn-cs"/>
              </a:rPr>
              <a:t> </a:t>
            </a:r>
            <a:r>
              <a:rPr lang="en-GB" sz="1200" dirty="0" smtClean="0">
                <a:hlinkClick r:id="rId4"/>
              </a:rPr>
              <a:t>https://commons.wikimedia.org/wiki/File:Lincoln_Gold_Postbox.jpg</a:t>
            </a:r>
            <a:endParaRPr lang="en-GB"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smtClean="0">
                <a:solidFill>
                  <a:schemeClr val="tx1"/>
                </a:solidFill>
                <a:effectLst/>
                <a:latin typeface="+mn-lt"/>
                <a:ea typeface="+mn-ea"/>
                <a:cs typeface="+mn-cs"/>
              </a:rPr>
              <a:t>Image Attribution: </a:t>
            </a:r>
            <a:r>
              <a:rPr lang="en-GB" sz="1200" dirty="0" smtClean="0"/>
              <a:t>MOTORAL1987 / CC BY-SA (https://creativecommons.org/licenses/by-sa/3.0)</a:t>
            </a:r>
          </a:p>
          <a:p>
            <a:endParaRPr lang="en-GB" sz="1200" dirty="0" smtClean="0"/>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110</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ea typeface="MS PGothic" pitchFamily="34" charset="-128"/>
                <a:cs typeface="Arial" charset="0"/>
              </a:rPr>
              <a:t>This</a:t>
            </a:r>
            <a:r>
              <a:rPr lang="en-GB" baseline="0" dirty="0" smtClean="0">
                <a:ea typeface="MS PGothic" pitchFamily="34" charset="-128"/>
                <a:cs typeface="Arial" charset="0"/>
              </a:rPr>
              <a:t> task could also be done remotely by asking students to write their summary and email it to the teacher. These summaries could be shared in an online forum by the teacher to ask students to comment on each other’s summaries and discuss why Charles I was ‘immortalised’ in this way.</a:t>
            </a:r>
            <a:endParaRPr lang="en-GB" dirty="0">
              <a:ea typeface="MS PGothic" pitchFamily="34" charset="-128"/>
              <a:cs typeface="Arial" charset="0"/>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11</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Find out more about the statue: Quote by </a:t>
            </a:r>
            <a:r>
              <a:rPr lang="en-GB" sz="1200" dirty="0" smtClean="0">
                <a:latin typeface="Arial" panose="020B0604020202020204" pitchFamily="34" charset="0"/>
                <a:cs typeface="Arial" panose="020B0604020202020204" pitchFamily="34" charset="0"/>
              </a:rPr>
              <a:t>Master Professor Sir Alan </a:t>
            </a:r>
            <a:r>
              <a:rPr lang="en-GB" sz="1200" dirty="0" err="1" smtClean="0">
                <a:latin typeface="Arial" panose="020B0604020202020204" pitchFamily="34" charset="0"/>
                <a:cs typeface="Arial" panose="020B0604020202020204" pitchFamily="34" charset="0"/>
              </a:rPr>
              <a:t>Fersht</a:t>
            </a:r>
            <a:r>
              <a:rPr lang="en-GB" sz="1200" dirty="0" smtClean="0">
                <a:latin typeface="Arial" panose="020B0604020202020204" pitchFamily="34" charset="0"/>
                <a:cs typeface="Arial" panose="020B0604020202020204" pitchFamily="34" charset="0"/>
              </a:rPr>
              <a:t> - </a:t>
            </a:r>
            <a:r>
              <a:rPr lang="en-GB" sz="1200" dirty="0" smtClean="0">
                <a:hlinkClick r:id="rId3"/>
              </a:rPr>
              <a:t>https://www.cai.cam.ac.uk/news/memorial-professor-stephen-hawking</a:t>
            </a:r>
            <a:endParaRPr lang="en-GB"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t>His voice was also projected into space and there</a:t>
            </a:r>
            <a:r>
              <a:rPr lang="en-GB" sz="1200" baseline="0" dirty="0" smtClean="0"/>
              <a:t> is a video of quotes by Stephen</a:t>
            </a:r>
            <a:r>
              <a:rPr lang="en-GB" sz="1200" dirty="0" smtClean="0"/>
              <a:t>: </a:t>
            </a:r>
            <a:r>
              <a:rPr lang="en-GB" dirty="0" smtClean="0">
                <a:hlinkClick r:id="rId4"/>
              </a:rPr>
              <a:t>https://www.independent.co.uk/news/science/stephen-hawking-memorial-death-voice-black-hole-vangelis-song-a8400486.html</a:t>
            </a:r>
            <a:endParaRPr lang="en-GB" dirty="0" smtClean="0"/>
          </a:p>
          <a:p>
            <a:r>
              <a:rPr lang="en-GB" sz="1200" kern="1200" dirty="0" smtClean="0">
                <a:solidFill>
                  <a:schemeClr val="tx1"/>
                </a:solidFill>
                <a:effectLst/>
                <a:latin typeface="+mn-lt"/>
                <a:ea typeface="+mn-ea"/>
                <a:cs typeface="+mn-cs"/>
              </a:rPr>
              <a:t>Image:</a:t>
            </a:r>
            <a:r>
              <a:rPr lang="en-GB" sz="1200" kern="1200" baseline="0" dirty="0" smtClean="0">
                <a:solidFill>
                  <a:schemeClr val="tx1"/>
                </a:solidFill>
                <a:effectLst/>
                <a:latin typeface="+mn-lt"/>
                <a:ea typeface="+mn-ea"/>
                <a:cs typeface="+mn-cs"/>
              </a:rPr>
              <a:t> </a:t>
            </a:r>
            <a:r>
              <a:rPr lang="en-GB" sz="1200" dirty="0" smtClean="0">
                <a:hlinkClick r:id="rId5"/>
              </a:rPr>
              <a:t>http://www.ctc.cam.ac.uk/news/180618_newsitem.php</a:t>
            </a:r>
            <a:endParaRPr lang="en-GB" sz="1200" dirty="0" smtClean="0"/>
          </a:p>
          <a:p>
            <a:r>
              <a:rPr lang="en-GB" sz="1200" kern="1200" baseline="0" dirty="0" smtClean="0">
                <a:solidFill>
                  <a:schemeClr val="tx1"/>
                </a:solidFill>
                <a:effectLst/>
                <a:latin typeface="+mn-lt"/>
                <a:ea typeface="+mn-ea"/>
                <a:cs typeface="+mn-cs"/>
              </a:rPr>
              <a:t>Image Attribution: </a:t>
            </a:r>
            <a:r>
              <a:rPr lang="en-GB" sz="1200" i="1" dirty="0" smtClean="0"/>
              <a:t>(Picture credit: Westminster Abbey)</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Image:</a:t>
            </a:r>
            <a:r>
              <a:rPr lang="en-GB" sz="1200" kern="1200" baseline="0" dirty="0" smtClean="0">
                <a:solidFill>
                  <a:schemeClr val="tx1"/>
                </a:solidFill>
                <a:effectLst/>
                <a:latin typeface="+mn-lt"/>
                <a:ea typeface="+mn-ea"/>
                <a:cs typeface="+mn-cs"/>
              </a:rPr>
              <a:t> </a:t>
            </a:r>
            <a:r>
              <a:rPr lang="en-GB" sz="1200" dirty="0" smtClean="0">
                <a:hlinkClick r:id="rId3"/>
              </a:rPr>
              <a:t>https://www.cai.cam.ac.uk/news/memorial-professor-stephen-hawking</a:t>
            </a:r>
            <a:endParaRPr lang="en-GB" sz="1200" dirty="0" smtClean="0"/>
          </a:p>
          <a:p>
            <a:r>
              <a:rPr lang="en-GB" sz="1200" kern="1200" baseline="0" dirty="0" smtClean="0">
                <a:solidFill>
                  <a:schemeClr val="tx1"/>
                </a:solidFill>
                <a:effectLst/>
                <a:latin typeface="+mn-lt"/>
                <a:ea typeface="+mn-ea"/>
                <a:cs typeface="+mn-cs"/>
              </a:rPr>
              <a:t>Image Attribution: </a:t>
            </a:r>
            <a:r>
              <a:rPr lang="en-GB" sz="1200" dirty="0" smtClean="0"/>
              <a:t>University of Cambridge</a:t>
            </a:r>
          </a:p>
          <a:p>
            <a:endParaRPr lang="en-GB" sz="1200" dirty="0" smtClean="0"/>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111</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kern="1200" dirty="0" smtClean="0">
                <a:solidFill>
                  <a:schemeClr val="tx1"/>
                </a:solidFill>
                <a:effectLst/>
                <a:latin typeface="+mn-lt"/>
                <a:ea typeface="+mn-ea"/>
                <a:cs typeface="+mn-cs"/>
              </a:rPr>
              <a:t>Find out more about the statue:</a:t>
            </a:r>
            <a:r>
              <a:rPr lang="en-GB" sz="1200" kern="1200" baseline="0" dirty="0" smtClean="0">
                <a:solidFill>
                  <a:schemeClr val="tx1"/>
                </a:solidFill>
                <a:effectLst/>
                <a:latin typeface="+mn-lt"/>
                <a:ea typeface="+mn-ea"/>
                <a:cs typeface="+mn-cs"/>
              </a:rPr>
              <a:t> </a:t>
            </a:r>
            <a:r>
              <a:rPr lang="en-GB" dirty="0" smtClean="0">
                <a:hlinkClick r:id="rId3"/>
              </a:rPr>
              <a:t>https://www.culture24.org.uk/art/art530990-londons-yearly-public-art-exhibition-starts-to-take-shape-as-damien-hirsts-charity-is-set-to-be-installed-opposite-the-gherkin</a:t>
            </a:r>
            <a:endParaRPr lang="en-GB" dirty="0" smtClean="0"/>
          </a:p>
          <a:p>
            <a:r>
              <a:rPr lang="en-GB" sz="1200" kern="1200" dirty="0" smtClean="0">
                <a:solidFill>
                  <a:schemeClr val="tx1"/>
                </a:solidFill>
                <a:effectLst/>
                <a:latin typeface="+mn-lt"/>
                <a:ea typeface="+mn-ea"/>
                <a:cs typeface="+mn-cs"/>
              </a:rPr>
              <a:t>Image:</a:t>
            </a:r>
            <a:r>
              <a:rPr lang="en-GB" sz="1200" kern="1200" baseline="0" dirty="0" smtClean="0">
                <a:solidFill>
                  <a:schemeClr val="tx1"/>
                </a:solidFill>
                <a:effectLst/>
                <a:latin typeface="+mn-lt"/>
                <a:ea typeface="+mn-ea"/>
                <a:cs typeface="+mn-cs"/>
              </a:rPr>
              <a:t> </a:t>
            </a:r>
            <a:r>
              <a:rPr lang="en-GB" sz="1200" dirty="0" smtClean="0">
                <a:hlinkClick r:id="rId4"/>
              </a:rPr>
              <a:t>https://www.flickr.com/photos/seattlecamera/24851881879</a:t>
            </a:r>
            <a:endParaRPr lang="en-GB" sz="1200" dirty="0" smtClean="0"/>
          </a:p>
          <a:p>
            <a:r>
              <a:rPr lang="en-GB" sz="1200" kern="1200" baseline="0" dirty="0" smtClean="0">
                <a:solidFill>
                  <a:schemeClr val="tx1"/>
                </a:solidFill>
                <a:effectLst/>
                <a:latin typeface="+mn-lt"/>
                <a:ea typeface="+mn-ea"/>
                <a:cs typeface="+mn-cs"/>
              </a:rPr>
              <a:t>Image Attribution: </a:t>
            </a:r>
            <a:r>
              <a:rPr lang="en-GB" sz="1200" dirty="0" smtClean="0"/>
              <a:t>John K Thorne (CC – no rights)</a:t>
            </a: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112</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Image: </a:t>
            </a:r>
            <a:r>
              <a:rPr lang="en-GB" dirty="0" smtClean="0">
                <a:hlinkClick r:id="rId3"/>
              </a:rPr>
              <a:t>https://www.geograph.org.uk/photo/3356934</a:t>
            </a: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smtClean="0">
                <a:solidFill>
                  <a:schemeClr val="tx1"/>
                </a:solidFill>
                <a:effectLst/>
                <a:latin typeface="+mn-lt"/>
                <a:ea typeface="+mn-ea"/>
                <a:cs typeface="+mn-cs"/>
              </a:rPr>
              <a:t>Image Attribution: </a:t>
            </a:r>
            <a:r>
              <a:rPr lang="en-GB" sz="1200" b="0" i="0" kern="1200" dirty="0" smtClean="0">
                <a:solidFill>
                  <a:schemeClr val="tx1"/>
                </a:solidFill>
                <a:effectLst/>
                <a:latin typeface="+mn-lt"/>
                <a:ea typeface="+mn-ea"/>
                <a:cs typeface="+mn-cs"/>
              </a:rPr>
              <a:t>© Copyright </a:t>
            </a:r>
            <a:r>
              <a:rPr lang="en-GB" sz="1200" b="0" i="0" kern="1200" dirty="0" smtClean="0">
                <a:solidFill>
                  <a:schemeClr val="tx1"/>
                </a:solidFill>
                <a:effectLst/>
                <a:latin typeface="+mn-lt"/>
                <a:ea typeface="+mn-ea"/>
                <a:cs typeface="+mn-cs"/>
                <a:hlinkClick r:id="rId4" tooltip="View profile"/>
              </a:rPr>
              <a:t>David Dixon</a:t>
            </a:r>
            <a:r>
              <a:rPr lang="en-GB" sz="1200" b="0" i="0" kern="1200" dirty="0" smtClean="0">
                <a:solidFill>
                  <a:schemeClr val="tx1"/>
                </a:solidFill>
                <a:effectLst/>
                <a:latin typeface="+mn-lt"/>
                <a:ea typeface="+mn-ea"/>
                <a:cs typeface="+mn-cs"/>
              </a:rPr>
              <a:t> and licensed for </a:t>
            </a:r>
            <a:r>
              <a:rPr lang="en-GB" sz="1200" b="0" i="0" kern="1200" dirty="0" smtClean="0">
                <a:solidFill>
                  <a:schemeClr val="tx1"/>
                </a:solidFill>
                <a:effectLst/>
                <a:latin typeface="+mn-lt"/>
                <a:ea typeface="+mn-ea"/>
                <a:cs typeface="+mn-cs"/>
                <a:hlinkClick r:id="rId5"/>
              </a:rPr>
              <a:t>reuse</a:t>
            </a:r>
            <a:r>
              <a:rPr lang="en-GB" sz="1200" b="0" i="0" kern="1200" dirty="0" smtClean="0">
                <a:solidFill>
                  <a:schemeClr val="tx1"/>
                </a:solidFill>
                <a:effectLst/>
                <a:latin typeface="+mn-lt"/>
                <a:ea typeface="+mn-ea"/>
                <a:cs typeface="+mn-cs"/>
              </a:rPr>
              <a:t> under this </a:t>
            </a:r>
            <a:r>
              <a:rPr lang="en-GB" sz="1200" b="0" i="0" kern="1200" dirty="0" smtClean="0">
                <a:solidFill>
                  <a:schemeClr val="tx1"/>
                </a:solidFill>
                <a:effectLst/>
                <a:latin typeface="+mn-lt"/>
                <a:ea typeface="+mn-ea"/>
                <a:cs typeface="+mn-cs"/>
                <a:hlinkClick r:id="rId6" tooltip="Creative Commons Attribution-Share Alike 2.0 Licence"/>
              </a:rPr>
              <a:t>Creative Commons Licence</a:t>
            </a:r>
            <a:r>
              <a:rPr lang="en-GB" sz="1200" b="0" i="0" kern="1200" dirty="0" smtClean="0">
                <a:solidFill>
                  <a:schemeClr val="tx1"/>
                </a:solidFill>
                <a:effectLst/>
                <a:latin typeface="+mn-lt"/>
                <a:ea typeface="+mn-ea"/>
                <a:cs typeface="+mn-cs"/>
              </a:rPr>
              <a:t>.</a:t>
            </a:r>
            <a:endParaRPr lang="en-GB" sz="1200" dirty="0" smtClean="0"/>
          </a:p>
          <a:p>
            <a:endParaRPr lang="en-GB" dirty="0">
              <a:ea typeface="MS PGothic" pitchFamily="34" charset="-128"/>
              <a:cs typeface="Arial" charset="0"/>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113</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dirty="0" smtClean="0">
                <a:hlinkClick r:id="rId3"/>
              </a:rPr>
              <a:t>https://historicengland.org.uk/research/inclusive-heritage/disability-history/</a:t>
            </a:r>
            <a:endParaRPr lang="en-GB" dirty="0" smtClean="0"/>
          </a:p>
          <a:p>
            <a:r>
              <a:rPr lang="en-GB" dirty="0" smtClean="0">
                <a:ea typeface="MS PGothic" pitchFamily="34" charset="-128"/>
                <a:cs typeface="Arial" charset="0"/>
              </a:rPr>
              <a:t>Split the class in</a:t>
            </a:r>
            <a:r>
              <a:rPr lang="en-GB" baseline="0" dirty="0" smtClean="0">
                <a:ea typeface="MS PGothic" pitchFamily="34" charset="-128"/>
                <a:cs typeface="Arial" charset="0"/>
              </a:rPr>
              <a:t> to groups and ask each group to research one of the 6 time periods to learn more about the history of disability. Groups then report back so that everyone learns about each period. Ask students to then pick out the most important events and create a timeline of disability history.</a:t>
            </a:r>
            <a:endParaRPr lang="en-GB" dirty="0">
              <a:ea typeface="MS PGothic" pitchFamily="34" charset="-128"/>
              <a:cs typeface="Arial" charset="0"/>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114</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t>Ask student’s to followed</a:t>
            </a:r>
            <a:r>
              <a:rPr lang="en-GB" sz="1200" baseline="0" dirty="0" smtClean="0"/>
              <a:t> their work on Disability Representation by look at the Shaw Trust’s list of the 100 most influential disabled people in Britain – it really is inspirational</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hlinkClick r:id="rId3"/>
              </a:rPr>
              <a:t>https://disabilitypower100.com/wp-content/uploads/2019/10/Power_100_2019-web.pdf</a:t>
            </a:r>
            <a:endParaRPr lang="en-GB" sz="1200" dirty="0" smtClean="0"/>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115</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err="1" smtClean="0"/>
              <a:t>Image:</a:t>
            </a:r>
            <a:r>
              <a:rPr lang="en-GB" sz="1200" u="sng" dirty="0" err="1" smtClean="0">
                <a:hlinkClick r:id="rId3"/>
              </a:rPr>
              <a:t>https</a:t>
            </a:r>
            <a:r>
              <a:rPr lang="en-GB" sz="1200" u="sng" dirty="0" smtClean="0">
                <a:hlinkClick r:id="rId3"/>
              </a:rPr>
              <a:t>://commons.wikimedia.org/wiki/File:Ruby-Wax-2016_(cropped).jpg</a:t>
            </a: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Image Attribution: </a:t>
            </a:r>
            <a:r>
              <a:rPr lang="en-GB" sz="1200" dirty="0" smtClean="0"/>
              <a:t>Andrew </a:t>
            </a:r>
            <a:r>
              <a:rPr lang="en-GB" sz="1200" dirty="0" err="1" smtClean="0"/>
              <a:t>Lih</a:t>
            </a:r>
            <a:r>
              <a:rPr lang="en-GB" sz="1200" dirty="0" smtClean="0"/>
              <a:t> (</a:t>
            </a:r>
            <a:r>
              <a:rPr lang="en-GB" sz="1200" dirty="0" err="1" smtClean="0"/>
              <a:t>User:Fuzheado</a:t>
            </a:r>
            <a:r>
              <a:rPr lang="en-GB" sz="1200" dirty="0" smtClean="0"/>
              <a:t>) / CC BY-SA (</a:t>
            </a:r>
            <a:r>
              <a:rPr lang="en-GB" sz="1200" dirty="0" smtClean="0">
                <a:hlinkClick r:id="rId4"/>
              </a:rPr>
              <a:t>https://creativecommons.org/licenses/by-sa/3.0</a:t>
            </a:r>
            <a:r>
              <a:rPr lang="en-GB" sz="1200" dirty="0" smtClean="0"/>
              <a:t>)</a:t>
            </a: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err="1" smtClean="0"/>
              <a:t>Image:</a:t>
            </a:r>
            <a:r>
              <a:rPr lang="en-GB" sz="1200" u="sng" dirty="0" err="1" smtClean="0">
                <a:hlinkClick r:id="rId5"/>
              </a:rPr>
              <a:t>https</a:t>
            </a:r>
            <a:r>
              <a:rPr lang="en-GB" sz="1200" u="sng" dirty="0" smtClean="0">
                <a:hlinkClick r:id="rId5"/>
              </a:rPr>
              <a:t>://commons.wikimedia.org/wiki/File:Mystery_Jets_BML_2011_1.jpg</a:t>
            </a: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Image Attribution: </a:t>
            </a:r>
            <a:r>
              <a:rPr lang="en-GB" sz="1200" dirty="0" smtClean="0"/>
              <a:t>Man Alive! / CC BY (</a:t>
            </a:r>
            <a:r>
              <a:rPr lang="en-GB" sz="1200" dirty="0" smtClean="0">
                <a:hlinkClick r:id="rId6"/>
              </a:rPr>
              <a:t>https://creativecommons.org/licenses/by/2.0</a:t>
            </a:r>
            <a:r>
              <a:rPr lang="en-GB" sz="1200" dirty="0" smtClean="0"/>
              <a:t>)</a:t>
            </a: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err="1" smtClean="0"/>
              <a:t>Image:</a:t>
            </a:r>
            <a:r>
              <a:rPr lang="en-GB" sz="1200" u="sng" dirty="0" err="1" smtClean="0">
                <a:hlinkClick r:id="rId7"/>
              </a:rPr>
              <a:t>https</a:t>
            </a:r>
            <a:r>
              <a:rPr lang="en-GB" sz="1200" u="sng" dirty="0" smtClean="0">
                <a:hlinkClick r:id="rId7"/>
              </a:rPr>
              <a:t>://commons.wikimedia.org/wiki/</a:t>
            </a:r>
            <a:r>
              <a:rPr lang="en-GB" sz="1200" u="sng" dirty="0" err="1" smtClean="0">
                <a:hlinkClick r:id="rId7"/>
              </a:rPr>
              <a:t>File:Richard_Branson.jpg</a:t>
            </a:r>
            <a:endParaRPr lang="en-GB" dirty="0" smtClean="0"/>
          </a:p>
          <a:p>
            <a:r>
              <a:rPr lang="en-GB" dirty="0" smtClean="0"/>
              <a:t>Image </a:t>
            </a:r>
            <a:r>
              <a:rPr lang="en-GB" dirty="0" err="1" smtClean="0"/>
              <a:t>Attribution:NASA</a:t>
            </a:r>
            <a:endParaRPr lang="en-GB" dirty="0" smtClean="0"/>
          </a:p>
          <a:p>
            <a:r>
              <a:rPr lang="en-GB" dirty="0" err="1" smtClean="0"/>
              <a:t>Image:</a:t>
            </a:r>
            <a:r>
              <a:rPr lang="en-GB" sz="1200" dirty="0" err="1" smtClean="0">
                <a:hlinkClick r:id="rId8"/>
              </a:rPr>
              <a:t>https</a:t>
            </a:r>
            <a:r>
              <a:rPr lang="en-GB" sz="1200" dirty="0" smtClean="0">
                <a:hlinkClick r:id="rId8"/>
              </a:rPr>
              <a:t>://www.flickr.com/photos/powderphotography/6320259298/in/photostream/</a:t>
            </a:r>
            <a:r>
              <a:rPr lang="en-GB" sz="1200" dirty="0" smtClean="0"/>
              <a:t> </a:t>
            </a: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Image Attribution:</a:t>
            </a:r>
            <a:r>
              <a:rPr lang="en-GB" sz="1200" dirty="0" smtClean="0"/>
              <a:t>© </a:t>
            </a:r>
            <a:r>
              <a:rPr lang="en-GB" sz="1200" dirty="0" smtClean="0">
                <a:hlinkClick r:id="rId9"/>
              </a:rPr>
              <a:t>https://www.flickr.com/photos/powderphotography/</a:t>
            </a:r>
            <a:r>
              <a:rPr lang="en-GB" sz="1200" dirty="0" smtClean="0"/>
              <a:t> </a:t>
            </a:r>
            <a:r>
              <a:rPr lang="en-GB" sz="1200" dirty="0" smtClean="0">
                <a:hlinkClick r:id="rId10"/>
              </a:rPr>
              <a:t>https://creativecommons.org/licenses/by-nc-nd/2.0/</a:t>
            </a:r>
            <a:endParaRPr lang="en-GB" sz="1200" dirty="0" smtClean="0"/>
          </a:p>
          <a:p>
            <a:endParaRPr lang="en-GB" sz="1200" dirty="0" smtClean="0"/>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116</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dirty="0" err="1" smtClean="0"/>
              <a:t>Image:</a:t>
            </a:r>
            <a:r>
              <a:rPr lang="en-GB" sz="1200" u="sng" dirty="0" err="1" smtClean="0">
                <a:hlinkClick r:id="rId3"/>
              </a:rPr>
              <a:t>https</a:t>
            </a:r>
            <a:r>
              <a:rPr lang="en-GB" sz="1200" u="sng" dirty="0" smtClean="0">
                <a:hlinkClick r:id="rId3"/>
              </a:rPr>
              <a:t>://commons.wikimedia.org/wiki/</a:t>
            </a:r>
            <a:r>
              <a:rPr lang="en-GB" sz="1200" u="sng" dirty="0" err="1" smtClean="0">
                <a:hlinkClick r:id="rId3"/>
              </a:rPr>
              <a:t>File:Stephen_Fry_@_BorderKitchen_BW.jpg</a:t>
            </a:r>
            <a:endParaRPr lang="en-GB" sz="1200" dirty="0" smtClean="0"/>
          </a:p>
          <a:p>
            <a:r>
              <a:rPr lang="en-GB" dirty="0" smtClean="0"/>
              <a:t>Image Attribution: </a:t>
            </a:r>
            <a:r>
              <a:rPr lang="en-GB" sz="1200" dirty="0" smtClean="0"/>
              <a:t>Marco </a:t>
            </a:r>
            <a:r>
              <a:rPr lang="en-GB" sz="1200" dirty="0" err="1" smtClean="0"/>
              <a:t>Raaphorst</a:t>
            </a:r>
            <a:r>
              <a:rPr lang="en-GB" sz="1200" dirty="0" smtClean="0"/>
              <a:t> from The Hague, The Netherlands / CC BY (https://creativecommons.org/licenses/by/2.0)</a:t>
            </a:r>
          </a:p>
          <a:p>
            <a:r>
              <a:rPr lang="en-GB" dirty="0" err="1" smtClean="0"/>
              <a:t>Image:</a:t>
            </a:r>
            <a:r>
              <a:rPr lang="en-GB" sz="1200" u="sng" dirty="0" err="1" smtClean="0">
                <a:hlinkClick r:id="rId4"/>
              </a:rPr>
              <a:t>https</a:t>
            </a:r>
            <a:r>
              <a:rPr lang="en-GB" sz="1200" u="sng" dirty="0" smtClean="0">
                <a:hlinkClick r:id="rId4"/>
              </a:rPr>
              <a:t>://commons.wikimedia.org/wiki/</a:t>
            </a:r>
            <a:r>
              <a:rPr lang="en-GB" sz="1200" u="sng" dirty="0" err="1" smtClean="0">
                <a:hlinkClick r:id="rId4"/>
              </a:rPr>
              <a:t>File:Jonnie_Peacock.jpg</a:t>
            </a:r>
            <a:endParaRPr lang="en-GB" sz="1200" dirty="0" smtClean="0"/>
          </a:p>
          <a:p>
            <a:r>
              <a:rPr lang="en-GB" dirty="0" smtClean="0"/>
              <a:t>Image Attribution: </a:t>
            </a:r>
            <a:r>
              <a:rPr lang="en-GB" sz="1200" dirty="0" smtClean="0"/>
              <a:t>Ed Clayton / CC BY (</a:t>
            </a:r>
            <a:r>
              <a:rPr lang="en-GB" sz="1200" dirty="0" smtClean="0">
                <a:hlinkClick r:id="rId5"/>
              </a:rPr>
              <a:t>https://creativecommons.org/licenses/by/2.0</a:t>
            </a:r>
            <a:r>
              <a:rPr lang="en-GB" sz="1200" dirty="0" smtClean="0"/>
              <a:t>)</a:t>
            </a:r>
          </a:p>
          <a:p>
            <a:r>
              <a:rPr lang="en-GB" dirty="0" err="1" smtClean="0"/>
              <a:t>Image:</a:t>
            </a:r>
            <a:r>
              <a:rPr lang="en-GB" sz="1200" u="sng" dirty="0" err="1" smtClean="0">
                <a:hlinkClick r:id="rId6"/>
              </a:rPr>
              <a:t>https</a:t>
            </a:r>
            <a:r>
              <a:rPr lang="en-GB" sz="1200" u="sng" dirty="0" smtClean="0">
                <a:hlinkClick r:id="rId6"/>
              </a:rPr>
              <a:t>://commons.wikimedia.org/wiki/File:Hannah_Cockroft_wins_T34_100m_qualifying_heat.jpeg</a:t>
            </a:r>
            <a:endParaRPr lang="en-GB"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Image Attribution:</a:t>
            </a:r>
            <a:r>
              <a:rPr lang="en-GB" baseline="0" dirty="0" smtClean="0"/>
              <a:t> </a:t>
            </a:r>
            <a:r>
              <a:rPr lang="en-GB" sz="1200" dirty="0" err="1" smtClean="0"/>
              <a:t>ian_fromblighty</a:t>
            </a:r>
            <a:r>
              <a:rPr lang="en-GB" sz="1200" dirty="0" smtClean="0"/>
              <a:t> / CC BY (https://creativecommons.org/licenses/by/2.0)</a:t>
            </a:r>
            <a:endParaRPr lang="en-GB" dirty="0" smtClean="0"/>
          </a:p>
          <a:p>
            <a:r>
              <a:rPr lang="en-GB" dirty="0" smtClean="0"/>
              <a:t>Image: </a:t>
            </a:r>
            <a:r>
              <a:rPr lang="en-GB" dirty="0" smtClean="0">
                <a:hlinkClick r:id="rId7"/>
              </a:rPr>
              <a:t>https://commons.wikimedia.org/wiki/File:Stephen_Hawking_in_Cambridge.jpg</a:t>
            </a:r>
            <a:endParaRPr lang="en-GB" sz="1200" dirty="0" smtClean="0"/>
          </a:p>
          <a:p>
            <a:r>
              <a:rPr lang="en-GB" dirty="0" smtClean="0"/>
              <a:t>Image Attribution: Doug </a:t>
            </a:r>
            <a:r>
              <a:rPr lang="en-GB" dirty="0" err="1" smtClean="0"/>
              <a:t>Wheller</a:t>
            </a:r>
            <a:r>
              <a:rPr lang="en-GB" dirty="0" smtClean="0"/>
              <a:t> / CC BY (https://creativecommons.org/licenses/by/2.0)</a:t>
            </a:r>
            <a:endParaRPr lang="en-GB" sz="1200" dirty="0" smtClean="0"/>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117</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dirty="0" err="1" smtClean="0"/>
              <a:t>Image:</a:t>
            </a:r>
            <a:r>
              <a:rPr lang="en-GB" dirty="0" err="1" smtClean="0">
                <a:hlinkClick r:id="rId3"/>
              </a:rPr>
              <a:t>https</a:t>
            </a:r>
            <a:r>
              <a:rPr lang="en-GB" dirty="0" smtClean="0">
                <a:hlinkClick r:id="rId3"/>
              </a:rPr>
              <a:t>://www.bbc.co.uk/news/entertainment-arts-53179538</a:t>
            </a:r>
            <a:endParaRPr lang="en-GB" dirty="0" smtClean="0"/>
          </a:p>
          <a:p>
            <a:r>
              <a:rPr lang="en-GB" dirty="0" smtClean="0"/>
              <a:t>Image Attribution: </a:t>
            </a:r>
            <a:r>
              <a:rPr lang="en-GB" sz="1200" dirty="0" smtClean="0"/>
              <a:t>BBC</a:t>
            </a:r>
          </a:p>
          <a:p>
            <a:r>
              <a:rPr lang="en-GB" dirty="0" err="1" smtClean="0"/>
              <a:t>Image:</a:t>
            </a:r>
            <a:r>
              <a:rPr lang="en-GB" dirty="0" err="1" smtClean="0">
                <a:hlinkClick r:id="rId4"/>
              </a:rPr>
              <a:t>https</a:t>
            </a:r>
            <a:r>
              <a:rPr lang="en-GB" dirty="0" smtClean="0">
                <a:hlinkClick r:id="rId4"/>
              </a:rPr>
              <a:t>://commons.wikimedia.org/wiki/File:Warwick_Davis_interviewed_2.jpg</a:t>
            </a:r>
            <a:endParaRPr lang="en-GB" dirty="0" smtClean="0"/>
          </a:p>
          <a:p>
            <a:r>
              <a:rPr lang="en-GB" dirty="0" smtClean="0"/>
              <a:t>Image Attribution: </a:t>
            </a:r>
            <a:r>
              <a:rPr lang="en-GB" sz="1200" dirty="0" smtClean="0"/>
              <a:t>Official Star Wars Blog / CC BY (https://creativecommons.org/licenses/by/2.0)</a:t>
            </a:r>
          </a:p>
          <a:p>
            <a:r>
              <a:rPr lang="en-GB" dirty="0" err="1" smtClean="0"/>
              <a:t>Image:</a:t>
            </a:r>
            <a:r>
              <a:rPr lang="en-GB" dirty="0" err="1" smtClean="0">
                <a:hlinkClick r:id="rId5"/>
              </a:rPr>
              <a:t>https</a:t>
            </a:r>
            <a:r>
              <a:rPr lang="en-GB" dirty="0" smtClean="0">
                <a:hlinkClick r:id="rId5"/>
              </a:rPr>
              <a:t>://commons.wikimedia.org/wiki/File:More_British_medals_4_(3565884589).jpg</a:t>
            </a:r>
            <a:endParaRPr lang="en-GB" dirty="0" smtClean="0"/>
          </a:p>
          <a:p>
            <a:r>
              <a:rPr lang="en-GB" dirty="0" smtClean="0"/>
              <a:t>Image Attribution:</a:t>
            </a:r>
            <a:r>
              <a:rPr lang="en-GB" baseline="0" dirty="0" smtClean="0"/>
              <a:t> </a:t>
            </a:r>
            <a:r>
              <a:rPr lang="en-GB" sz="1200" dirty="0" err="1" smtClean="0"/>
              <a:t>allen</a:t>
            </a:r>
            <a:r>
              <a:rPr lang="en-GB" sz="1200" dirty="0" smtClean="0"/>
              <a:t> </a:t>
            </a:r>
            <a:r>
              <a:rPr lang="en-GB" sz="1200" dirty="0" err="1" smtClean="0"/>
              <a:t>watkin</a:t>
            </a:r>
            <a:r>
              <a:rPr lang="en-GB" sz="1200" dirty="0" smtClean="0"/>
              <a:t> from London, UK / CC BY-SA (https://creativecommons.org/licenses/by-sa/2.0)</a:t>
            </a:r>
          </a:p>
          <a:p>
            <a:r>
              <a:rPr lang="en-GB" dirty="0" smtClean="0"/>
              <a:t>Image: </a:t>
            </a:r>
            <a:r>
              <a:rPr lang="en-GB" dirty="0" smtClean="0">
                <a:hlinkClick r:id="rId6"/>
              </a:rPr>
              <a:t>https://disabilityhorizons.com/2020/02/disabled-actress-liz-carr-set-to-star-in-her-first-hollywood-blockbuster/</a:t>
            </a:r>
            <a:endParaRPr lang="en-GB" dirty="0" smtClean="0"/>
          </a:p>
          <a:p>
            <a:r>
              <a:rPr lang="en-GB" dirty="0" smtClean="0"/>
              <a:t>Image Attribution: Disability</a:t>
            </a:r>
            <a:r>
              <a:rPr lang="en-GB" baseline="0" dirty="0" smtClean="0"/>
              <a:t> Horizons website</a:t>
            </a:r>
            <a:endParaRPr lang="en-GB" sz="1200" dirty="0" smtClean="0"/>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118</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dirty="0" smtClean="0">
                <a:ea typeface="MS PGothic" pitchFamily="34" charset="-128"/>
                <a:cs typeface="Arial" charset="0"/>
              </a:rPr>
              <a:t>Image:</a:t>
            </a:r>
            <a:r>
              <a:rPr lang="en-GB" baseline="0" dirty="0" smtClean="0">
                <a:ea typeface="MS PGothic" pitchFamily="34" charset="-128"/>
                <a:cs typeface="Arial" charset="0"/>
              </a:rPr>
              <a:t> </a:t>
            </a:r>
            <a:r>
              <a:rPr lang="en-GB" dirty="0" smtClean="0">
                <a:hlinkClick r:id="rId3"/>
              </a:rPr>
              <a:t>https://www.scouts.org.uk/activities/freeze-frame-game/</a:t>
            </a:r>
            <a:endParaRPr lang="en-GB" dirty="0">
              <a:ea typeface="MS PGothic" pitchFamily="34" charset="-128"/>
              <a:cs typeface="Arial" charset="0"/>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119</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dirty="0" smtClean="0">
                <a:ea typeface="MS PGothic" pitchFamily="34" charset="-128"/>
                <a:cs typeface="Arial" charset="0"/>
              </a:rPr>
              <a:t>Image:</a:t>
            </a:r>
            <a:r>
              <a:rPr lang="en-GB" baseline="0" dirty="0" smtClean="0">
                <a:ea typeface="MS PGothic" pitchFamily="34" charset="-128"/>
                <a:cs typeface="Arial" charset="0"/>
              </a:rPr>
              <a:t> </a:t>
            </a:r>
            <a:r>
              <a:rPr lang="en-GB" dirty="0" smtClean="0">
                <a:hlinkClick r:id="rId3"/>
              </a:rPr>
              <a:t>https://www.accessart.org.uk/using-feel-to-manipulate-clay-with-linda-green/</a:t>
            </a:r>
            <a:endParaRPr lang="en-GB" dirty="0">
              <a:ea typeface="MS PGothic" pitchFamily="34" charset="-128"/>
              <a:cs typeface="Arial" charset="0"/>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120</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dirty="0">
              <a:ea typeface="MS PGothic" pitchFamily="34" charset="-128"/>
              <a:cs typeface="Arial" charset="0"/>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12</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kern="1200" baseline="0" dirty="0" smtClean="0">
                <a:solidFill>
                  <a:schemeClr val="tx1"/>
                </a:solidFill>
                <a:effectLst/>
                <a:latin typeface="+mn-lt"/>
                <a:ea typeface="+mn-ea"/>
                <a:cs typeface="+mn-cs"/>
              </a:rPr>
              <a:t>Watch this video to find out about the charity Scope’s ‘End the awkward’ campaign – encourage your students to End </a:t>
            </a:r>
            <a:r>
              <a:rPr lang="en-GB" sz="1200" kern="1200" baseline="0" smtClean="0">
                <a:solidFill>
                  <a:schemeClr val="tx1"/>
                </a:solidFill>
                <a:effectLst/>
                <a:latin typeface="+mn-lt"/>
                <a:ea typeface="+mn-ea"/>
                <a:cs typeface="+mn-cs"/>
              </a:rPr>
              <a:t>the awkward!</a:t>
            </a:r>
            <a:endParaRPr lang="en-GB" sz="1200" dirty="0" smtClean="0"/>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121</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mtClean="0">
                <a:hlinkClick r:id="rId3"/>
              </a:rPr>
              <a:t>https://historicengland.org.uk/services-skills/education/</a:t>
            </a:r>
            <a:endParaRPr lang="en-GB" dirty="0" smtClean="0">
              <a:ea typeface="MS PGothic" pitchFamily="34" charset="-128"/>
              <a:cs typeface="Arial" charset="0"/>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solidFill>
                  <a:prstClr val="black"/>
                </a:solidFill>
              </a:rPr>
              <a:pPr>
                <a:defRPr/>
              </a:pPr>
              <a:t>122</a:t>
            </a:fld>
            <a:endParaRPr lang="en-GB" dirty="0">
              <a:solidFill>
                <a:prstClr val="black"/>
              </a:solidFill>
            </a:endParaRPr>
          </a:p>
        </p:txBody>
      </p:sp>
      <p:sp>
        <p:nvSpPr>
          <p:cNvPr id="2" name="Footer Placeholder 1"/>
          <p:cNvSpPr>
            <a:spLocks noGrp="1"/>
          </p:cNvSpPr>
          <p:nvPr>
            <p:ph type="ftr" sz="quarter" idx="4"/>
          </p:nvPr>
        </p:nvSpPr>
        <p:spPr/>
        <p:txBody>
          <a:bodyPr/>
          <a:lstStyle/>
          <a:p>
            <a:pPr>
              <a:defRPr/>
            </a:pPr>
            <a:r>
              <a:rPr lang="en-GB" dirty="0" smtClean="0">
                <a:solidFill>
                  <a:prstClr val="black"/>
                </a:solidFill>
              </a:rPr>
              <a:t>Historic England education</a:t>
            </a:r>
            <a:endParaRPr lang="en-GB" dirty="0">
              <a:solidFill>
                <a:prstClr val="black"/>
              </a:solidFill>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latin typeface="Arial" panose="020B0604020202020204" pitchFamily="34" charset="0"/>
                <a:cs typeface="Arial" panose="020B0604020202020204" pitchFamily="34" charset="0"/>
                <a:hlinkClick r:id="rId3"/>
              </a:rPr>
              <a:t>https://historicengland.org.uk/</a:t>
            </a:r>
            <a:r>
              <a:rPr lang="en-GB" sz="1200" dirty="0" smtClean="0">
                <a:latin typeface="Arial" panose="020B0604020202020204" pitchFamily="34" charset="0"/>
                <a:cs typeface="Arial" panose="020B060402020202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ea typeface="MS PGothic" pitchFamily="34" charset="-128"/>
              <a:cs typeface="Arial" charset="0"/>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123</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dirty="0" smtClean="0">
                <a:ea typeface="MS PGothic" pitchFamily="34" charset="-128"/>
                <a:cs typeface="Arial" charset="0"/>
              </a:rPr>
              <a:t>Ask students to complete</a:t>
            </a:r>
            <a:r>
              <a:rPr lang="en-GB" baseline="0" dirty="0" smtClean="0">
                <a:ea typeface="MS PGothic" pitchFamily="34" charset="-128"/>
                <a:cs typeface="Arial" charset="0"/>
              </a:rPr>
              <a:t> the above sentence with 3 different reasons. Then as a class, or in an online discussion forum, go through and make a list of all the different reasons students have listed. Having made your list ask students to consider – do these reasons allow us to create a list of ‘criteria’ for how monuments in the past were decided upon?</a:t>
            </a:r>
            <a:endParaRPr lang="en-GB" dirty="0" smtClean="0">
              <a:ea typeface="MS PGothic" pitchFamily="34" charset="-128"/>
              <a:cs typeface="Arial" charset="0"/>
            </a:endParaRPr>
          </a:p>
          <a:p>
            <a:r>
              <a:rPr lang="en-GB" dirty="0" smtClean="0">
                <a:ea typeface="MS PGothic" pitchFamily="34" charset="-128"/>
                <a:cs typeface="Arial" charset="0"/>
              </a:rPr>
              <a:t>Image: </a:t>
            </a:r>
            <a:r>
              <a:rPr lang="en-GB" dirty="0" smtClean="0">
                <a:hlinkClick r:id="rId3"/>
              </a:rPr>
              <a:t>https://historicengland.org.uk/images-books/photos/item/DP217961</a:t>
            </a:r>
            <a:endParaRPr lang="en-GB" dirty="0" smtClean="0"/>
          </a:p>
          <a:p>
            <a:r>
              <a:rPr lang="en-GB" dirty="0" smtClean="0">
                <a:ea typeface="MS PGothic" pitchFamily="34" charset="-128"/>
                <a:cs typeface="Arial" charset="0"/>
              </a:rPr>
              <a:t>Image Attribution: </a:t>
            </a:r>
            <a:r>
              <a:rPr lang="en-GB" sz="1200" b="0" i="0" kern="1200" dirty="0" smtClean="0">
                <a:solidFill>
                  <a:schemeClr val="tx1"/>
                </a:solidFill>
                <a:effectLst/>
                <a:latin typeface="+mn-lt"/>
                <a:ea typeface="+mn-ea"/>
                <a:cs typeface="+mn-cs"/>
              </a:rPr>
              <a:t>Copyright Historic England Archive  dp217961</a:t>
            </a:r>
            <a:endParaRPr lang="en-GB" dirty="0">
              <a:ea typeface="MS PGothic" pitchFamily="34" charset="-128"/>
              <a:cs typeface="Arial" charset="0"/>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13</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dirty="0" smtClean="0">
                <a:ea typeface="MS PGothic" pitchFamily="34" charset="-128"/>
                <a:cs typeface="Arial" charset="0"/>
              </a:rPr>
              <a:t>Following on from your own discussions about the reasons for monuments</a:t>
            </a:r>
            <a:r>
              <a:rPr lang="en-GB" baseline="0" dirty="0" smtClean="0">
                <a:ea typeface="MS PGothic" pitchFamily="34" charset="-128"/>
                <a:cs typeface="Arial" charset="0"/>
              </a:rPr>
              <a:t> and the criteria used in the past to create them encourage students to write their own paragraph about the purpose of monuments. You can use this quote from Duncan Wilson either before or after you’ve asked students to write their own piece to stimulate discussion on the topic.</a:t>
            </a:r>
            <a:endParaRPr lang="en-GB" dirty="0">
              <a:ea typeface="MS PGothic" pitchFamily="34" charset="-128"/>
              <a:cs typeface="Arial" charset="0"/>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14</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dirty="0" smtClean="0">
                <a:ea typeface="MS PGothic" pitchFamily="34" charset="-128"/>
                <a:cs typeface="Arial" charset="0"/>
              </a:rPr>
              <a:t>Use the images on the next two slides to decide how true this statement is – also compare it to the statement from Duncan Wilson</a:t>
            </a:r>
          </a:p>
          <a:p>
            <a:r>
              <a:rPr lang="en-GB" dirty="0" smtClean="0">
                <a:ea typeface="MS PGothic" pitchFamily="34" charset="-128"/>
                <a:cs typeface="Arial" charset="0"/>
              </a:rPr>
              <a:t>Image: </a:t>
            </a:r>
            <a:r>
              <a:rPr lang="en-GB" dirty="0" smtClean="0">
                <a:hlinkClick r:id="rId3"/>
              </a:rPr>
              <a:t>https://media-exp1.licdn.com/dms/image/C4E03AQH7gwC4pkC7xA/profile-displayphoto-shrink_200_200/0?e=1597881600&amp;v=beta&amp;t=RwxWFsQMgERi09EcAJm3iKOsz9i23UI4FfEZE0qADdo</a:t>
            </a:r>
            <a:endParaRPr lang="en-GB" dirty="0" smtClean="0">
              <a:ea typeface="MS PGothic" pitchFamily="34" charset="-128"/>
              <a:cs typeface="Arial" charset="0"/>
            </a:endParaRPr>
          </a:p>
          <a:p>
            <a:r>
              <a:rPr lang="en-GB" dirty="0" smtClean="0">
                <a:ea typeface="MS PGothic" pitchFamily="34" charset="-128"/>
                <a:cs typeface="Arial" charset="0"/>
              </a:rPr>
              <a:t>Image Attribution: </a:t>
            </a:r>
            <a:r>
              <a:rPr lang="en-GB" dirty="0" smtClean="0">
                <a:hlinkClick r:id="rId4"/>
              </a:rPr>
              <a:t>https://uk.linkedin.com/in/justine-simons-2b437954</a:t>
            </a:r>
            <a:endParaRPr lang="en-GB" dirty="0" smtClean="0">
              <a:ea typeface="MS PGothic" pitchFamily="34" charset="-128"/>
              <a:cs typeface="Arial" charset="0"/>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15</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0" i="0" kern="1200" dirty="0" smtClean="0">
                <a:solidFill>
                  <a:schemeClr val="tx1"/>
                </a:solidFill>
                <a:effectLst/>
                <a:latin typeface="+mn-lt"/>
                <a:ea typeface="+mn-ea"/>
                <a:cs typeface="+mn-cs"/>
              </a:rPr>
              <a:t>Image: </a:t>
            </a:r>
            <a:r>
              <a:rPr lang="en-GB" dirty="0" smtClean="0">
                <a:hlinkClick r:id="rId3"/>
              </a:rPr>
              <a:t>https://historicengland.org.uk/images-books/photos/item/DP217961</a:t>
            </a:r>
            <a:endParaRPr lang="en-GB"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kern="1200" dirty="0" smtClean="0">
                <a:solidFill>
                  <a:schemeClr val="tx1"/>
                </a:solidFill>
                <a:effectLst/>
                <a:latin typeface="+mn-lt"/>
                <a:ea typeface="+mn-ea"/>
                <a:cs typeface="+mn-cs"/>
              </a:rPr>
              <a:t>Image Attribution: Copyright Historic England Archive  dp217961</a:t>
            </a:r>
            <a:endParaRPr lang="en-GB" dirty="0" smtClean="0">
              <a:ea typeface="MS PGothic" pitchFamily="34" charset="-128"/>
              <a:cs typeface="Arial" charset="0"/>
            </a:endParaRPr>
          </a:p>
          <a:p>
            <a:r>
              <a:rPr lang="en-GB" sz="1200" b="0" i="0" kern="1200" dirty="0" smtClean="0">
                <a:solidFill>
                  <a:schemeClr val="tx1"/>
                </a:solidFill>
                <a:effectLst/>
                <a:latin typeface="+mn-lt"/>
                <a:ea typeface="+mn-ea"/>
                <a:cs typeface="+mn-cs"/>
              </a:rPr>
              <a:t>Image: </a:t>
            </a:r>
            <a:r>
              <a:rPr lang="en-GB" dirty="0" smtClean="0">
                <a:hlinkClick r:id="rId4"/>
              </a:rPr>
              <a:t>https://historicengland.org.uk/services-skills/education/educational-images/statue-of-joseph-priestly-batley-5543</a:t>
            </a:r>
            <a:endParaRPr lang="en-GB" sz="1200" b="0" i="0" kern="1200" dirty="0" smtClean="0">
              <a:solidFill>
                <a:schemeClr val="tx1"/>
              </a:solidFill>
              <a:effectLst/>
              <a:latin typeface="+mn-lt"/>
              <a:ea typeface="+mn-ea"/>
              <a:cs typeface="+mn-cs"/>
            </a:endParaRPr>
          </a:p>
          <a:p>
            <a:r>
              <a:rPr lang="en-GB" sz="1200" b="0" i="0" kern="1200" dirty="0" smtClean="0">
                <a:solidFill>
                  <a:schemeClr val="tx1"/>
                </a:solidFill>
                <a:effectLst/>
                <a:latin typeface="+mn-lt"/>
                <a:ea typeface="+mn-ea"/>
                <a:cs typeface="+mn-cs"/>
              </a:rPr>
              <a:t>Image Attribution: © Mr Eric M Lee. Source Historic England Archive ref: 340939</a:t>
            </a:r>
            <a:endParaRPr lang="en-GB" dirty="0" smtClean="0">
              <a:ea typeface="MS PGothic" pitchFamily="34" charset="-128"/>
              <a:cs typeface="Arial" charset="0"/>
            </a:endParaRPr>
          </a:p>
          <a:p>
            <a:r>
              <a:rPr lang="en-GB" sz="1200" b="0" i="0" kern="1200" dirty="0" smtClean="0">
                <a:solidFill>
                  <a:schemeClr val="tx1"/>
                </a:solidFill>
                <a:effectLst/>
                <a:latin typeface="+mn-lt"/>
                <a:ea typeface="+mn-ea"/>
                <a:cs typeface="+mn-cs"/>
              </a:rPr>
              <a:t>Image: </a:t>
            </a:r>
            <a:r>
              <a:rPr lang="en-GB" dirty="0" smtClean="0">
                <a:hlinkClick r:id="rId5"/>
              </a:rPr>
              <a:t>https://historicengland.org.uk/services-skills/education/educational-images/statue-of-judge-hughes-rugby-5331</a:t>
            </a:r>
            <a:endParaRPr lang="en-GB" sz="1200" b="0" i="0" kern="1200" dirty="0" smtClean="0">
              <a:solidFill>
                <a:schemeClr val="tx1"/>
              </a:solidFill>
              <a:effectLst/>
              <a:latin typeface="+mn-lt"/>
              <a:ea typeface="+mn-ea"/>
              <a:cs typeface="+mn-cs"/>
            </a:endParaRPr>
          </a:p>
          <a:p>
            <a:r>
              <a:rPr lang="en-GB" sz="1200" b="0" i="0" kern="1200" dirty="0" smtClean="0">
                <a:solidFill>
                  <a:schemeClr val="tx1"/>
                </a:solidFill>
                <a:effectLst/>
                <a:latin typeface="+mn-lt"/>
                <a:ea typeface="+mn-ea"/>
                <a:cs typeface="+mn-cs"/>
              </a:rPr>
              <a:t>Image Attribution:© Mr Brian W Sherwin. Source Historic England Archive ref: 308413</a:t>
            </a:r>
            <a:endParaRPr lang="en-GB" dirty="0" smtClean="0">
              <a:ea typeface="MS PGothic" pitchFamily="34" charset="-128"/>
              <a:cs typeface="Arial" charset="0"/>
            </a:endParaRPr>
          </a:p>
          <a:p>
            <a:r>
              <a:rPr lang="en-GB" sz="1200" b="0" i="0" kern="1200" dirty="0" smtClean="0">
                <a:solidFill>
                  <a:schemeClr val="tx1"/>
                </a:solidFill>
                <a:effectLst/>
                <a:latin typeface="+mn-lt"/>
                <a:ea typeface="+mn-ea"/>
                <a:cs typeface="+mn-cs"/>
              </a:rPr>
              <a:t>Image: </a:t>
            </a:r>
            <a:r>
              <a:rPr lang="en-GB" dirty="0" smtClean="0">
                <a:hlinkClick r:id="rId6"/>
              </a:rPr>
              <a:t>https://historicengland.org.uk/services-skills/education/educational-images/duke-of-wellington-statue-round-hill-aldershot-2101</a:t>
            </a:r>
            <a:endParaRPr lang="en-GB" sz="1200" b="0" i="0" kern="1200" dirty="0" smtClean="0">
              <a:solidFill>
                <a:schemeClr val="tx1"/>
              </a:solidFill>
              <a:effectLst/>
              <a:latin typeface="+mn-lt"/>
              <a:ea typeface="+mn-ea"/>
              <a:cs typeface="+mn-cs"/>
            </a:endParaRPr>
          </a:p>
          <a:p>
            <a:r>
              <a:rPr lang="en-GB" sz="1200" b="0" i="0" kern="1200" dirty="0" smtClean="0">
                <a:solidFill>
                  <a:schemeClr val="tx1"/>
                </a:solidFill>
                <a:effectLst/>
                <a:latin typeface="+mn-lt"/>
                <a:ea typeface="+mn-ea"/>
                <a:cs typeface="+mn-cs"/>
              </a:rPr>
              <a:t>Image Attribution: © Reproduced by permission of Historic England Archive ref: CC97/01442</a:t>
            </a:r>
            <a:endParaRPr lang="en-GB" dirty="0" smtClean="0">
              <a:ea typeface="MS PGothic" pitchFamily="34" charset="-128"/>
              <a:cs typeface="Arial" charset="0"/>
            </a:endParaRPr>
          </a:p>
          <a:p>
            <a:r>
              <a:rPr lang="en-GB" sz="1200" b="0" i="0" kern="1200" dirty="0" smtClean="0">
                <a:solidFill>
                  <a:schemeClr val="tx1"/>
                </a:solidFill>
                <a:effectLst/>
                <a:latin typeface="+mn-lt"/>
                <a:ea typeface="+mn-ea"/>
                <a:cs typeface="+mn-cs"/>
              </a:rPr>
              <a:t>Image: </a:t>
            </a:r>
            <a:r>
              <a:rPr lang="en-GB" dirty="0" smtClean="0">
                <a:hlinkClick r:id="rId7"/>
              </a:rPr>
              <a:t>https://historicengland.org.uk/services-skills/education/educational-images/the-fielden-statue-todmorden-5489</a:t>
            </a:r>
            <a:endParaRPr lang="en-GB" sz="1200" b="0" i="0" kern="1200" dirty="0" smtClean="0">
              <a:solidFill>
                <a:schemeClr val="tx1"/>
              </a:solidFill>
              <a:effectLst/>
              <a:latin typeface="+mn-lt"/>
              <a:ea typeface="+mn-ea"/>
              <a:cs typeface="+mn-cs"/>
            </a:endParaRPr>
          </a:p>
          <a:p>
            <a:r>
              <a:rPr lang="en-GB" sz="1200" b="0" i="0" kern="1200" dirty="0" smtClean="0">
                <a:solidFill>
                  <a:schemeClr val="tx1"/>
                </a:solidFill>
                <a:effectLst/>
                <a:latin typeface="+mn-lt"/>
                <a:ea typeface="+mn-ea"/>
                <a:cs typeface="+mn-cs"/>
              </a:rPr>
              <a:t>Image Attribution: © Mr Norman Hurst. Source Historic England Archive ref: 339059</a:t>
            </a:r>
            <a:endParaRPr lang="en-GB" dirty="0" smtClean="0">
              <a:ea typeface="MS PGothic" pitchFamily="34" charset="-128"/>
              <a:cs typeface="Arial" charset="0"/>
            </a:endParaRPr>
          </a:p>
          <a:p>
            <a:r>
              <a:rPr lang="en-GB" sz="1200" b="0" i="0" kern="1200" dirty="0" smtClean="0">
                <a:solidFill>
                  <a:schemeClr val="tx1"/>
                </a:solidFill>
                <a:effectLst/>
                <a:latin typeface="+mn-lt"/>
                <a:ea typeface="+mn-ea"/>
                <a:cs typeface="+mn-cs"/>
              </a:rPr>
              <a:t>Image: </a:t>
            </a:r>
            <a:r>
              <a:rPr lang="en-GB" dirty="0" smtClean="0">
                <a:hlinkClick r:id="rId8"/>
              </a:rPr>
              <a:t>https://historicengland.org.uk/services-skills/education/educational-images/john-wesleys-statue-wesleys-new-room-chapel-broadmead-1380</a:t>
            </a:r>
            <a:endParaRPr lang="en-GB" sz="1200" b="0" i="0" kern="1200" dirty="0" smtClean="0">
              <a:solidFill>
                <a:schemeClr val="tx1"/>
              </a:solidFill>
              <a:effectLst/>
              <a:latin typeface="+mn-lt"/>
              <a:ea typeface="+mn-ea"/>
              <a:cs typeface="+mn-cs"/>
            </a:endParaRPr>
          </a:p>
          <a:p>
            <a:r>
              <a:rPr lang="en-GB" sz="1200" b="0" i="0" kern="1200" dirty="0" smtClean="0">
                <a:solidFill>
                  <a:schemeClr val="tx1"/>
                </a:solidFill>
                <a:effectLst/>
                <a:latin typeface="+mn-lt"/>
                <a:ea typeface="+mn-ea"/>
                <a:cs typeface="+mn-cs"/>
              </a:rPr>
              <a:t>Image Attribution:© Reproduced by permission of Historic England Archive ref: cc80/00466</a:t>
            </a:r>
            <a:endParaRPr lang="en-GB" dirty="0" smtClean="0">
              <a:ea typeface="MS PGothic" pitchFamily="34" charset="-128"/>
              <a:cs typeface="Arial" charset="0"/>
            </a:endParaRPr>
          </a:p>
          <a:p>
            <a:endParaRPr lang="en-GB" dirty="0">
              <a:ea typeface="MS PGothic" pitchFamily="34" charset="-128"/>
              <a:cs typeface="Arial" charset="0"/>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16</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dirty="0" smtClean="0">
                <a:ea typeface="MS PGothic" pitchFamily="34" charset="-128"/>
                <a:cs typeface="Arial" charset="0"/>
              </a:rPr>
              <a:t>Image: </a:t>
            </a:r>
            <a:r>
              <a:rPr lang="en-GB" dirty="0" smtClean="0">
                <a:hlinkClick r:id="rId3"/>
              </a:rPr>
              <a:t>https://historicengland.org.uk/services-skills/education/educational-images/rockingham-mausoleum-wentworth-6271</a:t>
            </a:r>
            <a:endParaRPr lang="en-GB" dirty="0" smtClean="0"/>
          </a:p>
          <a:p>
            <a:r>
              <a:rPr lang="en-GB" dirty="0" smtClean="0">
                <a:ea typeface="MS PGothic" pitchFamily="34" charset="-128"/>
                <a:cs typeface="Arial" charset="0"/>
              </a:rPr>
              <a:t>Image Attribution: </a:t>
            </a:r>
            <a:r>
              <a:rPr lang="en-GB" sz="1200" b="0" i="0" kern="1200" dirty="0" smtClean="0">
                <a:solidFill>
                  <a:schemeClr val="tx1"/>
                </a:solidFill>
                <a:effectLst/>
                <a:latin typeface="+mn-lt"/>
                <a:ea typeface="+mn-ea"/>
                <a:cs typeface="+mn-cs"/>
              </a:rPr>
              <a:t>© Ms Marilyn </a:t>
            </a:r>
            <a:r>
              <a:rPr lang="en-GB" sz="1200" b="0" i="0" kern="1200" dirty="0" err="1" smtClean="0">
                <a:solidFill>
                  <a:schemeClr val="tx1"/>
                </a:solidFill>
                <a:effectLst/>
                <a:latin typeface="+mn-lt"/>
                <a:ea typeface="+mn-ea"/>
                <a:cs typeface="+mn-cs"/>
              </a:rPr>
              <a:t>Shenton</a:t>
            </a:r>
            <a:r>
              <a:rPr lang="en-GB" sz="1200" b="0" i="0" kern="1200" dirty="0" smtClean="0">
                <a:solidFill>
                  <a:schemeClr val="tx1"/>
                </a:solidFill>
                <a:effectLst/>
                <a:latin typeface="+mn-lt"/>
                <a:ea typeface="+mn-ea"/>
                <a:cs typeface="+mn-cs"/>
              </a:rPr>
              <a:t> ARPS AMPA. Source Historic England Archive ref: 335592</a:t>
            </a:r>
          </a:p>
          <a:p>
            <a:r>
              <a:rPr lang="en-GB" sz="1200" b="0" i="0" kern="1200" dirty="0" smtClean="0">
                <a:solidFill>
                  <a:schemeClr val="tx1"/>
                </a:solidFill>
                <a:effectLst/>
                <a:latin typeface="+mn-lt"/>
                <a:ea typeface="+mn-ea"/>
                <a:cs typeface="+mn-cs"/>
              </a:rPr>
              <a:t>Image: </a:t>
            </a:r>
            <a:r>
              <a:rPr lang="en-GB" dirty="0" smtClean="0">
                <a:hlinkClick r:id="rId4"/>
              </a:rPr>
              <a:t>https://historicengland.org.uk/services-skills/education/educational-images/war-memorial-sir-william-turners-college-redcar-7712</a:t>
            </a:r>
            <a:endParaRPr lang="en-GB" sz="1200" b="0" i="0" kern="1200" dirty="0" smtClean="0">
              <a:solidFill>
                <a:schemeClr val="tx1"/>
              </a:solidFill>
              <a:effectLst/>
              <a:latin typeface="+mn-lt"/>
              <a:ea typeface="+mn-ea"/>
              <a:cs typeface="+mn-cs"/>
            </a:endParaRPr>
          </a:p>
          <a:p>
            <a:r>
              <a:rPr lang="en-GB" sz="1200" b="0" i="0" kern="1200" dirty="0" smtClean="0">
                <a:solidFill>
                  <a:schemeClr val="tx1"/>
                </a:solidFill>
                <a:effectLst/>
                <a:latin typeface="+mn-lt"/>
                <a:ea typeface="+mn-ea"/>
                <a:cs typeface="+mn-cs"/>
              </a:rPr>
              <a:t>Image Attribution: © Mr Alan Bradley LRPS. Source Historic England Archive ref: 60341</a:t>
            </a:r>
          </a:p>
          <a:p>
            <a:r>
              <a:rPr lang="en-GB" sz="1200" b="0" i="0" kern="1200" dirty="0" smtClean="0">
                <a:solidFill>
                  <a:schemeClr val="tx1"/>
                </a:solidFill>
                <a:effectLst/>
                <a:latin typeface="+mn-lt"/>
                <a:ea typeface="+mn-ea"/>
                <a:cs typeface="+mn-cs"/>
              </a:rPr>
              <a:t>Image: </a:t>
            </a:r>
            <a:r>
              <a:rPr lang="en-GB" dirty="0" smtClean="0">
                <a:hlinkClick r:id="rId5"/>
              </a:rPr>
              <a:t>https://historicengland.org.uk/services-skills/education/educational-images/memorial-to-the-abolition-of-slavery-stroud-gloucestershire-4643</a:t>
            </a:r>
            <a:endParaRPr lang="en-GB" sz="1200" b="0" i="0" kern="1200" dirty="0" smtClean="0">
              <a:solidFill>
                <a:schemeClr val="tx1"/>
              </a:solidFill>
              <a:effectLst/>
              <a:latin typeface="+mn-lt"/>
              <a:ea typeface="+mn-ea"/>
              <a:cs typeface="+mn-cs"/>
            </a:endParaRPr>
          </a:p>
          <a:p>
            <a:r>
              <a:rPr lang="en-GB" sz="1200" b="0" i="0" kern="1200" dirty="0" smtClean="0">
                <a:solidFill>
                  <a:schemeClr val="tx1"/>
                </a:solidFill>
                <a:effectLst/>
                <a:latin typeface="+mn-lt"/>
                <a:ea typeface="+mn-ea"/>
                <a:cs typeface="+mn-cs"/>
              </a:rPr>
              <a:t>Image Attribution: © Historic England Archive/Mr John Leaver ref: 415628</a:t>
            </a:r>
            <a:endParaRPr lang="en-GB" dirty="0" smtClean="0">
              <a:ea typeface="MS PGothic" pitchFamily="34" charset="-128"/>
              <a:cs typeface="Arial" charset="0"/>
            </a:endParaRPr>
          </a:p>
          <a:p>
            <a:r>
              <a:rPr lang="en-GB" sz="1200" b="0" i="0" kern="1200" dirty="0" smtClean="0">
                <a:solidFill>
                  <a:schemeClr val="tx1"/>
                </a:solidFill>
                <a:effectLst/>
                <a:latin typeface="+mn-lt"/>
                <a:ea typeface="+mn-ea"/>
                <a:cs typeface="+mn-cs"/>
              </a:rPr>
              <a:t>Image: </a:t>
            </a:r>
            <a:r>
              <a:rPr lang="en-GB" dirty="0" smtClean="0">
                <a:hlinkClick r:id="rId6"/>
              </a:rPr>
              <a:t>https://historicengland.org.uk/services-skills/education/educational-images/the-clock-tower-station-approach-maidenhead-5336</a:t>
            </a:r>
            <a:endParaRPr lang="en-GB" sz="1200" b="0" i="0" kern="1200" dirty="0" smtClean="0">
              <a:solidFill>
                <a:schemeClr val="tx1"/>
              </a:solidFill>
              <a:effectLst/>
              <a:latin typeface="+mn-lt"/>
              <a:ea typeface="+mn-ea"/>
              <a:cs typeface="+mn-cs"/>
            </a:endParaRPr>
          </a:p>
          <a:p>
            <a:r>
              <a:rPr lang="en-GB" sz="1200" b="0" i="0" kern="1200" dirty="0" smtClean="0">
                <a:solidFill>
                  <a:schemeClr val="tx1"/>
                </a:solidFill>
                <a:effectLst/>
                <a:latin typeface="+mn-lt"/>
                <a:ea typeface="+mn-ea"/>
                <a:cs typeface="+mn-cs"/>
              </a:rPr>
              <a:t>Image Attribution: © Mr Chris </a:t>
            </a:r>
            <a:r>
              <a:rPr lang="en-GB" sz="1200" b="0" i="0" kern="1200" dirty="0" err="1" smtClean="0">
                <a:solidFill>
                  <a:schemeClr val="tx1"/>
                </a:solidFill>
                <a:effectLst/>
                <a:latin typeface="+mn-lt"/>
                <a:ea typeface="+mn-ea"/>
                <a:cs typeface="+mn-cs"/>
              </a:rPr>
              <a:t>Pooley</a:t>
            </a:r>
            <a:r>
              <a:rPr lang="en-GB" sz="1200" b="0" i="0" kern="1200" dirty="0" smtClean="0">
                <a:solidFill>
                  <a:schemeClr val="tx1"/>
                </a:solidFill>
                <a:effectLst/>
                <a:latin typeface="+mn-lt"/>
                <a:ea typeface="+mn-ea"/>
                <a:cs typeface="+mn-cs"/>
              </a:rPr>
              <a:t>. Source Historic England Archive ref: 40763</a:t>
            </a:r>
            <a:endParaRPr lang="en-GB" dirty="0" smtClean="0">
              <a:ea typeface="MS PGothic" pitchFamily="34" charset="-128"/>
              <a:cs typeface="Arial" charset="0"/>
            </a:endParaRPr>
          </a:p>
          <a:p>
            <a:r>
              <a:rPr lang="en-GB" sz="1200" b="0" i="0" kern="1200" dirty="0" smtClean="0">
                <a:solidFill>
                  <a:schemeClr val="tx1"/>
                </a:solidFill>
                <a:effectLst/>
                <a:latin typeface="+mn-lt"/>
                <a:ea typeface="+mn-ea"/>
                <a:cs typeface="+mn-cs"/>
              </a:rPr>
              <a:t>Image: </a:t>
            </a:r>
            <a:r>
              <a:rPr lang="en-GB" dirty="0" smtClean="0">
                <a:hlinkClick r:id="rId7"/>
              </a:rPr>
              <a:t>https://historicengland.org.uk/services-skills/education/educational-images/martyrs-memorial-rayleigh-5985</a:t>
            </a:r>
            <a:endParaRPr lang="en-GB" sz="1200" b="0" i="0" kern="1200" dirty="0" smtClean="0">
              <a:solidFill>
                <a:schemeClr val="tx1"/>
              </a:solidFill>
              <a:effectLst/>
              <a:latin typeface="+mn-lt"/>
              <a:ea typeface="+mn-ea"/>
              <a:cs typeface="+mn-cs"/>
            </a:endParaRPr>
          </a:p>
          <a:p>
            <a:r>
              <a:rPr lang="en-GB" sz="1200" b="0" i="0" kern="1200" dirty="0" smtClean="0">
                <a:solidFill>
                  <a:schemeClr val="tx1"/>
                </a:solidFill>
                <a:effectLst/>
                <a:latin typeface="+mn-lt"/>
                <a:ea typeface="+mn-ea"/>
                <a:cs typeface="+mn-cs"/>
              </a:rPr>
              <a:t>Image Attribution: © Mr M W Keogh LRPS. Source Historic England Archive ref: 123030</a:t>
            </a:r>
            <a:endParaRPr lang="en-GB" dirty="0" smtClean="0">
              <a:ea typeface="MS PGothic" pitchFamily="34" charset="-128"/>
              <a:cs typeface="Arial" charset="0"/>
            </a:endParaRPr>
          </a:p>
          <a:p>
            <a:r>
              <a:rPr lang="en-GB" sz="1200" b="0" i="0" kern="1200" dirty="0" smtClean="0">
                <a:solidFill>
                  <a:schemeClr val="tx1"/>
                </a:solidFill>
                <a:effectLst/>
                <a:latin typeface="+mn-lt"/>
                <a:ea typeface="+mn-ea"/>
                <a:cs typeface="+mn-cs"/>
              </a:rPr>
              <a:t>Image: </a:t>
            </a:r>
            <a:r>
              <a:rPr lang="en-GB" dirty="0" smtClean="0">
                <a:hlinkClick r:id="rId8"/>
              </a:rPr>
              <a:t>https://historicengland.org.uk/services-skills/education/educational-images/jewish-memorial-stone-cliffords-tower-york-castle-york-10786</a:t>
            </a:r>
            <a:endParaRPr lang="en-GB" sz="1200" b="0" i="0" kern="1200" dirty="0" smtClean="0">
              <a:solidFill>
                <a:schemeClr val="tx1"/>
              </a:solidFill>
              <a:effectLst/>
              <a:latin typeface="+mn-lt"/>
              <a:ea typeface="+mn-ea"/>
              <a:cs typeface="+mn-cs"/>
            </a:endParaRPr>
          </a:p>
          <a:p>
            <a:r>
              <a:rPr lang="en-GB" sz="1200" b="0" i="0" kern="1200" dirty="0" smtClean="0">
                <a:solidFill>
                  <a:schemeClr val="tx1"/>
                </a:solidFill>
                <a:effectLst/>
                <a:latin typeface="+mn-lt"/>
                <a:ea typeface="+mn-ea"/>
                <a:cs typeface="+mn-cs"/>
              </a:rPr>
              <a:t>Image Attribution: © Historic England Archive Photo Library ref: K970374</a:t>
            </a:r>
            <a:endParaRPr lang="en-GB" dirty="0" smtClean="0">
              <a:ea typeface="MS PGothic" pitchFamily="34" charset="-128"/>
              <a:cs typeface="Arial" charset="0"/>
            </a:endParaRPr>
          </a:p>
          <a:p>
            <a:endParaRPr lang="en-GB" dirty="0" smtClean="0">
              <a:ea typeface="MS PGothic" pitchFamily="34" charset="-128"/>
              <a:cs typeface="Arial" charset="0"/>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17</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Using the previous two</a:t>
            </a:r>
            <a:r>
              <a:rPr lang="en-GB" baseline="0" dirty="0" smtClean="0"/>
              <a:t> slides as inspiration try to recreate them, but using local examples instead – village/town, county, region….what is local?</a:t>
            </a: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ea typeface="MS PGothic" pitchFamily="34" charset="-128"/>
                <a:cs typeface="Arial" charset="0"/>
              </a:rPr>
              <a:t>Ask pupils to go online and find examples of memorials near their school or home – then recreate this page using local examples that represent the national picture. If students need ‘scaffolding’ for</a:t>
            </a:r>
            <a:r>
              <a:rPr lang="en-GB" baseline="0" dirty="0" smtClean="0">
                <a:ea typeface="MS PGothic" pitchFamily="34" charset="-128"/>
                <a:cs typeface="Arial" charset="0"/>
              </a:rPr>
              <a:t> this activity send them to: </a:t>
            </a:r>
            <a:r>
              <a:rPr lang="en-GB" dirty="0" smtClean="0">
                <a:hlinkClick r:id="rId3"/>
              </a:rPr>
              <a:t>https://en.wikipedia.org/wiki/Category:Monuments_and_memorials_in_England</a:t>
            </a:r>
            <a:endParaRPr lang="en-GB" dirty="0" smtClean="0"/>
          </a:p>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18</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Discuss what monuments are found where and what this tells us about the attitudes</a:t>
            </a:r>
            <a:r>
              <a:rPr lang="en-GB" baseline="0" dirty="0" smtClean="0"/>
              <a:t> and beliefs of the people who built them.</a:t>
            </a:r>
            <a:endParaRPr lang="en-GB" dirty="0" smtClean="0"/>
          </a:p>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19</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dirty="0" smtClean="0">
                <a:ea typeface="MS PGothic" pitchFamily="34" charset="-128"/>
                <a:cs typeface="Arial" charset="0"/>
              </a:rPr>
              <a:t>Although this PPT is written as a teacher-led</a:t>
            </a:r>
            <a:r>
              <a:rPr lang="en-GB" baseline="0" dirty="0" smtClean="0">
                <a:ea typeface="MS PGothic" pitchFamily="34" charset="-128"/>
                <a:cs typeface="Arial" charset="0"/>
              </a:rPr>
              <a:t> </a:t>
            </a:r>
            <a:r>
              <a:rPr lang="en-GB" dirty="0" smtClean="0">
                <a:ea typeface="MS PGothic" pitchFamily="34" charset="-128"/>
                <a:cs typeface="Arial" charset="0"/>
              </a:rPr>
              <a:t>classroom presentation, it is designed so that all the activities and research tasks within it</a:t>
            </a:r>
            <a:r>
              <a:rPr lang="en-GB" baseline="0" dirty="0" smtClean="0">
                <a:ea typeface="MS PGothic" pitchFamily="34" charset="-128"/>
                <a:cs typeface="Arial" charset="0"/>
              </a:rPr>
              <a:t> </a:t>
            </a:r>
            <a:r>
              <a:rPr lang="en-GB" dirty="0" smtClean="0">
                <a:ea typeface="MS PGothic" pitchFamily="34" charset="-128"/>
                <a:cs typeface="Arial" charset="0"/>
              </a:rPr>
              <a:t>could be done by students as part of their home learning.</a:t>
            </a:r>
            <a:endParaRPr lang="en-GB" dirty="0">
              <a:ea typeface="MS PGothic" pitchFamily="34" charset="-128"/>
              <a:cs typeface="Arial" charset="0"/>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2</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dirty="0">
              <a:ea typeface="MS PGothic" pitchFamily="34" charset="-128"/>
              <a:cs typeface="Arial" charset="0"/>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20</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Image:</a:t>
            </a:r>
            <a:r>
              <a:rPr lang="en-GB" sz="1200" kern="1200" baseline="0" dirty="0" smtClean="0">
                <a:solidFill>
                  <a:schemeClr val="tx1"/>
                </a:solidFill>
                <a:effectLst/>
                <a:latin typeface="+mn-lt"/>
                <a:ea typeface="+mn-ea"/>
                <a:cs typeface="+mn-cs"/>
              </a:rPr>
              <a:t> </a:t>
            </a:r>
            <a:r>
              <a:rPr lang="en-GB" sz="1200" u="sng" kern="1200" dirty="0" smtClean="0">
                <a:solidFill>
                  <a:schemeClr val="tx1"/>
                </a:solidFill>
                <a:effectLst/>
                <a:latin typeface="+mn-lt"/>
                <a:ea typeface="+mn-ea"/>
                <a:cs typeface="+mn-cs"/>
                <a:hlinkClick r:id="rId3"/>
              </a:rPr>
              <a:t>https://en.wikipedia.org/wiki/Monuments_and_memorials_to_Horatio_Nelson,_1st_Viscount_Nelson#/media/File:Lord_Nelson,_Nelson's_Column.JPG</a:t>
            </a:r>
            <a:r>
              <a:rPr lang="en-GB" sz="1200" kern="1200" dirty="0" smtClean="0">
                <a:solidFill>
                  <a:schemeClr val="tx1"/>
                </a:solidFill>
                <a:effectLst/>
                <a:latin typeface="+mn-lt"/>
                <a:ea typeface="+mn-ea"/>
                <a:cs typeface="+mn-cs"/>
              </a:rPr>
              <a:t>  </a:t>
            </a:r>
            <a:endParaRPr lang="en-GB" sz="1200" kern="1200" baseline="0" dirty="0" smtClean="0">
              <a:solidFill>
                <a:schemeClr val="tx1"/>
              </a:solidFill>
              <a:effectLst/>
              <a:latin typeface="+mn-lt"/>
              <a:ea typeface="+mn-ea"/>
              <a:cs typeface="+mn-cs"/>
            </a:endParaRPr>
          </a:p>
          <a:p>
            <a:r>
              <a:rPr lang="en-GB" sz="1200" kern="1200" baseline="0" dirty="0" smtClean="0">
                <a:solidFill>
                  <a:schemeClr val="tx1"/>
                </a:solidFill>
                <a:effectLst/>
                <a:latin typeface="+mn-lt"/>
                <a:ea typeface="+mn-ea"/>
                <a:cs typeface="+mn-cs"/>
              </a:rPr>
              <a:t>Image Attribution: </a:t>
            </a:r>
            <a:r>
              <a:rPr lang="en-GB" dirty="0" smtClean="0"/>
              <a:t>By </a:t>
            </a:r>
            <a:r>
              <a:rPr lang="en-GB" dirty="0" err="1" smtClean="0"/>
              <a:t>RedCoat</a:t>
            </a:r>
            <a:r>
              <a:rPr lang="en-GB" dirty="0" smtClean="0"/>
              <a:t> - Own work, CC BY-SA 4.0, https://commons.wikimedia.org/w/index.php?curid=3084840</a:t>
            </a:r>
          </a:p>
          <a:p>
            <a:endParaRPr lang="en-GB" dirty="0">
              <a:ea typeface="MS PGothic" pitchFamily="34" charset="-128"/>
              <a:cs typeface="Arial" charset="0"/>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21</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Image:</a:t>
            </a:r>
            <a:r>
              <a:rPr lang="en-GB" sz="1200" kern="1200" baseline="0" dirty="0" smtClean="0">
                <a:solidFill>
                  <a:schemeClr val="tx1"/>
                </a:solidFill>
                <a:effectLst/>
                <a:latin typeface="+mn-lt"/>
                <a:ea typeface="+mn-ea"/>
                <a:cs typeface="+mn-cs"/>
              </a:rPr>
              <a:t> </a:t>
            </a:r>
            <a:r>
              <a:rPr lang="en-GB" sz="1200" u="sng" kern="1200" dirty="0" smtClean="0">
                <a:solidFill>
                  <a:schemeClr val="tx1"/>
                </a:solidFill>
                <a:effectLst/>
                <a:latin typeface="+mn-lt"/>
                <a:ea typeface="+mn-ea"/>
                <a:cs typeface="+mn-cs"/>
                <a:hlinkClick r:id="rId3"/>
              </a:rPr>
              <a:t>https://en.wikipedia.org/wiki/Monuments_and_memorials_to_Horatio_Nelson,_1st_Viscount_Nelson#/media/File:Lord_Nelson,_Nelson's_Column.JPG</a:t>
            </a:r>
            <a:r>
              <a:rPr lang="en-GB" sz="1200" kern="1200" dirty="0" smtClean="0">
                <a:solidFill>
                  <a:schemeClr val="tx1"/>
                </a:solidFill>
                <a:effectLst/>
                <a:latin typeface="+mn-lt"/>
                <a:ea typeface="+mn-ea"/>
                <a:cs typeface="+mn-cs"/>
              </a:rPr>
              <a:t>  </a:t>
            </a:r>
            <a:endParaRPr lang="en-GB" sz="1200" kern="1200" baseline="0" dirty="0" smtClean="0">
              <a:solidFill>
                <a:schemeClr val="tx1"/>
              </a:solidFill>
              <a:effectLst/>
              <a:latin typeface="+mn-lt"/>
              <a:ea typeface="+mn-ea"/>
              <a:cs typeface="+mn-cs"/>
            </a:endParaRPr>
          </a:p>
          <a:p>
            <a:r>
              <a:rPr lang="en-GB" sz="1200" kern="1200" baseline="0" dirty="0" smtClean="0">
                <a:solidFill>
                  <a:schemeClr val="tx1"/>
                </a:solidFill>
                <a:effectLst/>
                <a:latin typeface="+mn-lt"/>
                <a:ea typeface="+mn-ea"/>
                <a:cs typeface="+mn-cs"/>
              </a:rPr>
              <a:t>Image Attribution: </a:t>
            </a:r>
            <a:r>
              <a:rPr lang="en-GB" dirty="0" smtClean="0"/>
              <a:t>By </a:t>
            </a:r>
            <a:r>
              <a:rPr lang="en-GB" dirty="0" err="1" smtClean="0"/>
              <a:t>RedCoat</a:t>
            </a:r>
            <a:r>
              <a:rPr lang="en-GB" dirty="0" smtClean="0"/>
              <a:t> - Own work, CC BY-SA 4.0, https://commons.wikimedia.org/w/index.php?curid=3084840</a:t>
            </a:r>
          </a:p>
          <a:p>
            <a:endParaRPr lang="en-GB" dirty="0">
              <a:ea typeface="MS PGothic" pitchFamily="34" charset="-128"/>
              <a:cs typeface="Arial" charset="0"/>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22</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kern="1200" dirty="0" smtClean="0">
                <a:solidFill>
                  <a:schemeClr val="tx1"/>
                </a:solidFill>
                <a:effectLst/>
                <a:latin typeface="+mn-lt"/>
                <a:ea typeface="+mn-ea"/>
                <a:cs typeface="+mn-cs"/>
              </a:rPr>
              <a:t>Image:</a:t>
            </a:r>
            <a:r>
              <a:rPr lang="en-GB" sz="1200" kern="1200" baseline="0" dirty="0" smtClean="0">
                <a:solidFill>
                  <a:schemeClr val="tx1"/>
                </a:solidFill>
                <a:effectLst/>
                <a:latin typeface="+mn-lt"/>
                <a:ea typeface="+mn-ea"/>
                <a:cs typeface="+mn-cs"/>
              </a:rPr>
              <a:t> </a:t>
            </a:r>
            <a:r>
              <a:rPr lang="en-GB" dirty="0" smtClean="0">
                <a:hlinkClick r:id="rId3"/>
              </a:rPr>
              <a:t>https://historicengland.org.uk/images-books/photos/item/IOE01/01945/01</a:t>
            </a:r>
            <a:endParaRPr lang="en-GB" dirty="0" smtClean="0"/>
          </a:p>
          <a:p>
            <a:r>
              <a:rPr lang="en-GB" sz="1200" kern="1200" baseline="0" dirty="0" smtClean="0">
                <a:solidFill>
                  <a:schemeClr val="tx1"/>
                </a:solidFill>
                <a:effectLst/>
                <a:latin typeface="+mn-lt"/>
                <a:ea typeface="+mn-ea"/>
                <a:cs typeface="+mn-cs"/>
              </a:rPr>
              <a:t>Image Attribution: </a:t>
            </a:r>
            <a:r>
              <a:rPr lang="en-GB" sz="1200" b="0" i="0" kern="1200" dirty="0" smtClean="0">
                <a:solidFill>
                  <a:schemeClr val="tx1"/>
                </a:solidFill>
                <a:effectLst/>
                <a:latin typeface="+mn-lt"/>
                <a:ea typeface="+mn-ea"/>
                <a:cs typeface="+mn-cs"/>
              </a:rPr>
              <a:t>© Mrs Mary Winch. Source: Historic England Archive – IOE01/01945/01</a:t>
            </a:r>
          </a:p>
          <a:p>
            <a:r>
              <a:rPr lang="en-GB" sz="1200" kern="1200" dirty="0" smtClean="0">
                <a:solidFill>
                  <a:schemeClr val="tx1"/>
                </a:solidFill>
                <a:effectLst/>
                <a:latin typeface="+mn-lt"/>
                <a:ea typeface="+mn-ea"/>
                <a:cs typeface="+mn-cs"/>
              </a:rPr>
              <a:t>Image:</a:t>
            </a:r>
            <a:r>
              <a:rPr lang="en-GB" sz="1200" kern="1200" baseline="0" dirty="0" smtClean="0">
                <a:solidFill>
                  <a:schemeClr val="tx1"/>
                </a:solidFill>
                <a:effectLst/>
                <a:latin typeface="+mn-lt"/>
                <a:ea typeface="+mn-ea"/>
                <a:cs typeface="+mn-cs"/>
              </a:rPr>
              <a:t> </a:t>
            </a:r>
            <a:r>
              <a:rPr lang="en-GB" dirty="0" smtClean="0">
                <a:hlinkClick r:id="rId4"/>
              </a:rPr>
              <a:t>https://commons.wikimedia.org/wiki/File:The_Beatles_Statues.jpg</a:t>
            </a:r>
            <a:endParaRPr lang="en-GB" dirty="0" smtClean="0"/>
          </a:p>
          <a:p>
            <a:r>
              <a:rPr lang="en-GB" sz="1200" kern="1200" baseline="0" dirty="0" smtClean="0">
                <a:solidFill>
                  <a:schemeClr val="tx1"/>
                </a:solidFill>
                <a:effectLst/>
                <a:latin typeface="+mn-lt"/>
                <a:ea typeface="+mn-ea"/>
                <a:cs typeface="+mn-cs"/>
              </a:rPr>
              <a:t>Image Attribution: </a:t>
            </a:r>
            <a:r>
              <a:rPr lang="en-GB" sz="1200" b="0" i="0" kern="1200" dirty="0" err="1" smtClean="0">
                <a:solidFill>
                  <a:schemeClr val="tx1"/>
                </a:solidFill>
                <a:effectLst/>
                <a:latin typeface="+mn-lt"/>
                <a:ea typeface="+mn-ea"/>
                <a:cs typeface="+mn-cs"/>
              </a:rPr>
              <a:t>Loz</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Pycock</a:t>
            </a:r>
            <a:r>
              <a:rPr lang="en-GB" sz="1200" b="0" i="0" kern="1200" dirty="0" smtClean="0">
                <a:solidFill>
                  <a:schemeClr val="tx1"/>
                </a:solidFill>
                <a:effectLst/>
                <a:latin typeface="+mn-lt"/>
                <a:ea typeface="+mn-ea"/>
                <a:cs typeface="+mn-cs"/>
              </a:rPr>
              <a:t> / CC BY-SA (https://creativecommons.org/licenses/by-sa/2.0)</a:t>
            </a: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23</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kern="1200" dirty="0" smtClean="0">
                <a:solidFill>
                  <a:schemeClr val="tx1"/>
                </a:solidFill>
                <a:effectLst/>
                <a:latin typeface="+mn-lt"/>
                <a:ea typeface="+mn-ea"/>
                <a:cs typeface="+mn-cs"/>
              </a:rPr>
              <a:t>Image:</a:t>
            </a:r>
            <a:r>
              <a:rPr lang="en-GB" sz="1200" kern="1200" baseline="0" dirty="0" smtClean="0">
                <a:solidFill>
                  <a:schemeClr val="tx1"/>
                </a:solidFill>
                <a:effectLst/>
                <a:latin typeface="+mn-lt"/>
                <a:ea typeface="+mn-ea"/>
                <a:cs typeface="+mn-cs"/>
              </a:rPr>
              <a:t> </a:t>
            </a:r>
            <a:r>
              <a:rPr lang="en-GB" dirty="0" smtClean="0">
                <a:hlinkClick r:id="rId3"/>
              </a:rPr>
              <a:t>https://historicengland.org.uk/images-books/photos/item/IOE01/03213/09</a:t>
            </a:r>
            <a:endParaRPr lang="en-GB" dirty="0" smtClean="0"/>
          </a:p>
          <a:p>
            <a:r>
              <a:rPr lang="en-GB" sz="1200" kern="1200" baseline="0" dirty="0" smtClean="0">
                <a:solidFill>
                  <a:schemeClr val="tx1"/>
                </a:solidFill>
                <a:effectLst/>
                <a:latin typeface="+mn-lt"/>
                <a:ea typeface="+mn-ea"/>
                <a:cs typeface="+mn-cs"/>
              </a:rPr>
              <a:t>Image Attribution: </a:t>
            </a:r>
            <a:r>
              <a:rPr lang="en-GB" sz="1200" b="0" i="0" kern="1200" dirty="0" smtClean="0">
                <a:solidFill>
                  <a:schemeClr val="tx1"/>
                </a:solidFill>
                <a:effectLst/>
                <a:latin typeface="+mn-lt"/>
                <a:ea typeface="+mn-ea"/>
                <a:cs typeface="+mn-cs"/>
              </a:rPr>
              <a:t>© Mr Charles </a:t>
            </a:r>
            <a:r>
              <a:rPr lang="en-GB" sz="1200" b="0" i="0" kern="1200" dirty="0" err="1" smtClean="0">
                <a:solidFill>
                  <a:schemeClr val="tx1"/>
                </a:solidFill>
                <a:effectLst/>
                <a:latin typeface="+mn-lt"/>
                <a:ea typeface="+mn-ea"/>
                <a:cs typeface="+mn-cs"/>
              </a:rPr>
              <a:t>Satterly</a:t>
            </a:r>
            <a:r>
              <a:rPr lang="en-GB" sz="1200" b="0" i="0" kern="1200" dirty="0" smtClean="0">
                <a:solidFill>
                  <a:schemeClr val="tx1"/>
                </a:solidFill>
                <a:effectLst/>
                <a:latin typeface="+mn-lt"/>
                <a:ea typeface="+mn-ea"/>
                <a:cs typeface="+mn-cs"/>
              </a:rPr>
              <a:t>. Source: Historic England Archive – IOE01/03213/09</a:t>
            </a:r>
          </a:p>
          <a:p>
            <a:r>
              <a:rPr lang="en-GB" sz="1200" kern="1200" dirty="0" smtClean="0">
                <a:solidFill>
                  <a:schemeClr val="tx1"/>
                </a:solidFill>
                <a:effectLst/>
                <a:latin typeface="+mn-lt"/>
                <a:ea typeface="+mn-ea"/>
                <a:cs typeface="+mn-cs"/>
              </a:rPr>
              <a:t>Image:</a:t>
            </a:r>
            <a:r>
              <a:rPr lang="en-GB" sz="1200" kern="1200" baseline="0" dirty="0" smtClean="0">
                <a:solidFill>
                  <a:schemeClr val="tx1"/>
                </a:solidFill>
                <a:effectLst/>
                <a:latin typeface="+mn-lt"/>
                <a:ea typeface="+mn-ea"/>
                <a:cs typeface="+mn-cs"/>
              </a:rPr>
              <a:t> </a:t>
            </a:r>
            <a:r>
              <a:rPr lang="en-GB" dirty="0" smtClean="0">
                <a:hlinkClick r:id="rId4"/>
              </a:rPr>
              <a:t>https://www.flickr.com/photos/129231073@N06/31705064380</a:t>
            </a:r>
            <a:endParaRPr lang="en-GB" dirty="0" smtClean="0"/>
          </a:p>
          <a:p>
            <a:r>
              <a:rPr lang="en-GB" sz="1200" kern="1200" baseline="0" dirty="0" smtClean="0">
                <a:solidFill>
                  <a:schemeClr val="tx1"/>
                </a:solidFill>
                <a:effectLst/>
                <a:latin typeface="+mn-lt"/>
                <a:ea typeface="+mn-ea"/>
                <a:cs typeface="+mn-cs"/>
              </a:rPr>
              <a:t>Image Attribution: </a:t>
            </a:r>
            <a:r>
              <a:rPr lang="en-GB" sz="1200" b="0" i="0" kern="1200" dirty="0" smtClean="0">
                <a:solidFill>
                  <a:schemeClr val="tx1"/>
                </a:solidFill>
                <a:effectLst/>
                <a:latin typeface="+mn-lt"/>
                <a:ea typeface="+mn-ea"/>
                <a:cs typeface="+mn-cs"/>
              </a:rPr>
              <a:t>Fred Romero </a:t>
            </a:r>
            <a:r>
              <a:rPr lang="en-GB" dirty="0" smtClean="0">
                <a:hlinkClick r:id="rId5"/>
              </a:rPr>
              <a:t>https://creativecommons.org/licenses/by/2.0/</a:t>
            </a:r>
            <a:endParaRPr lang="en-GB"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24</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kern="1200" dirty="0" smtClean="0">
                <a:solidFill>
                  <a:schemeClr val="tx1"/>
                </a:solidFill>
                <a:effectLst/>
                <a:latin typeface="+mn-lt"/>
                <a:ea typeface="+mn-ea"/>
                <a:cs typeface="+mn-cs"/>
              </a:rPr>
              <a:t>Image:</a:t>
            </a:r>
            <a:r>
              <a:rPr lang="en-GB" sz="1200" kern="1200" baseline="0" dirty="0" smtClean="0">
                <a:solidFill>
                  <a:schemeClr val="tx1"/>
                </a:solidFill>
                <a:effectLst/>
                <a:latin typeface="+mn-lt"/>
                <a:ea typeface="+mn-ea"/>
                <a:cs typeface="+mn-cs"/>
              </a:rPr>
              <a:t> </a:t>
            </a:r>
            <a:r>
              <a:rPr lang="en-GB" dirty="0" smtClean="0">
                <a:hlinkClick r:id="rId3"/>
              </a:rPr>
              <a:t>https://commons.wikimedia.org/wiki/File:Roald_Dahls_Memorial_Seat,_Great_Missenden_(geograph_2373417).jpg</a:t>
            </a:r>
            <a:endParaRPr lang="en-GB" dirty="0" smtClean="0"/>
          </a:p>
          <a:p>
            <a:r>
              <a:rPr lang="en-GB" sz="1200" kern="1200" baseline="0" dirty="0" smtClean="0">
                <a:solidFill>
                  <a:schemeClr val="tx1"/>
                </a:solidFill>
                <a:effectLst/>
                <a:latin typeface="+mn-lt"/>
                <a:ea typeface="+mn-ea"/>
                <a:cs typeface="+mn-cs"/>
              </a:rPr>
              <a:t>Image Attribution: </a:t>
            </a:r>
            <a:r>
              <a:rPr lang="en-GB" sz="1200" b="0" i="0" kern="1200" dirty="0" smtClean="0">
                <a:solidFill>
                  <a:schemeClr val="tx1"/>
                </a:solidFill>
                <a:effectLst/>
                <a:latin typeface="+mn-lt"/>
                <a:ea typeface="+mn-ea"/>
                <a:cs typeface="+mn-cs"/>
              </a:rPr>
              <a:t>David </a:t>
            </a:r>
            <a:r>
              <a:rPr lang="en-GB" sz="1200" b="0" i="0" kern="1200" dirty="0" err="1" smtClean="0">
                <a:solidFill>
                  <a:schemeClr val="tx1"/>
                </a:solidFill>
                <a:effectLst/>
                <a:latin typeface="+mn-lt"/>
                <a:ea typeface="+mn-ea"/>
                <a:cs typeface="+mn-cs"/>
              </a:rPr>
              <a:t>Hillas</a:t>
            </a:r>
            <a:r>
              <a:rPr lang="en-GB" sz="1200" b="0" i="0" kern="1200" dirty="0" smtClean="0">
                <a:solidFill>
                  <a:schemeClr val="tx1"/>
                </a:solidFill>
                <a:effectLst/>
                <a:latin typeface="+mn-lt"/>
                <a:ea typeface="+mn-ea"/>
                <a:cs typeface="+mn-cs"/>
              </a:rPr>
              <a:t> / Roald Dahl&amp;#039;s Memorial Seat, Great Missenden</a:t>
            </a:r>
          </a:p>
          <a:p>
            <a:r>
              <a:rPr lang="en-GB" sz="1200" b="0" i="0" kern="1200" dirty="0" smtClean="0">
                <a:solidFill>
                  <a:schemeClr val="tx1"/>
                </a:solidFill>
                <a:effectLst/>
                <a:latin typeface="+mn-lt"/>
                <a:ea typeface="+mn-ea"/>
                <a:cs typeface="+mn-cs"/>
              </a:rPr>
              <a:t>Inscription on Roald Dahl Memorial Seat: </a:t>
            </a:r>
            <a:r>
              <a:rPr lang="en-GB" b="0" dirty="0" smtClean="0">
                <a:latin typeface="Arial" panose="020B0604020202020204" pitchFamily="34" charset="0"/>
                <a:cs typeface="Arial" panose="020B0604020202020204" pitchFamily="34" charset="0"/>
              </a:rPr>
              <a:t>"We have tears in our eyes As we wave our goodbyes We so loved being with you we three So do please now and then Come and see us again The Giraffe and the Pelly and me". </a:t>
            </a:r>
            <a:endParaRPr lang="en-GB" sz="1200" b="0" i="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Image:</a:t>
            </a:r>
            <a:r>
              <a:rPr lang="en-GB" sz="1200" kern="1200" baseline="0" dirty="0" smtClean="0">
                <a:solidFill>
                  <a:schemeClr val="tx1"/>
                </a:solidFill>
                <a:effectLst/>
                <a:latin typeface="+mn-lt"/>
                <a:ea typeface="+mn-ea"/>
                <a:cs typeface="+mn-cs"/>
              </a:rPr>
              <a:t> </a:t>
            </a:r>
            <a:r>
              <a:rPr lang="en-GB" dirty="0" smtClean="0">
                <a:hlinkClick r:id="rId4"/>
              </a:rPr>
              <a:t>https://historicengland.org.uk/images-books/photos/item/IOE01/09904/07</a:t>
            </a:r>
            <a:endParaRPr lang="en-GB" dirty="0" smtClean="0"/>
          </a:p>
          <a:p>
            <a:r>
              <a:rPr lang="en-GB" sz="1200" kern="1200" baseline="0" dirty="0" smtClean="0">
                <a:solidFill>
                  <a:schemeClr val="tx1"/>
                </a:solidFill>
                <a:effectLst/>
                <a:latin typeface="+mn-lt"/>
                <a:ea typeface="+mn-ea"/>
                <a:cs typeface="+mn-cs"/>
              </a:rPr>
              <a:t>Image Attribution: </a:t>
            </a:r>
            <a:r>
              <a:rPr lang="en-GB" sz="1200" b="0" i="0" kern="1200" dirty="0" smtClean="0">
                <a:solidFill>
                  <a:schemeClr val="tx1"/>
                </a:solidFill>
                <a:effectLst/>
                <a:latin typeface="+mn-lt"/>
                <a:ea typeface="+mn-ea"/>
                <a:cs typeface="+mn-cs"/>
              </a:rPr>
              <a:t>© Ms Linda Margaret Simmonds. Source: Historic England Archive –IOE01/09904/07</a:t>
            </a: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25</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kern="1200" dirty="0" smtClean="0">
                <a:solidFill>
                  <a:schemeClr val="tx1"/>
                </a:solidFill>
                <a:effectLst/>
                <a:latin typeface="+mn-lt"/>
                <a:ea typeface="+mn-ea"/>
                <a:cs typeface="+mn-cs"/>
              </a:rPr>
              <a:t>Image:</a:t>
            </a:r>
            <a:r>
              <a:rPr lang="en-GB" sz="1200" kern="1200" baseline="0" dirty="0" smtClean="0">
                <a:solidFill>
                  <a:schemeClr val="tx1"/>
                </a:solidFill>
                <a:effectLst/>
                <a:latin typeface="+mn-lt"/>
                <a:ea typeface="+mn-ea"/>
                <a:cs typeface="+mn-cs"/>
              </a:rPr>
              <a:t> </a:t>
            </a:r>
            <a:r>
              <a:rPr lang="en-GB" dirty="0" smtClean="0">
                <a:hlinkClick r:id="rId3"/>
              </a:rPr>
              <a:t>https://historicengland.org.uk/images-books/photos/item/DP217961</a:t>
            </a:r>
            <a:endParaRPr lang="en-GB" dirty="0" smtClean="0"/>
          </a:p>
          <a:p>
            <a:r>
              <a:rPr lang="en-GB" sz="1200" kern="1200" baseline="0" dirty="0" smtClean="0">
                <a:solidFill>
                  <a:schemeClr val="tx1"/>
                </a:solidFill>
                <a:effectLst/>
                <a:latin typeface="+mn-lt"/>
                <a:ea typeface="+mn-ea"/>
                <a:cs typeface="+mn-cs"/>
              </a:rPr>
              <a:t>Image Attribution: </a:t>
            </a:r>
            <a:r>
              <a:rPr lang="en-GB" sz="1200" b="0" i="0" kern="1200" dirty="0" smtClean="0">
                <a:solidFill>
                  <a:schemeClr val="tx1"/>
                </a:solidFill>
                <a:effectLst/>
                <a:latin typeface="+mn-lt"/>
                <a:ea typeface="+mn-ea"/>
                <a:cs typeface="+mn-cs"/>
              </a:rPr>
              <a:t>© Historic England Archive – DP217961</a:t>
            </a:r>
          </a:p>
          <a:p>
            <a:r>
              <a:rPr lang="en-GB" sz="1200" kern="1200" dirty="0" smtClean="0">
                <a:solidFill>
                  <a:schemeClr val="tx1"/>
                </a:solidFill>
                <a:effectLst/>
                <a:latin typeface="+mn-lt"/>
                <a:ea typeface="+mn-ea"/>
                <a:cs typeface="+mn-cs"/>
              </a:rPr>
              <a:t>Image:</a:t>
            </a:r>
            <a:r>
              <a:rPr lang="en-GB" sz="1200" kern="1200" baseline="0" dirty="0" smtClean="0">
                <a:solidFill>
                  <a:schemeClr val="tx1"/>
                </a:solidFill>
                <a:effectLst/>
                <a:latin typeface="+mn-lt"/>
                <a:ea typeface="+mn-ea"/>
                <a:cs typeface="+mn-cs"/>
              </a:rPr>
              <a:t> </a:t>
            </a:r>
            <a:r>
              <a:rPr lang="en-GB" dirty="0" smtClean="0">
                <a:hlinkClick r:id="rId4"/>
              </a:rPr>
              <a:t>https://historicengland.org.uk/images-books/photos/item/AA98/05631</a:t>
            </a:r>
            <a:endParaRPr lang="en-GB" dirty="0" smtClean="0"/>
          </a:p>
          <a:p>
            <a:r>
              <a:rPr lang="en-GB" sz="1200" kern="1200" baseline="0" dirty="0" smtClean="0">
                <a:solidFill>
                  <a:schemeClr val="tx1"/>
                </a:solidFill>
                <a:effectLst/>
                <a:latin typeface="+mn-lt"/>
                <a:ea typeface="+mn-ea"/>
                <a:cs typeface="+mn-cs"/>
              </a:rPr>
              <a:t>Image Attribution: </a:t>
            </a:r>
            <a:r>
              <a:rPr lang="en-GB" sz="1200" b="0" i="0" kern="1200" dirty="0" smtClean="0">
                <a:solidFill>
                  <a:schemeClr val="tx1"/>
                </a:solidFill>
                <a:effectLst/>
                <a:latin typeface="+mn-lt"/>
                <a:ea typeface="+mn-ea"/>
                <a:cs typeface="+mn-cs"/>
              </a:rPr>
              <a:t>© Historic England Archive – AA98/05631</a:t>
            </a: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26</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dirty="0">
              <a:ea typeface="MS PGothic" pitchFamily="34" charset="-128"/>
              <a:cs typeface="Arial" charset="0"/>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27</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dirty="0">
              <a:ea typeface="MS PGothic" pitchFamily="34" charset="-128"/>
              <a:cs typeface="Arial" charset="0"/>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28</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dirty="0" err="1" smtClean="0">
                <a:ea typeface="MS PGothic" pitchFamily="34" charset="-128"/>
                <a:cs typeface="Arial" charset="0"/>
              </a:rPr>
              <a:t>Image:</a:t>
            </a:r>
            <a:r>
              <a:rPr lang="en-GB" dirty="0" err="1" smtClean="0">
                <a:hlinkClick r:id="rId3"/>
              </a:rPr>
              <a:t>https</a:t>
            </a:r>
            <a:r>
              <a:rPr lang="en-GB" dirty="0" smtClean="0">
                <a:hlinkClick r:id="rId3"/>
              </a:rPr>
              <a:t>://twitter.com/</a:t>
            </a:r>
            <a:r>
              <a:rPr lang="en-GB" dirty="0" err="1" smtClean="0">
                <a:hlinkClick r:id="rId3"/>
              </a:rPr>
              <a:t>DavidOlusoga</a:t>
            </a:r>
            <a:r>
              <a:rPr lang="en-GB" dirty="0" smtClean="0">
                <a:hlinkClick r:id="rId3"/>
              </a:rPr>
              <a:t>/photo</a:t>
            </a:r>
            <a:endParaRPr lang="en-GB" dirty="0" smtClean="0">
              <a:ea typeface="MS PGothic" pitchFamily="34" charset="-128"/>
              <a:cs typeface="Arial" charset="0"/>
            </a:endParaRPr>
          </a:p>
          <a:p>
            <a:r>
              <a:rPr lang="en-GB" dirty="0" smtClean="0">
                <a:ea typeface="MS PGothic" pitchFamily="34" charset="-128"/>
                <a:cs typeface="Arial" charset="0"/>
              </a:rPr>
              <a:t>Image</a:t>
            </a:r>
            <a:r>
              <a:rPr lang="en-GB" baseline="0" dirty="0" smtClean="0">
                <a:ea typeface="MS PGothic" pitchFamily="34" charset="-128"/>
                <a:cs typeface="Arial" charset="0"/>
              </a:rPr>
              <a:t> </a:t>
            </a:r>
            <a:r>
              <a:rPr lang="en-GB" baseline="0" smtClean="0">
                <a:ea typeface="MS PGothic" pitchFamily="34" charset="-128"/>
                <a:cs typeface="Arial" charset="0"/>
              </a:rPr>
              <a:t>Attribution: </a:t>
            </a:r>
            <a:r>
              <a:rPr lang="en-GB" smtClean="0">
                <a:hlinkClick r:id="rId4"/>
              </a:rPr>
              <a:t>https://twitter.com/davidolusoga</a:t>
            </a:r>
            <a:endParaRPr lang="en-GB" dirty="0">
              <a:ea typeface="MS PGothic" pitchFamily="34" charset="-128"/>
              <a:cs typeface="Arial" charset="0"/>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29</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dirty="0" smtClean="0">
                <a:ea typeface="MS PGothic" pitchFamily="34" charset="-128"/>
                <a:cs typeface="Arial" charset="0"/>
              </a:rPr>
              <a:t>We are aware that looking at these topics through themes or as a list is not ideal and that the best way to look at these topics would</a:t>
            </a:r>
            <a:r>
              <a:rPr lang="en-GB" baseline="0" dirty="0" smtClean="0">
                <a:ea typeface="MS PGothic" pitchFamily="34" charset="-128"/>
                <a:cs typeface="Arial" charset="0"/>
              </a:rPr>
              <a:t> as part of a blended learning scheme of work.  We hope the information in the following slides can be easily adapted/incorporated into your own schemes of work.</a:t>
            </a:r>
            <a:endParaRPr lang="en-GB" dirty="0">
              <a:ea typeface="MS PGothic" pitchFamily="34" charset="-128"/>
              <a:cs typeface="Arial" charset="0"/>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3</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dirty="0">
              <a:ea typeface="MS PGothic" pitchFamily="34" charset="-128"/>
              <a:cs typeface="Arial" charset="0"/>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30</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dirty="0" smtClean="0">
                <a:ea typeface="MS PGothic" pitchFamily="34" charset="-128"/>
                <a:cs typeface="Arial" charset="0"/>
              </a:rPr>
              <a:t>Image: </a:t>
            </a:r>
            <a:r>
              <a:rPr lang="en-GB" sz="1200" u="sng" kern="1200" dirty="0" smtClean="0">
                <a:solidFill>
                  <a:schemeClr val="tx1"/>
                </a:solidFill>
                <a:effectLst/>
                <a:latin typeface="+mn-lt"/>
                <a:ea typeface="+mn-ea"/>
                <a:cs typeface="+mn-cs"/>
                <a:hlinkClick r:id="rId3"/>
              </a:rPr>
              <a:t>https://commons.wikimedia.org/wiki/File:Statue_Of_Edward_Colston.jpg</a:t>
            </a:r>
            <a:endParaRPr lang="en-GB" sz="1200" kern="1200" dirty="0" smtClean="0">
              <a:solidFill>
                <a:schemeClr val="tx1"/>
              </a:solidFill>
              <a:effectLst/>
              <a:latin typeface="+mn-lt"/>
              <a:ea typeface="+mn-ea"/>
              <a:cs typeface="+mn-cs"/>
            </a:endParaRPr>
          </a:p>
          <a:p>
            <a:r>
              <a:rPr lang="en-GB" dirty="0" smtClean="0">
                <a:ea typeface="MS PGothic" pitchFamily="34" charset="-128"/>
                <a:cs typeface="Arial" charset="0"/>
              </a:rPr>
              <a:t>Image Attribution: Simon Cobb / CC0</a:t>
            </a:r>
          </a:p>
          <a:p>
            <a:endParaRPr lang="en-GB" dirty="0">
              <a:ea typeface="MS PGothic" pitchFamily="34" charset="-128"/>
              <a:cs typeface="Arial" charset="0"/>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31</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dirty="0" smtClean="0">
                <a:ea typeface="MS PGothic" pitchFamily="34" charset="-128"/>
                <a:cs typeface="Arial" charset="0"/>
              </a:rPr>
              <a:t>Image: </a:t>
            </a:r>
            <a:r>
              <a:rPr lang="en-GB" sz="1200" u="sng" kern="1200" dirty="0" smtClean="0">
                <a:solidFill>
                  <a:schemeClr val="tx1"/>
                </a:solidFill>
                <a:effectLst/>
                <a:latin typeface="+mn-lt"/>
                <a:ea typeface="+mn-ea"/>
                <a:cs typeface="+mn-cs"/>
                <a:hlinkClick r:id="rId3"/>
              </a:rPr>
              <a:t>https://commons.wikimedia.org/wiki/File:Statue_Of_Edward_Colston.jpg</a:t>
            </a:r>
            <a:endParaRPr lang="en-GB" sz="1200" kern="1200" dirty="0" smtClean="0">
              <a:solidFill>
                <a:schemeClr val="tx1"/>
              </a:solidFill>
              <a:effectLst/>
              <a:latin typeface="+mn-lt"/>
              <a:ea typeface="+mn-ea"/>
              <a:cs typeface="+mn-cs"/>
            </a:endParaRPr>
          </a:p>
          <a:p>
            <a:r>
              <a:rPr lang="en-GB" dirty="0" smtClean="0">
                <a:ea typeface="MS PGothic" pitchFamily="34" charset="-128"/>
                <a:cs typeface="Arial" charset="0"/>
              </a:rPr>
              <a:t>Image Attribution: Simon Cobb / CC0</a:t>
            </a:r>
          </a:p>
          <a:p>
            <a:endParaRPr lang="en-GB" dirty="0">
              <a:ea typeface="MS PGothic" pitchFamily="34" charset="-128"/>
              <a:cs typeface="Arial" charset="0"/>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32</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dirty="0" smtClean="0">
                <a:ea typeface="MS PGothic" pitchFamily="34" charset="-128"/>
                <a:cs typeface="Arial" charset="0"/>
              </a:rPr>
              <a:t>Image: </a:t>
            </a:r>
            <a:r>
              <a:rPr lang="en-GB" sz="1200" u="sng" kern="1200" dirty="0" smtClean="0">
                <a:solidFill>
                  <a:schemeClr val="tx1"/>
                </a:solidFill>
                <a:effectLst/>
                <a:latin typeface="+mn-lt"/>
                <a:ea typeface="+mn-ea"/>
                <a:cs typeface="+mn-cs"/>
                <a:hlinkClick r:id="rId3"/>
              </a:rPr>
              <a:t>https://commons.wikimedia.org/wiki/File:Statue_Of_Edward_Colston.jpg</a:t>
            </a:r>
            <a:endParaRPr lang="en-GB" sz="1200" kern="1200" dirty="0" smtClean="0">
              <a:solidFill>
                <a:schemeClr val="tx1"/>
              </a:solidFill>
              <a:effectLst/>
              <a:latin typeface="+mn-lt"/>
              <a:ea typeface="+mn-ea"/>
              <a:cs typeface="+mn-cs"/>
            </a:endParaRPr>
          </a:p>
          <a:p>
            <a:r>
              <a:rPr lang="en-GB" dirty="0" smtClean="0">
                <a:ea typeface="MS PGothic" pitchFamily="34" charset="-128"/>
                <a:cs typeface="Arial" charset="0"/>
              </a:rPr>
              <a:t>Image Attribution: Simon Cobb / CC0</a:t>
            </a:r>
          </a:p>
          <a:p>
            <a:endParaRPr lang="en-GB" dirty="0">
              <a:ea typeface="MS PGothic" pitchFamily="34" charset="-128"/>
              <a:cs typeface="Arial" charset="0"/>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33</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0" i="0" kern="1200" dirty="0" err="1" smtClean="0">
                <a:solidFill>
                  <a:schemeClr val="tx1"/>
                </a:solidFill>
                <a:effectLst/>
                <a:latin typeface="+mn-lt"/>
                <a:ea typeface="+mn-ea"/>
                <a:cs typeface="+mn-cs"/>
              </a:rPr>
              <a:t>Image:</a:t>
            </a:r>
            <a:r>
              <a:rPr lang="en-GB" sz="1200" u="sng" kern="1200" dirty="0" err="1" smtClean="0">
                <a:solidFill>
                  <a:schemeClr val="tx1"/>
                </a:solidFill>
                <a:effectLst/>
                <a:latin typeface="+mn-lt"/>
                <a:ea typeface="+mn-ea"/>
                <a:cs typeface="+mn-cs"/>
                <a:hlinkClick r:id="rId3"/>
              </a:rPr>
              <a:t>https</a:t>
            </a:r>
            <a:r>
              <a:rPr lang="en-GB" sz="1200" u="sng" kern="1200" dirty="0" smtClean="0">
                <a:solidFill>
                  <a:schemeClr val="tx1"/>
                </a:solidFill>
                <a:effectLst/>
                <a:latin typeface="+mn-lt"/>
                <a:ea typeface="+mn-ea"/>
                <a:cs typeface="+mn-cs"/>
                <a:hlinkClick r:id="rId3"/>
              </a:rPr>
              <a:t>://historicengland.org.uk/services-skills/education/educational-images/memorial-to-a-merchant-the-edward-colston-monument-1366</a:t>
            </a:r>
            <a:endParaRPr lang="en-GB" sz="1200" b="0" i="0" kern="1200" dirty="0" smtClean="0">
              <a:solidFill>
                <a:schemeClr val="tx1"/>
              </a:solidFill>
              <a:effectLst/>
              <a:latin typeface="+mn-lt"/>
              <a:ea typeface="+mn-ea"/>
              <a:cs typeface="+mn-cs"/>
            </a:endParaRPr>
          </a:p>
          <a:p>
            <a:r>
              <a:rPr lang="en-GB" sz="1200" b="0" i="0" kern="1200" dirty="0" smtClean="0">
                <a:solidFill>
                  <a:schemeClr val="tx1"/>
                </a:solidFill>
                <a:effectLst/>
                <a:latin typeface="+mn-lt"/>
                <a:ea typeface="+mn-ea"/>
                <a:cs typeface="+mn-cs"/>
              </a:rPr>
              <a:t>Image Attribution:</a:t>
            </a:r>
            <a:r>
              <a:rPr lang="en-GB" sz="1200" b="0" i="0" kern="1200" baseline="0" dirty="0" smtClean="0">
                <a:solidFill>
                  <a:schemeClr val="tx1"/>
                </a:solidFill>
                <a:effectLst/>
                <a:latin typeface="+mn-lt"/>
                <a:ea typeface="+mn-ea"/>
                <a:cs typeface="+mn-cs"/>
              </a:rPr>
              <a:t> </a:t>
            </a:r>
            <a:r>
              <a:rPr lang="en-GB" sz="1200" b="0" i="0" kern="1200" dirty="0" smtClean="0">
                <a:solidFill>
                  <a:schemeClr val="tx1"/>
                </a:solidFill>
                <a:effectLst/>
                <a:latin typeface="+mn-lt"/>
                <a:ea typeface="+mn-ea"/>
                <a:cs typeface="+mn-cs"/>
              </a:rPr>
              <a:t>© Reproduced by permission of Historic England Archive ref: bb86/08594</a:t>
            </a:r>
          </a:p>
          <a:p>
            <a:endParaRPr lang="en-GB" dirty="0">
              <a:ea typeface="MS PGothic" pitchFamily="34" charset="-128"/>
              <a:cs typeface="Arial" charset="0"/>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34</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dirty="0" smtClean="0"/>
              <a:t>Image: </a:t>
            </a:r>
            <a:r>
              <a:rPr lang="en-GB" dirty="0" smtClean="0">
                <a:hlinkClick r:id="rId3"/>
              </a:rPr>
              <a:t>https://commons.wikimedia.org/wiki/File:Edward_Colston_-_empty_pedestal.jpg</a:t>
            </a:r>
            <a:endParaRPr lang="en-GB" dirty="0" smtClean="0"/>
          </a:p>
          <a:p>
            <a:r>
              <a:rPr lang="en-GB" dirty="0" smtClean="0"/>
              <a:t>Image Attribution: Caitlin Hobbs / CC BY (https://creativecommons.org/licenses/by/3.0)</a:t>
            </a:r>
          </a:p>
          <a:p>
            <a:r>
              <a:rPr lang="en-GB" dirty="0" smtClean="0"/>
              <a:t>The empty pedestal of the statue of Edward Colton in Bristol, the day after protesters felled the statue and rolled it into the harbour. The ground is covered with Black Lives Matter placards. Watch this film to find out more: </a:t>
            </a:r>
            <a:r>
              <a:rPr lang="en-GB" dirty="0" smtClean="0">
                <a:hlinkClick r:id="rId4"/>
              </a:rPr>
              <a:t>https://www.youtube.com/watch?v=l70SI9I1UPk</a:t>
            </a:r>
            <a:endParaRPr lang="en-GB" dirty="0" smtClean="0"/>
          </a:p>
          <a:p>
            <a:r>
              <a:rPr lang="en-GB" sz="1200" u="sng" kern="1200" dirty="0" smtClean="0">
                <a:solidFill>
                  <a:schemeClr val="tx1"/>
                </a:solidFill>
                <a:effectLst/>
                <a:latin typeface="+mn-lt"/>
                <a:ea typeface="+mn-ea"/>
                <a:cs typeface="+mn-cs"/>
                <a:hlinkClick r:id="rId5"/>
              </a:rPr>
              <a:t>https://counteringcolston.wordpress.com/</a:t>
            </a:r>
            <a:endParaRPr lang="en-GB" sz="1200" kern="1200" dirty="0" smtClean="0">
              <a:solidFill>
                <a:schemeClr val="tx1"/>
              </a:solidFill>
              <a:effectLst/>
              <a:latin typeface="+mn-lt"/>
              <a:ea typeface="+mn-ea"/>
              <a:cs typeface="+mn-cs"/>
            </a:endParaRPr>
          </a:p>
          <a:p>
            <a:r>
              <a:rPr lang="en-GB" sz="1200" u="sng" kern="1200" dirty="0" smtClean="0">
                <a:solidFill>
                  <a:schemeClr val="tx1"/>
                </a:solidFill>
                <a:effectLst/>
                <a:latin typeface="+mn-lt"/>
                <a:ea typeface="+mn-ea"/>
                <a:cs typeface="+mn-cs"/>
                <a:hlinkClick r:id="rId6"/>
              </a:rPr>
              <a:t>https://en.wikipedia.org/wiki/Killing_of_George_Floyd</a:t>
            </a:r>
            <a:r>
              <a:rPr lang="en-GB" sz="1200" kern="1200" dirty="0" smtClean="0">
                <a:solidFill>
                  <a:schemeClr val="tx1"/>
                </a:solidFill>
                <a:effectLst/>
                <a:latin typeface="+mn-lt"/>
                <a:ea typeface="+mn-ea"/>
                <a:cs typeface="+mn-cs"/>
              </a:rPr>
              <a:t> </a:t>
            </a:r>
          </a:p>
          <a:p>
            <a:endParaRPr lang="en-GB" dirty="0">
              <a:ea typeface="MS PGothic" pitchFamily="34" charset="-128"/>
              <a:cs typeface="Arial" charset="0"/>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35</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dirty="0" smtClean="0"/>
              <a:t>Image: </a:t>
            </a:r>
            <a:r>
              <a:rPr lang="en-GB" dirty="0" smtClean="0">
                <a:hlinkClick r:id="rId3"/>
              </a:rPr>
              <a:t>https://www.bristolpost.co.uk/news/bristol-news/gallery/removal-edward-colston-statue-bristol-4215124</a:t>
            </a:r>
            <a:endParaRPr lang="en-GB" dirty="0" smtClean="0"/>
          </a:p>
          <a:p>
            <a:r>
              <a:rPr lang="en-GB" dirty="0" smtClean="0"/>
              <a:t>Image Attribution: Bristol City Council (BCC), via Bristol Design</a:t>
            </a:r>
          </a:p>
          <a:p>
            <a:r>
              <a:rPr lang="en-GB" dirty="0" err="1" smtClean="0">
                <a:ea typeface="MS PGothic" pitchFamily="34" charset="-128"/>
                <a:cs typeface="Arial" charset="0"/>
              </a:rPr>
              <a:t>NB:This</a:t>
            </a:r>
            <a:r>
              <a:rPr lang="en-GB" dirty="0" smtClean="0">
                <a:ea typeface="MS PGothic" pitchFamily="34" charset="-128"/>
                <a:cs typeface="Arial" charset="0"/>
              </a:rPr>
              <a:t> information about the plan to exhibit it in a museum is </a:t>
            </a:r>
            <a:r>
              <a:rPr lang="en-GB" dirty="0" err="1" smtClean="0">
                <a:ea typeface="MS PGothic" pitchFamily="34" charset="-128"/>
                <a:cs typeface="Arial" charset="0"/>
              </a:rPr>
              <a:t>treu</a:t>
            </a:r>
            <a:r>
              <a:rPr lang="en-GB" dirty="0" smtClean="0">
                <a:ea typeface="MS PGothic" pitchFamily="34" charset="-128"/>
                <a:cs typeface="Arial" charset="0"/>
              </a:rPr>
              <a:t> as of July 2020</a:t>
            </a:r>
            <a:endParaRPr lang="en-GB" dirty="0">
              <a:ea typeface="MS PGothic" pitchFamily="34" charset="-128"/>
              <a:cs typeface="Arial" charset="0"/>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36</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dirty="0" smtClean="0"/>
              <a:t>Image: </a:t>
            </a:r>
            <a:r>
              <a:rPr lang="en-GB" dirty="0" smtClean="0">
                <a:hlinkClick r:id="rId3"/>
              </a:rPr>
              <a:t>https://www.bristol247.com/news-and-features/news/sculptor-behind-plaque-brands-bristol-slavery-capital-speaks/</a:t>
            </a:r>
            <a:endParaRPr lang="en-GB" dirty="0" smtClean="0"/>
          </a:p>
          <a:p>
            <a:r>
              <a:rPr lang="en-GB" dirty="0" smtClean="0"/>
              <a:t>Image Attribution: Bristol Post/Will</a:t>
            </a:r>
            <a:r>
              <a:rPr lang="en-GB" baseline="0" dirty="0" smtClean="0"/>
              <a:t> Coles</a:t>
            </a:r>
            <a:endParaRPr lang="en-GB" dirty="0">
              <a:ea typeface="MS PGothic" pitchFamily="34" charset="-128"/>
              <a:cs typeface="Arial" charset="0"/>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37</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Image: </a:t>
            </a:r>
            <a:r>
              <a:rPr lang="en-GB" sz="1200" u="sng" kern="1200" dirty="0" smtClean="0">
                <a:solidFill>
                  <a:schemeClr val="tx1"/>
                </a:solidFill>
                <a:effectLst/>
                <a:latin typeface="+mn-lt"/>
                <a:ea typeface="+mn-ea"/>
                <a:cs typeface="+mn-cs"/>
                <a:hlinkClick r:id="rId3"/>
              </a:rPr>
              <a:t>https://youtu.be/EIr_sIOUnYk</a:t>
            </a:r>
            <a:r>
              <a:rPr lang="en-GB" sz="1200" kern="1200" dirty="0" smtClean="0">
                <a:solidFill>
                  <a:schemeClr val="tx1"/>
                </a:solidFill>
                <a:effectLst/>
                <a:latin typeface="+mn-lt"/>
                <a:ea typeface="+mn-ea"/>
                <a:cs typeface="+mn-cs"/>
              </a:rPr>
              <a:t> </a:t>
            </a:r>
            <a:endParaRPr lang="en-GB" dirty="0" smtClean="0"/>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38</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dirty="0" smtClean="0"/>
              <a:t>Image: </a:t>
            </a:r>
            <a:r>
              <a:rPr lang="en-GB" sz="1200" u="sng" kern="1200" dirty="0" smtClean="0">
                <a:solidFill>
                  <a:schemeClr val="tx1"/>
                </a:solidFill>
                <a:effectLst/>
                <a:latin typeface="+mn-lt"/>
                <a:ea typeface="+mn-ea"/>
                <a:cs typeface="+mn-cs"/>
                <a:hlinkClick r:id="rId3"/>
              </a:rPr>
              <a:t>https://youtu.be/EIr_sIOUnYk</a:t>
            </a:r>
            <a:r>
              <a:rPr lang="en-GB" sz="1200" kern="1200" dirty="0" smtClean="0">
                <a:solidFill>
                  <a:schemeClr val="tx1"/>
                </a:solidFill>
                <a:effectLst/>
                <a:latin typeface="+mn-lt"/>
                <a:ea typeface="+mn-ea"/>
                <a:cs typeface="+mn-cs"/>
              </a:rPr>
              <a:t> </a:t>
            </a:r>
            <a:endParaRPr lang="en-GB" dirty="0" smtClean="0"/>
          </a:p>
          <a:p>
            <a:r>
              <a:rPr lang="en-GB" dirty="0" smtClean="0"/>
              <a:t>Image: </a:t>
            </a:r>
            <a:r>
              <a:rPr lang="en-GB" dirty="0" smtClean="0">
                <a:hlinkClick r:id="rId4"/>
              </a:rPr>
              <a:t>https://commons.wikimedia.org/w/index.php?curid=36788710</a:t>
            </a:r>
            <a:endParaRPr lang="en-GB" dirty="0" smtClean="0"/>
          </a:p>
          <a:p>
            <a:r>
              <a:rPr lang="en-GB" dirty="0" smtClean="0"/>
              <a:t>Image Attribution: Andrew Hull Foote / Public domain - This file is from the Mechanical Curator collection, a set of over 1 million images scanned from out-of-copyright books and released to Flickr Commons by the British Library. View image on </a:t>
            </a:r>
            <a:r>
              <a:rPr lang="en-GB" dirty="0" err="1" smtClean="0"/>
              <a:t>FlickrView</a:t>
            </a:r>
            <a:r>
              <a:rPr lang="en-GB" dirty="0" smtClean="0"/>
              <a:t> all images from </a:t>
            </a:r>
            <a:r>
              <a:rPr lang="en-GB" dirty="0" err="1" smtClean="0"/>
              <a:t>bookView</a:t>
            </a:r>
            <a:r>
              <a:rPr lang="en-GB" dirty="0" smtClean="0"/>
              <a:t> catalogue entry for book., Public Domain.</a:t>
            </a:r>
            <a:endParaRPr lang="en-GB" dirty="0">
              <a:ea typeface="MS PGothic" pitchFamily="34" charset="-128"/>
              <a:cs typeface="Arial" charset="0"/>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39</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dirty="0">
              <a:ea typeface="MS PGothic" pitchFamily="34" charset="-128"/>
              <a:cs typeface="Arial" charset="0"/>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4</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dirty="0" smtClean="0"/>
              <a:t>Image: </a:t>
            </a:r>
            <a:r>
              <a:rPr lang="en-GB" dirty="0" smtClean="0">
                <a:hlinkClick r:id="rId3"/>
              </a:rPr>
              <a:t>https://historicengland.org.uk/get-involved/help-write-history/immortalised/competition/#Section8Text</a:t>
            </a: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Image Attribution: </a:t>
            </a:r>
            <a:r>
              <a:rPr lang="en-GB" sz="1200" b="0" i="0" kern="1200" dirty="0" smtClean="0">
                <a:solidFill>
                  <a:schemeClr val="tx1"/>
                </a:solidFill>
                <a:effectLst/>
                <a:latin typeface="+mn-lt"/>
                <a:ea typeface="+mn-ea"/>
                <a:cs typeface="+mn-cs"/>
              </a:rPr>
              <a:t>© Historic England Archive ref: DP232600 &amp; DP232603</a:t>
            </a: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40</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dirty="0" smtClean="0"/>
              <a:t>Have now</a:t>
            </a:r>
            <a:r>
              <a:rPr lang="en-GB" baseline="0" dirty="0" smtClean="0"/>
              <a:t> looked a series of reinterpretations of the statue before it’s removal students could discuss which they felt was the most successful.</a:t>
            </a:r>
            <a:endParaRPr lang="en-GB" dirty="0" smtClean="0"/>
          </a:p>
          <a:p>
            <a:r>
              <a:rPr lang="en-GB" dirty="0" smtClean="0"/>
              <a:t>Image: </a:t>
            </a:r>
            <a:r>
              <a:rPr lang="en-GB" dirty="0" smtClean="0">
                <a:hlinkClick r:id="rId3"/>
              </a:rPr>
              <a:t>https://www.ppowgallery.com/exhibition/5241/work/fullscreen_exhib#&amp;panel1-2</a:t>
            </a:r>
            <a:endParaRPr lang="en-GB" dirty="0" smtClean="0"/>
          </a:p>
          <a:p>
            <a:r>
              <a:rPr lang="en-GB" dirty="0" smtClean="0"/>
              <a:t>Image Attribution: </a:t>
            </a:r>
            <a:r>
              <a:rPr lang="en-GB" sz="1200" b="0" i="0" kern="1200" dirty="0" smtClean="0">
                <a:solidFill>
                  <a:schemeClr val="tx1"/>
                </a:solidFill>
                <a:effectLst/>
                <a:latin typeface="+mn-lt"/>
                <a:ea typeface="+mn-ea"/>
                <a:cs typeface="+mn-cs"/>
              </a:rPr>
              <a:t>Hew Locke/P.P.O.W</a:t>
            </a:r>
            <a:r>
              <a:rPr lang="en-GB" sz="1200" b="0" i="0" kern="1200" baseline="0" dirty="0" smtClean="0">
                <a:solidFill>
                  <a:schemeClr val="tx1"/>
                </a:solidFill>
                <a:effectLst/>
                <a:latin typeface="+mn-lt"/>
                <a:ea typeface="+mn-ea"/>
                <a:cs typeface="+mn-cs"/>
              </a:rPr>
              <a:t> Gallery</a:t>
            </a:r>
            <a:endParaRPr lang="en-GB"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41</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dirty="0" smtClean="0">
                <a:ea typeface="MS PGothic" pitchFamily="34" charset="-128"/>
                <a:cs typeface="Arial" charset="0"/>
              </a:rPr>
              <a:t> Examples of controversial figures </a:t>
            </a:r>
          </a:p>
          <a:p>
            <a:r>
              <a:rPr lang="en-GB" dirty="0" smtClean="0">
                <a:ea typeface="MS PGothic" pitchFamily="34" charset="-128"/>
                <a:cs typeface="Arial" charset="0"/>
              </a:rPr>
              <a:t> </a:t>
            </a:r>
          </a:p>
          <a:p>
            <a:r>
              <a:rPr lang="en-GB" dirty="0" smtClean="0">
                <a:ea typeface="MS PGothic" pitchFamily="34" charset="-128"/>
                <a:cs typeface="Arial" charset="0"/>
              </a:rPr>
              <a:t>Oliver Cromwell is credited by many with being a key figure in the development of Western democracy. But he also stands accused of leading massacres in Ireland.</a:t>
            </a:r>
          </a:p>
          <a:p>
            <a:endParaRPr lang="en-GB" dirty="0" smtClean="0">
              <a:ea typeface="MS PGothic" pitchFamily="34" charset="-128"/>
              <a:cs typeface="Arial" charset="0"/>
            </a:endParaRPr>
          </a:p>
          <a:p>
            <a:r>
              <a:rPr lang="en-GB" dirty="0" smtClean="0">
                <a:ea typeface="MS PGothic" pitchFamily="34" charset="-128"/>
                <a:cs typeface="Arial" charset="0"/>
              </a:rPr>
              <a:t>Cecil Rhodes was an imperialist, businessman and politician who played a dominant role in southern Africa in the late 19th Century, driving the annexation of vast swathes of land. He founded the De Beers diamond firm which until recently controlled the global trade. (Oxford)</a:t>
            </a:r>
          </a:p>
          <a:p>
            <a:endParaRPr lang="en-GB" dirty="0" smtClean="0">
              <a:ea typeface="MS PGothic" pitchFamily="34" charset="-128"/>
              <a:cs typeface="Arial" charset="0"/>
            </a:endParaRPr>
          </a:p>
          <a:p>
            <a:r>
              <a:rPr lang="en-GB" dirty="0" smtClean="0">
                <a:ea typeface="MS PGothic" pitchFamily="34" charset="-128"/>
                <a:cs typeface="Arial" charset="0"/>
              </a:rPr>
              <a:t>Robert Clive, the former mayor of Shrewsbury and first British governor of Bengal, has a statue in the Shropshire town’s main square. Clive, a military officer and East India Company official, amassed a huge personal fortune by seizing control of a vast swathe of India and surrounding parts of Asia. He oversaw atrocities including famines caused by disastrous crop production policies, and has been described by historian William </a:t>
            </a:r>
            <a:r>
              <a:rPr lang="en-GB" dirty="0" err="1" smtClean="0">
                <a:ea typeface="MS PGothic" pitchFamily="34" charset="-128"/>
                <a:cs typeface="Arial" charset="0"/>
              </a:rPr>
              <a:t>Dalrymple</a:t>
            </a:r>
            <a:r>
              <a:rPr lang="en-GB" dirty="0" smtClean="0">
                <a:ea typeface="MS PGothic" pitchFamily="34" charset="-128"/>
                <a:cs typeface="Arial" charset="0"/>
              </a:rPr>
              <a:t> as an “unstable sociopath”.</a:t>
            </a:r>
          </a:p>
          <a:p>
            <a:endParaRPr lang="en-GB" dirty="0" smtClean="0">
              <a:ea typeface="MS PGothic" pitchFamily="34" charset="-128"/>
              <a:cs typeface="Arial" charset="0"/>
            </a:endParaRPr>
          </a:p>
          <a:p>
            <a:r>
              <a:rPr lang="en-GB" dirty="0" smtClean="0">
                <a:ea typeface="MS PGothic" pitchFamily="34" charset="-128"/>
                <a:cs typeface="Arial" charset="0"/>
              </a:rPr>
              <a:t>Henry Havelock was a British General known for his role in brutally suppressing the Indian rebellion of 1857. Havelock sieged and retook the city of Kanpur from anti-Empire rebels and massacred its occupiers. In the conflict as a whole, 800,000 Indians were killed by British troops. (</a:t>
            </a:r>
            <a:r>
              <a:rPr lang="en-GB" dirty="0" err="1" smtClean="0">
                <a:ea typeface="MS PGothic" pitchFamily="34" charset="-128"/>
                <a:cs typeface="Arial" charset="0"/>
              </a:rPr>
              <a:t>sunderland</a:t>
            </a:r>
            <a:r>
              <a:rPr lang="en-GB" dirty="0" smtClean="0">
                <a:ea typeface="MS PGothic" pitchFamily="34" charset="-128"/>
                <a:cs typeface="Arial" charset="0"/>
              </a:rPr>
              <a:t>)</a:t>
            </a:r>
          </a:p>
          <a:p>
            <a:endParaRPr lang="en-GB" dirty="0" smtClean="0">
              <a:ea typeface="MS PGothic" pitchFamily="34" charset="-128"/>
              <a:cs typeface="Arial" charset="0"/>
            </a:endParaRPr>
          </a:p>
          <a:p>
            <a:endParaRPr lang="en-GB" dirty="0">
              <a:ea typeface="MS PGothic" pitchFamily="34" charset="-128"/>
              <a:cs typeface="Arial" charset="0"/>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42</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dirty="0" smtClean="0"/>
              <a:t>Image: </a:t>
            </a:r>
            <a:r>
              <a:rPr lang="en-GB" dirty="0" smtClean="0">
                <a:hlinkClick r:id="rId3"/>
              </a:rPr>
              <a:t>https://www.ppowgallery.com/exhibition/5241/work/fullscreen_exhib#&amp;panel1-2</a:t>
            </a:r>
            <a:endParaRPr lang="en-GB" dirty="0" smtClean="0"/>
          </a:p>
          <a:p>
            <a:r>
              <a:rPr lang="en-GB" dirty="0" smtClean="0"/>
              <a:t>Image Attribution: </a:t>
            </a:r>
            <a:r>
              <a:rPr lang="en-GB" sz="1200" b="0" i="0" kern="1200" dirty="0" smtClean="0">
                <a:solidFill>
                  <a:schemeClr val="tx1"/>
                </a:solidFill>
                <a:effectLst/>
                <a:latin typeface="+mn-lt"/>
                <a:ea typeface="+mn-ea"/>
                <a:cs typeface="+mn-cs"/>
              </a:rPr>
              <a:t>Hew Locke/P.P.O.W</a:t>
            </a:r>
            <a:r>
              <a:rPr lang="en-GB" sz="1200" b="0" i="0" kern="1200" baseline="0" dirty="0" smtClean="0">
                <a:solidFill>
                  <a:schemeClr val="tx1"/>
                </a:solidFill>
                <a:effectLst/>
                <a:latin typeface="+mn-lt"/>
                <a:ea typeface="+mn-ea"/>
                <a:cs typeface="+mn-cs"/>
              </a:rPr>
              <a:t> Gallery</a:t>
            </a:r>
            <a:endParaRPr lang="en-GB" sz="1200" b="0" i="0" kern="1200" dirty="0" smtClean="0">
              <a:solidFill>
                <a:schemeClr val="tx1"/>
              </a:solidFill>
              <a:effectLst/>
              <a:latin typeface="+mn-lt"/>
              <a:ea typeface="+mn-ea"/>
              <a:cs typeface="+mn-cs"/>
            </a:endParaRPr>
          </a:p>
          <a:p>
            <a:endParaRPr lang="en-GB" dirty="0" smtClean="0">
              <a:ea typeface="MS PGothic" pitchFamily="34" charset="-128"/>
              <a:cs typeface="Arial" charset="0"/>
            </a:endParaRPr>
          </a:p>
          <a:p>
            <a:r>
              <a:rPr lang="en-GB" dirty="0" smtClean="0">
                <a:ea typeface="MS PGothic" pitchFamily="34" charset="-128"/>
                <a:cs typeface="Arial" charset="0"/>
              </a:rPr>
              <a:t>Examples of controversial figures </a:t>
            </a:r>
          </a:p>
          <a:p>
            <a:r>
              <a:rPr lang="en-GB" dirty="0" smtClean="0">
                <a:ea typeface="MS PGothic" pitchFamily="34" charset="-128"/>
                <a:cs typeface="Arial" charset="0"/>
              </a:rPr>
              <a:t> </a:t>
            </a:r>
          </a:p>
          <a:p>
            <a:r>
              <a:rPr lang="en-GB" dirty="0" smtClean="0">
                <a:ea typeface="MS PGothic" pitchFamily="34" charset="-128"/>
                <a:cs typeface="Arial" charset="0"/>
              </a:rPr>
              <a:t>Oliver Cromwell is credited by many with being a key figure in the development of Western democracy. But he also stands accused of leading massacres in Ireland.</a:t>
            </a:r>
          </a:p>
          <a:p>
            <a:endParaRPr lang="en-GB" dirty="0" smtClean="0">
              <a:ea typeface="MS PGothic" pitchFamily="34" charset="-128"/>
              <a:cs typeface="Arial" charset="0"/>
            </a:endParaRPr>
          </a:p>
          <a:p>
            <a:r>
              <a:rPr lang="en-GB" dirty="0" smtClean="0">
                <a:ea typeface="MS PGothic" pitchFamily="34" charset="-128"/>
                <a:cs typeface="Arial" charset="0"/>
              </a:rPr>
              <a:t>Cecil Rhodes was an imperialist, businessman and politician who played a dominant role in southern Africa in the late 19th Century, driving the annexation of vast swathes of land. He founded the De Beers diamond firm which until recently controlled the global trade. (Oxford)</a:t>
            </a:r>
          </a:p>
          <a:p>
            <a:endParaRPr lang="en-GB" dirty="0" smtClean="0">
              <a:ea typeface="MS PGothic" pitchFamily="34" charset="-128"/>
              <a:cs typeface="Arial" charset="0"/>
            </a:endParaRPr>
          </a:p>
          <a:p>
            <a:r>
              <a:rPr lang="en-GB" dirty="0" smtClean="0">
                <a:ea typeface="MS PGothic" pitchFamily="34" charset="-128"/>
                <a:cs typeface="Arial" charset="0"/>
              </a:rPr>
              <a:t>Robert Clive, the former mayor of Shrewsbury and first British governor of Bengal, has a statue in the Shropshire town’s main square. Clive, a military officer and East India Company official, amassed a huge personal fortune by seizing control of a vast swathe of India and surrounding parts of Asia. He oversaw atrocities including famines caused by disastrous crop production policies, and has been described by historian William </a:t>
            </a:r>
            <a:r>
              <a:rPr lang="en-GB" dirty="0" err="1" smtClean="0">
                <a:ea typeface="MS PGothic" pitchFamily="34" charset="-128"/>
                <a:cs typeface="Arial" charset="0"/>
              </a:rPr>
              <a:t>Dalrymple</a:t>
            </a:r>
            <a:r>
              <a:rPr lang="en-GB" dirty="0" smtClean="0">
                <a:ea typeface="MS PGothic" pitchFamily="34" charset="-128"/>
                <a:cs typeface="Arial" charset="0"/>
              </a:rPr>
              <a:t> as an “unstable sociopath”.</a:t>
            </a:r>
          </a:p>
          <a:p>
            <a:endParaRPr lang="en-GB" dirty="0" smtClean="0">
              <a:ea typeface="MS PGothic" pitchFamily="34" charset="-128"/>
              <a:cs typeface="Arial" charset="0"/>
            </a:endParaRPr>
          </a:p>
          <a:p>
            <a:r>
              <a:rPr lang="en-GB" dirty="0" smtClean="0">
                <a:ea typeface="MS PGothic" pitchFamily="34" charset="-128"/>
                <a:cs typeface="Arial" charset="0"/>
              </a:rPr>
              <a:t>Henry Havelock was a British General known for his role in brutally suppressing the Indian rebellion of 1857. Havelock sieged and retook the city of Kanpur from anti-Empire rebels and massacred its occupiers. In the conflict as a whole, 800,000 Indians were killed by British troops. (</a:t>
            </a:r>
            <a:r>
              <a:rPr lang="en-GB" dirty="0" err="1" smtClean="0">
                <a:ea typeface="MS PGothic" pitchFamily="34" charset="-128"/>
                <a:cs typeface="Arial" charset="0"/>
              </a:rPr>
              <a:t>sunderland</a:t>
            </a:r>
            <a:r>
              <a:rPr lang="en-GB" dirty="0" smtClean="0">
                <a:ea typeface="MS PGothic" pitchFamily="34" charset="-128"/>
                <a:cs typeface="Arial" charset="0"/>
              </a:rPr>
              <a:t>)</a:t>
            </a:r>
          </a:p>
          <a:p>
            <a:r>
              <a:rPr lang="en-GB" dirty="0" smtClean="0">
                <a:ea typeface="MS PGothic" pitchFamily="34" charset="-128"/>
                <a:cs typeface="Arial" charset="0"/>
              </a:rPr>
              <a:t> </a:t>
            </a:r>
          </a:p>
          <a:p>
            <a:r>
              <a:rPr lang="en-GB" dirty="0" smtClean="0">
                <a:ea typeface="MS PGothic" pitchFamily="34" charset="-128"/>
                <a:cs typeface="Arial" charset="0"/>
              </a:rPr>
              <a:t> </a:t>
            </a:r>
          </a:p>
          <a:p>
            <a:r>
              <a:rPr lang="en-GB" dirty="0" smtClean="0">
                <a:ea typeface="MS PGothic" pitchFamily="34" charset="-128"/>
                <a:cs typeface="Arial" charset="0"/>
              </a:rPr>
              <a:t> </a:t>
            </a:r>
          </a:p>
          <a:p>
            <a:endParaRPr lang="en-GB" dirty="0">
              <a:ea typeface="MS PGothic" pitchFamily="34" charset="-128"/>
              <a:cs typeface="Arial" charset="0"/>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43</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dirty="0" smtClean="0">
                <a:latin typeface="Arial" panose="020B0604020202020204" pitchFamily="34" charset="0"/>
                <a:cs typeface="Arial" panose="020B0604020202020204" pitchFamily="34" charset="0"/>
              </a:rPr>
              <a:t>These discussions could take place in a classroom setting or online in your school approved virtual discussion areas</a:t>
            </a:r>
            <a:r>
              <a:rPr lang="en-GB" smtClean="0">
                <a:latin typeface="Arial" panose="020B0604020202020204" pitchFamily="34" charset="0"/>
                <a:cs typeface="Arial" panose="020B0604020202020204" pitchFamily="34" charset="0"/>
              </a:rPr>
              <a:t>. </a:t>
            </a:r>
          </a:p>
          <a:p>
            <a:r>
              <a:rPr lang="en-GB" smtClean="0">
                <a:latin typeface="Arial" panose="020B0604020202020204" pitchFamily="34" charset="0"/>
                <a:cs typeface="Arial" panose="020B0604020202020204" pitchFamily="34" charset="0"/>
              </a:rPr>
              <a:t>Other </a:t>
            </a:r>
            <a:r>
              <a:rPr lang="en-GB" dirty="0" smtClean="0">
                <a:latin typeface="Arial" panose="020B0604020202020204" pitchFamily="34" charset="0"/>
                <a:cs typeface="Arial" panose="020B0604020202020204" pitchFamily="34" charset="0"/>
              </a:rPr>
              <a:t>resources:</a:t>
            </a:r>
            <a:endParaRPr lang="en-GB" sz="1200" u="sng" kern="1200" dirty="0" smtClean="0">
              <a:solidFill>
                <a:schemeClr val="tx1"/>
              </a:solidFill>
              <a:effectLst/>
              <a:latin typeface="Arial" panose="020B0604020202020204" pitchFamily="34" charset="0"/>
              <a:ea typeface="+mn-ea"/>
              <a:cs typeface="Arial" panose="020B0604020202020204" pitchFamily="34" charset="0"/>
              <a:hlinkClick r:id="rId3"/>
            </a:endParaRPr>
          </a:p>
          <a:p>
            <a:r>
              <a:rPr lang="en-GB" sz="1200" u="sng" kern="1200" dirty="0" smtClean="0">
                <a:solidFill>
                  <a:schemeClr val="tx1"/>
                </a:solidFill>
                <a:effectLst/>
                <a:latin typeface="+mn-lt"/>
                <a:ea typeface="+mn-ea"/>
                <a:cs typeface="+mn-cs"/>
                <a:hlinkClick r:id="rId3"/>
              </a:rPr>
              <a:t>https://historicengland.org.uk/services-skills/education/teaching-activities/are-we-right-to-commemorate-the-life-of-a-slave-trader</a:t>
            </a:r>
            <a:r>
              <a:rPr lang="en-GB" sz="1200" kern="1200" dirty="0" smtClean="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44</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dirty="0">
              <a:ea typeface="MS PGothic" pitchFamily="34" charset="-128"/>
              <a:cs typeface="Arial" charset="0"/>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45</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dirty="0" smtClean="0">
                <a:ea typeface="MS PGothic" pitchFamily="34" charset="-128"/>
                <a:cs typeface="Arial" charset="0"/>
              </a:rPr>
              <a:t>Image: </a:t>
            </a:r>
            <a:r>
              <a:rPr lang="en-GB" dirty="0" smtClean="0">
                <a:hlinkClick r:id="rId3"/>
              </a:rPr>
              <a:t>https://historicengland.org.uk/images-books/photos/item/IOE01/03436/11</a:t>
            </a:r>
            <a:endParaRPr lang="en-GB" dirty="0" smtClean="0">
              <a:ea typeface="MS PGothic" pitchFamily="34" charset="-128"/>
              <a:cs typeface="Arial" charset="0"/>
            </a:endParaRPr>
          </a:p>
          <a:p>
            <a:pPr fontAlgn="auto"/>
            <a:r>
              <a:rPr lang="en-GB" dirty="0" smtClean="0">
                <a:ea typeface="MS PGothic" pitchFamily="34" charset="-128"/>
                <a:cs typeface="Arial" charset="0"/>
              </a:rPr>
              <a:t>Image Attribution: </a:t>
            </a:r>
            <a:r>
              <a:rPr lang="en-GB" sz="1200" b="0" i="0" kern="1200" dirty="0" smtClean="0">
                <a:solidFill>
                  <a:schemeClr val="tx1"/>
                </a:solidFill>
                <a:effectLst/>
                <a:latin typeface="+mn-lt"/>
                <a:ea typeface="+mn-ea"/>
                <a:cs typeface="+mn-cs"/>
              </a:rPr>
              <a:t>Copyright </a:t>
            </a:r>
            <a:r>
              <a:rPr lang="en-GB" sz="1200" b="0" i="0" kern="1200" dirty="0" err="1" smtClean="0">
                <a:solidFill>
                  <a:schemeClr val="tx1"/>
                </a:solidFill>
                <a:effectLst/>
                <a:latin typeface="+mn-lt"/>
                <a:ea typeface="+mn-ea"/>
                <a:cs typeface="+mn-cs"/>
              </a:rPr>
              <a:t>IoE</a:t>
            </a:r>
            <a:r>
              <a:rPr lang="en-GB" sz="1200" b="0" i="0" kern="1200" dirty="0" smtClean="0">
                <a:solidFill>
                  <a:schemeClr val="tx1"/>
                </a:solidFill>
                <a:effectLst/>
                <a:latin typeface="+mn-lt"/>
                <a:ea typeface="+mn-ea"/>
                <a:cs typeface="+mn-cs"/>
              </a:rPr>
              <a:t> Mr Paul Howard. Source Historic England Archive  ioe01_03436_11</a:t>
            </a:r>
          </a:p>
          <a:p>
            <a:r>
              <a:rPr lang="en-GB" dirty="0" smtClean="0"/>
              <a:t/>
            </a:r>
            <a:br>
              <a:rPr lang="en-GB" dirty="0" smtClean="0"/>
            </a:br>
            <a:endParaRPr lang="en-GB" dirty="0">
              <a:ea typeface="MS PGothic" pitchFamily="34" charset="-128"/>
              <a:cs typeface="Arial" charset="0"/>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46</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ea typeface="MS PGothic" pitchFamily="34" charset="-128"/>
                <a:cs typeface="Arial" charset="0"/>
              </a:rPr>
              <a:t>Image: </a:t>
            </a:r>
            <a:r>
              <a:rPr lang="en-GB" dirty="0" smtClean="0">
                <a:hlinkClick r:id="rId3"/>
              </a:rPr>
              <a:t>https://historicengland.org.uk/whats-new/news/public-call-out-uncovers-englands-secret-and-unknown-memorials/</a:t>
            </a:r>
            <a:endParaRPr lang="en-GB" dirty="0" smtClean="0">
              <a:ea typeface="MS PGothic" pitchFamily="34" charset="-128"/>
              <a:cs typeface="Arial" charset="0"/>
            </a:endParaRPr>
          </a:p>
          <a:p>
            <a:r>
              <a:rPr lang="en-GB" dirty="0" smtClean="0">
                <a:ea typeface="MS PGothic" pitchFamily="34" charset="-128"/>
                <a:cs typeface="Arial" charset="0"/>
              </a:rPr>
              <a:t>Image: </a:t>
            </a:r>
            <a:r>
              <a:rPr lang="en-GB" dirty="0" smtClean="0">
                <a:hlinkClick r:id="rId4"/>
              </a:rPr>
              <a:t>https://historicengland.org.uk/images-books/photos/item/IOE01/03436/11</a:t>
            </a:r>
            <a:endParaRPr lang="en-GB" dirty="0" smtClean="0">
              <a:ea typeface="MS PGothic" pitchFamily="34" charset="-128"/>
              <a:cs typeface="Arial" charset="0"/>
            </a:endParaRPr>
          </a:p>
          <a:p>
            <a:pPr fontAlgn="auto"/>
            <a:r>
              <a:rPr lang="en-GB" dirty="0" smtClean="0">
                <a:ea typeface="MS PGothic" pitchFamily="34" charset="-128"/>
                <a:cs typeface="Arial" charset="0"/>
              </a:rPr>
              <a:t>Image Attribution: </a:t>
            </a:r>
            <a:r>
              <a:rPr lang="en-GB" sz="1200" b="0" i="0" kern="1200" dirty="0" smtClean="0">
                <a:solidFill>
                  <a:schemeClr val="tx1"/>
                </a:solidFill>
                <a:effectLst/>
                <a:latin typeface="+mn-lt"/>
                <a:ea typeface="+mn-ea"/>
                <a:cs typeface="+mn-cs"/>
              </a:rPr>
              <a:t>Copyright </a:t>
            </a:r>
            <a:r>
              <a:rPr lang="en-GB" sz="1200" b="0" i="0" kern="1200" dirty="0" err="1" smtClean="0">
                <a:solidFill>
                  <a:schemeClr val="tx1"/>
                </a:solidFill>
                <a:effectLst/>
                <a:latin typeface="+mn-lt"/>
                <a:ea typeface="+mn-ea"/>
                <a:cs typeface="+mn-cs"/>
              </a:rPr>
              <a:t>IoE</a:t>
            </a:r>
            <a:r>
              <a:rPr lang="en-GB" sz="1200" b="0" i="0" kern="1200" dirty="0" smtClean="0">
                <a:solidFill>
                  <a:schemeClr val="tx1"/>
                </a:solidFill>
                <a:effectLst/>
                <a:latin typeface="+mn-lt"/>
                <a:ea typeface="+mn-ea"/>
                <a:cs typeface="+mn-cs"/>
              </a:rPr>
              <a:t> Mr Paul Howard. Source Historic England Archive  ioe01_03436_11</a:t>
            </a:r>
          </a:p>
          <a:p>
            <a:r>
              <a:rPr lang="en-GB" dirty="0" smtClean="0"/>
              <a:t/>
            </a:r>
            <a:br>
              <a:rPr lang="en-GB" dirty="0" smtClean="0"/>
            </a:br>
            <a:endParaRPr lang="en-GB" dirty="0">
              <a:ea typeface="MS PGothic" pitchFamily="34" charset="-128"/>
              <a:cs typeface="Arial" charset="0"/>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47</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dirty="0" smtClean="0">
              <a:ea typeface="MS PGothic" pitchFamily="34" charset="-128"/>
              <a:cs typeface="Arial" charset="0"/>
            </a:endParaRPr>
          </a:p>
          <a:p>
            <a:r>
              <a:rPr lang="en-GB" dirty="0" smtClean="0">
                <a:hlinkClick r:id="rId3"/>
              </a:rPr>
              <a:t>https://www.google.com/maps/@51.5168354,-0.0977893,3a,75y,282.1h,93.07t/data=!3m8!1e1!3m6!1sAF1QipP2KqZRqFd77CAnHh1TRXvg4OZTEgCto0srleSN!2e10!3e11!6shttps:%2F%2Flh5.googleusercontent.com%2Fp%2FAF1QipP2KqZRqFd77CAnHh1TRXvg4OZTEgCto0srleSN%3Dw203-h100-k-no-pi-0-ya92.496666-ro-0-fo100!7i11652!8i5826</a:t>
            </a:r>
            <a:endParaRPr lang="en-GB" dirty="0">
              <a:ea typeface="MS PGothic" pitchFamily="34" charset="-128"/>
              <a:cs typeface="Arial" charset="0"/>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48</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dirty="0" smtClean="0">
                <a:ea typeface="MS PGothic" pitchFamily="34" charset="-128"/>
                <a:cs typeface="Arial" charset="0"/>
              </a:rPr>
              <a:t>Find out more about some of the plaques – either by zooming in on Google Street View or doing a search for images</a:t>
            </a:r>
            <a:r>
              <a:rPr lang="en-GB" baseline="0" dirty="0" smtClean="0">
                <a:ea typeface="MS PGothic" pitchFamily="34" charset="-128"/>
                <a:cs typeface="Arial" charset="0"/>
              </a:rPr>
              <a:t>.</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solidFill>
                  <a:prstClr val="black"/>
                </a:solidFill>
                <a:latin typeface="Arial" panose="020B0604020202020204" pitchFamily="34" charset="0"/>
                <a:cs typeface="Arial" panose="020B0604020202020204" pitchFamily="34" charset="0"/>
              </a:rPr>
              <a:t>What makes a hero in 21</a:t>
            </a:r>
            <a:r>
              <a:rPr lang="en-GB" sz="1200" baseline="30000" dirty="0" smtClean="0">
                <a:solidFill>
                  <a:prstClr val="black"/>
                </a:solidFill>
                <a:latin typeface="Arial" panose="020B0604020202020204" pitchFamily="34" charset="0"/>
                <a:cs typeface="Arial" panose="020B0604020202020204" pitchFamily="34" charset="0"/>
              </a:rPr>
              <a:t>st</a:t>
            </a:r>
            <a:r>
              <a:rPr lang="en-GB" sz="1200" dirty="0" smtClean="0">
                <a:solidFill>
                  <a:prstClr val="black"/>
                </a:solidFill>
                <a:latin typeface="Arial" panose="020B0604020202020204" pitchFamily="34" charset="0"/>
                <a:cs typeface="Arial" panose="020B0604020202020204" pitchFamily="34" charset="0"/>
              </a:rPr>
              <a:t> century England – is it different from the ones in the past?</a:t>
            </a:r>
            <a:endParaRPr lang="en-GB" baseline="0" dirty="0" smtClean="0">
              <a:ea typeface="MS PGothic" pitchFamily="34" charset="-128"/>
              <a:cs typeface="Arial" charset="0"/>
            </a:endParaRPr>
          </a:p>
          <a:p>
            <a:r>
              <a:rPr lang="en-GB" baseline="0" dirty="0" smtClean="0">
                <a:ea typeface="MS PGothic" pitchFamily="34" charset="-128"/>
                <a:cs typeface="Arial" charset="0"/>
              </a:rPr>
              <a:t>(</a:t>
            </a:r>
            <a:r>
              <a:rPr lang="en-GB" dirty="0" smtClean="0">
                <a:hlinkClick r:id="rId3"/>
              </a:rPr>
              <a:t>https://www.google.com/search?q=Postman%E2%80%99s+Park+Memorial+to+Heroic+Self-Sacrifice&amp;rlz=1C1GGRV_enGB748GB748&amp;sxsrf=ALeKk02-6SFGlrwqvpZMfL4wsLkz9A_VzQ:1592567898223&amp;source=lnms&amp;tbm=isch&amp;sa=X&amp;ved=2ahUKEwjItOre6Y3qAhVHasAKHftSC-AQ_AUoAXoECAwQAw&amp;biw=1600&amp;bih=740</a:t>
            </a:r>
            <a:endParaRPr lang="en-GB" dirty="0" smtClean="0">
              <a:ea typeface="MS PGothic" pitchFamily="34" charset="-128"/>
              <a:cs typeface="Arial" charset="0"/>
            </a:endParaRPr>
          </a:p>
          <a:p>
            <a:endParaRPr lang="en-GB" dirty="0" smtClean="0">
              <a:hlinkClick r:id="rId4"/>
            </a:endParaRPr>
          </a:p>
          <a:p>
            <a:r>
              <a:rPr lang="en-GB" dirty="0" smtClean="0">
                <a:hlinkClick r:id="rId4"/>
              </a:rPr>
              <a:t>https://www.google.com/maps/@51.5168354,-0.0977893,3a,75y,282.1h,93.07t/data=!3m8!1e1!3m6!1sAF1QipP2KqZRqFd77CAnHh1TRXvg4OZTEgCto0srleSN!2e10!3e11!6shttps:%2F%2Flh5.googleusercontent.com%2Fp%2FAF1QipP2KqZRqFd77CAnHh1TRXvg4OZTEgCto0srleSN%3Dw203-h100-k-no-pi-0-ya92.496666-ro-0-fo100!7i11652!8i5826</a:t>
            </a:r>
            <a:endParaRPr lang="en-GB" dirty="0">
              <a:ea typeface="MS PGothic" pitchFamily="34" charset="-128"/>
              <a:cs typeface="Arial" charset="0"/>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49</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dirty="0" smtClean="0">
                <a:ea typeface="MS PGothic" pitchFamily="34" charset="-128"/>
                <a:cs typeface="Arial" charset="0"/>
              </a:rPr>
              <a:t>Ask students to think</a:t>
            </a:r>
            <a:r>
              <a:rPr lang="en-GB" baseline="0" dirty="0" smtClean="0">
                <a:ea typeface="MS PGothic" pitchFamily="34" charset="-128"/>
                <a:cs typeface="Arial" charset="0"/>
              </a:rPr>
              <a:t> about what the word might mean. Encourage them to break the word down – have they heard the word ‘immortal’ in books or films? Does this help them understand ‘immortalised’? Using their own knowledge or by researching in a dictionary or online come up with a series of definitions for the word ‘immortalised’. As a class, or as part of a home learning online discussion forum, decide which you think are the most appropriate?</a:t>
            </a:r>
            <a:endParaRPr lang="en-GB" dirty="0">
              <a:ea typeface="MS PGothic" pitchFamily="34" charset="-128"/>
              <a:cs typeface="Arial" charset="0"/>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5</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kern="1200" dirty="0" smtClean="0">
                <a:solidFill>
                  <a:schemeClr val="tx1"/>
                </a:solidFill>
                <a:effectLst/>
                <a:latin typeface="+mn-lt"/>
                <a:ea typeface="+mn-ea"/>
                <a:cs typeface="+mn-cs"/>
              </a:rPr>
              <a:t>Students could look at and research all the following memorials – or be asked to look at one in-depth and report back to other about it.</a:t>
            </a:r>
          </a:p>
          <a:p>
            <a:r>
              <a:rPr lang="en-GB" sz="1200" kern="1200" dirty="0" smtClean="0">
                <a:solidFill>
                  <a:schemeClr val="tx1"/>
                </a:solidFill>
                <a:effectLst/>
                <a:latin typeface="+mn-lt"/>
                <a:ea typeface="+mn-ea"/>
                <a:cs typeface="+mn-cs"/>
              </a:rPr>
              <a:t>Image:</a:t>
            </a:r>
            <a:r>
              <a:rPr lang="en-GB" sz="1200" kern="1200" baseline="0" dirty="0" smtClean="0">
                <a:solidFill>
                  <a:schemeClr val="tx1"/>
                </a:solidFill>
                <a:effectLst/>
                <a:latin typeface="+mn-lt"/>
                <a:ea typeface="+mn-ea"/>
                <a:cs typeface="+mn-cs"/>
              </a:rPr>
              <a:t> </a:t>
            </a:r>
            <a:r>
              <a:rPr lang="en-GB" dirty="0" smtClean="0">
                <a:hlinkClick r:id="rId3"/>
              </a:rPr>
              <a:t>https://commons.wikimedia.org/wiki/File:Knife_Angel_installation_8.jpg</a:t>
            </a:r>
            <a:endParaRPr lang="en-GB" dirty="0" smtClean="0"/>
          </a:p>
          <a:p>
            <a:r>
              <a:rPr lang="en-GB" sz="1200" kern="1200" baseline="0" dirty="0" smtClean="0">
                <a:solidFill>
                  <a:schemeClr val="tx1"/>
                </a:solidFill>
                <a:effectLst/>
                <a:latin typeface="+mn-lt"/>
                <a:ea typeface="+mn-ea"/>
                <a:cs typeface="+mn-cs"/>
              </a:rPr>
              <a:t>Image Attribution: </a:t>
            </a:r>
            <a:r>
              <a:rPr lang="pl-PL" sz="1200" b="0" i="0" kern="1200" dirty="0" smtClean="0">
                <a:solidFill>
                  <a:schemeClr val="tx1"/>
                </a:solidFill>
                <a:effectLst/>
                <a:latin typeface="+mn-lt"/>
                <a:ea typeface="+mn-ea"/>
                <a:cs typeface="+mn-cs"/>
              </a:rPr>
              <a:t>Rodhullandemu / CC BY-SA (https://creativecommons.org/licenses/by-sa/4.0)</a:t>
            </a:r>
            <a:endParaRPr lang="en-GB" dirty="0" smtClean="0">
              <a:ea typeface="MS PGothic" pitchFamily="34" charset="-128"/>
              <a:cs typeface="Arial" charset="0"/>
            </a:endParaRPr>
          </a:p>
          <a:p>
            <a:endParaRPr lang="en-GB" baseline="0" dirty="0" smtClean="0">
              <a:ea typeface="MS PGothic" pitchFamily="34" charset="-128"/>
              <a:cs typeface="Arial" charset="0"/>
            </a:endParaRPr>
          </a:p>
          <a:p>
            <a:r>
              <a:rPr lang="en-GB" sz="1200" kern="1200" dirty="0" smtClean="0">
                <a:solidFill>
                  <a:schemeClr val="tx1"/>
                </a:solidFill>
                <a:effectLst/>
                <a:latin typeface="+mn-lt"/>
                <a:ea typeface="+mn-ea"/>
                <a:cs typeface="+mn-cs"/>
              </a:rPr>
              <a:t>Image:</a:t>
            </a:r>
            <a:r>
              <a:rPr lang="en-GB" sz="1200" kern="1200" baseline="0" dirty="0" smtClean="0">
                <a:solidFill>
                  <a:schemeClr val="tx1"/>
                </a:solidFill>
                <a:effectLst/>
                <a:latin typeface="+mn-lt"/>
                <a:ea typeface="+mn-ea"/>
                <a:cs typeface="+mn-cs"/>
              </a:rPr>
              <a:t> https://en.wikipedia.org/wiki/Monuments_and_memorials_to_Horatio_Nelson,_1st_Viscount_Nelson#/media/File:Lord_Nelson,_Nelson's_Column.JPG</a:t>
            </a:r>
          </a:p>
          <a:p>
            <a:r>
              <a:rPr lang="en-GB" sz="1200" kern="1200" baseline="0" dirty="0" smtClean="0">
                <a:solidFill>
                  <a:schemeClr val="tx1"/>
                </a:solidFill>
                <a:effectLst/>
                <a:latin typeface="+mn-lt"/>
                <a:ea typeface="+mn-ea"/>
                <a:cs typeface="+mn-cs"/>
              </a:rPr>
              <a:t>Image Attribution: </a:t>
            </a:r>
            <a:r>
              <a:rPr lang="en-GB" dirty="0" smtClean="0"/>
              <a:t>By </a:t>
            </a:r>
            <a:r>
              <a:rPr lang="en-GB" dirty="0" err="1" smtClean="0"/>
              <a:t>RedCoat</a:t>
            </a:r>
            <a:r>
              <a:rPr lang="en-GB" dirty="0" smtClean="0"/>
              <a:t> - Own work, CC BY-SA 4.0, https://commons.wikimedia.org/w/index.php?curid=3084840</a:t>
            </a:r>
          </a:p>
          <a:p>
            <a:endParaRPr lang="en-GB" dirty="0">
              <a:ea typeface="MS PGothic" pitchFamily="34" charset="-128"/>
              <a:cs typeface="Arial" charset="0"/>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50</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kern="1200" dirty="0" smtClean="0">
                <a:solidFill>
                  <a:schemeClr val="tx1"/>
                </a:solidFill>
                <a:effectLst/>
                <a:latin typeface="+mn-lt"/>
                <a:ea typeface="+mn-ea"/>
                <a:cs typeface="+mn-cs"/>
              </a:rPr>
              <a:t>Image:</a:t>
            </a:r>
            <a:r>
              <a:rPr lang="en-GB" sz="1200" kern="1200" baseline="0" dirty="0" smtClean="0">
                <a:solidFill>
                  <a:schemeClr val="tx1"/>
                </a:solidFill>
                <a:effectLst/>
                <a:latin typeface="+mn-lt"/>
                <a:ea typeface="+mn-ea"/>
                <a:cs typeface="+mn-cs"/>
              </a:rPr>
              <a:t> </a:t>
            </a:r>
            <a:r>
              <a:rPr lang="en-GB" dirty="0" smtClean="0">
                <a:hlinkClick r:id="rId3"/>
              </a:rPr>
              <a:t>https://historicengland.org.uk/images-books/photos/item/AAA02/01/S0412</a:t>
            </a:r>
            <a:endParaRPr lang="en-GB" dirty="0" smtClean="0"/>
          </a:p>
          <a:p>
            <a:r>
              <a:rPr lang="en-GB" sz="1200" kern="1200" baseline="0" dirty="0" smtClean="0">
                <a:solidFill>
                  <a:schemeClr val="tx1"/>
                </a:solidFill>
                <a:effectLst/>
                <a:latin typeface="+mn-lt"/>
                <a:ea typeface="+mn-ea"/>
                <a:cs typeface="+mn-cs"/>
              </a:rPr>
              <a:t>Image Attribution: </a:t>
            </a:r>
            <a:r>
              <a:rPr lang="en-GB" sz="1200" b="0" i="0" kern="1200" dirty="0" smtClean="0">
                <a:solidFill>
                  <a:schemeClr val="tx1"/>
                </a:solidFill>
                <a:effectLst/>
                <a:latin typeface="+mn-lt"/>
                <a:ea typeface="+mn-ea"/>
                <a:cs typeface="+mn-cs"/>
              </a:rPr>
              <a:t>Copyright Graham Cooper and Doug Sargent. Source Historic England Archive  Ref:</a:t>
            </a:r>
            <a:r>
              <a:rPr lang="en-GB" sz="1200" b="0" i="0" kern="1200" baseline="0" dirty="0" smtClean="0">
                <a:solidFill>
                  <a:schemeClr val="tx1"/>
                </a:solidFill>
                <a:effectLst/>
                <a:latin typeface="+mn-lt"/>
                <a:ea typeface="+mn-ea"/>
                <a:cs typeface="+mn-cs"/>
              </a:rPr>
              <a:t> </a:t>
            </a:r>
            <a:r>
              <a:rPr lang="en-GB" sz="1200" b="0" i="0" kern="1200" dirty="0" smtClean="0">
                <a:solidFill>
                  <a:schemeClr val="tx1"/>
                </a:solidFill>
                <a:effectLst/>
                <a:latin typeface="+mn-lt"/>
                <a:ea typeface="+mn-ea"/>
                <a:cs typeface="+mn-cs"/>
              </a:rPr>
              <a:t>aaa02_01_s0412</a:t>
            </a: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51</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kern="1200" dirty="0" smtClean="0">
                <a:solidFill>
                  <a:schemeClr val="tx1"/>
                </a:solidFill>
                <a:effectLst/>
                <a:latin typeface="+mn-lt"/>
                <a:ea typeface="+mn-ea"/>
                <a:cs typeface="+mn-cs"/>
              </a:rPr>
              <a:t>Image:</a:t>
            </a:r>
            <a:r>
              <a:rPr lang="en-GB" sz="1200" kern="1200" baseline="0" dirty="0" smtClean="0">
                <a:solidFill>
                  <a:schemeClr val="tx1"/>
                </a:solidFill>
                <a:effectLst/>
                <a:latin typeface="+mn-lt"/>
                <a:ea typeface="+mn-ea"/>
                <a:cs typeface="+mn-cs"/>
              </a:rPr>
              <a:t> </a:t>
            </a:r>
            <a:r>
              <a:rPr lang="en-GB" dirty="0" smtClean="0">
                <a:hlinkClick r:id="rId3"/>
              </a:rPr>
              <a:t>https://commons.wikimedia.org/wiki/File:Knife_Angel_installation_8.jpg</a:t>
            </a:r>
            <a:endParaRPr lang="en-GB" dirty="0" smtClean="0"/>
          </a:p>
          <a:p>
            <a:r>
              <a:rPr lang="en-GB" sz="1200" kern="1200" baseline="0" dirty="0" smtClean="0">
                <a:solidFill>
                  <a:schemeClr val="tx1"/>
                </a:solidFill>
                <a:effectLst/>
                <a:latin typeface="+mn-lt"/>
                <a:ea typeface="+mn-ea"/>
                <a:cs typeface="+mn-cs"/>
              </a:rPr>
              <a:t>Image Attribution: </a:t>
            </a:r>
            <a:r>
              <a:rPr lang="pl-PL" sz="1200" b="0" i="0" kern="1200" dirty="0" smtClean="0">
                <a:solidFill>
                  <a:schemeClr val="tx1"/>
                </a:solidFill>
                <a:effectLst/>
                <a:latin typeface="+mn-lt"/>
                <a:ea typeface="+mn-ea"/>
                <a:cs typeface="+mn-cs"/>
              </a:rPr>
              <a:t>Rodhullandemu / CC BY-SA (https://creativecommons.org/licenses/by-sa/4.0)</a:t>
            </a:r>
            <a:endParaRPr lang="en-GB" dirty="0">
              <a:ea typeface="MS PGothic" pitchFamily="34" charset="-128"/>
              <a:cs typeface="Arial" charset="0"/>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52</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b="0" i="0" kern="1200" dirty="0" smtClean="0">
                <a:solidFill>
                  <a:schemeClr val="tx1"/>
                </a:solidFill>
                <a:effectLst/>
                <a:latin typeface="+mn-lt"/>
                <a:ea typeface="+mn-ea"/>
                <a:cs typeface="+mn-cs"/>
              </a:rPr>
              <a:t>The inscription on the sculpture's plaque reads: </a:t>
            </a:r>
            <a:r>
              <a:rPr lang="en-GB" sz="1200" b="0" i="1" kern="1200" dirty="0" smtClean="0">
                <a:solidFill>
                  <a:schemeClr val="tx1"/>
                </a:solidFill>
                <a:effectLst/>
                <a:latin typeface="+mn-lt"/>
                <a:ea typeface="+mn-ea"/>
                <a:cs typeface="+mn-cs"/>
              </a:rPr>
              <a:t>‘They said for king and country,</a:t>
            </a:r>
            <a:r>
              <a:rPr lang="en-GB" sz="1200" b="0" i="1" kern="1200" baseline="0" dirty="0" smtClean="0">
                <a:solidFill>
                  <a:schemeClr val="tx1"/>
                </a:solidFill>
                <a:effectLst/>
                <a:latin typeface="+mn-lt"/>
                <a:ea typeface="+mn-ea"/>
                <a:cs typeface="+mn-cs"/>
              </a:rPr>
              <a:t> </a:t>
            </a:r>
            <a:r>
              <a:rPr lang="en-GB" sz="1200" b="0" i="1" kern="1200" dirty="0" smtClean="0">
                <a:solidFill>
                  <a:schemeClr val="tx1"/>
                </a:solidFill>
                <a:effectLst/>
                <a:latin typeface="+mn-lt"/>
                <a:ea typeface="+mn-ea"/>
                <a:cs typeface="+mn-cs"/>
              </a:rPr>
              <a:t>we should do as we were bid.</a:t>
            </a:r>
            <a:r>
              <a:rPr lang="en-GB" sz="1200" b="0" i="1" kern="1200" baseline="0" dirty="0" smtClean="0">
                <a:solidFill>
                  <a:schemeClr val="tx1"/>
                </a:solidFill>
                <a:effectLst/>
                <a:latin typeface="+mn-lt"/>
                <a:ea typeface="+mn-ea"/>
                <a:cs typeface="+mn-cs"/>
              </a:rPr>
              <a:t> </a:t>
            </a:r>
            <a:r>
              <a:rPr lang="en-GB" sz="1200" b="0" i="1" kern="1200" dirty="0" smtClean="0">
                <a:solidFill>
                  <a:schemeClr val="tx1"/>
                </a:solidFill>
                <a:effectLst/>
                <a:latin typeface="+mn-lt"/>
                <a:ea typeface="+mn-ea"/>
                <a:cs typeface="+mn-cs"/>
              </a:rPr>
              <a:t>They said old soldiers never die,</a:t>
            </a:r>
            <a:r>
              <a:rPr lang="en-GB" sz="1200" b="0" i="1" kern="1200" baseline="0" dirty="0" smtClean="0">
                <a:solidFill>
                  <a:schemeClr val="tx1"/>
                </a:solidFill>
                <a:effectLst/>
                <a:latin typeface="+mn-lt"/>
                <a:ea typeface="+mn-ea"/>
                <a:cs typeface="+mn-cs"/>
              </a:rPr>
              <a:t> </a:t>
            </a:r>
            <a:r>
              <a:rPr lang="en-GB" sz="1200" b="0" i="1" kern="1200" dirty="0" smtClean="0">
                <a:solidFill>
                  <a:schemeClr val="tx1"/>
                </a:solidFill>
                <a:effectLst/>
                <a:latin typeface="+mn-lt"/>
                <a:ea typeface="+mn-ea"/>
                <a:cs typeface="+mn-cs"/>
              </a:rPr>
              <a:t>but plenty young ones did.’</a:t>
            </a:r>
            <a:endParaRPr lang="en-GB" sz="1200" b="0" i="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Image:</a:t>
            </a:r>
            <a:r>
              <a:rPr lang="en-GB" sz="1200" kern="1200" baseline="0" dirty="0" smtClean="0">
                <a:solidFill>
                  <a:schemeClr val="tx1"/>
                </a:solidFill>
                <a:effectLst/>
                <a:latin typeface="+mn-lt"/>
                <a:ea typeface="+mn-ea"/>
                <a:cs typeface="+mn-cs"/>
              </a:rPr>
              <a:t> </a:t>
            </a:r>
            <a:r>
              <a:rPr lang="en-GB" dirty="0" smtClean="0">
                <a:hlinkClick r:id="rId3"/>
              </a:rPr>
              <a:t>https://artsandculture.google.com/asset/freddie-gilroy-and-the-belsen-stragglers-sculpture-royal-albert-drive-north-bay-scarborough-north-yorkshire-alun-bull-historic-england/pAHZAhnsVfpLaQ</a:t>
            </a:r>
            <a:endParaRPr lang="en-GB" dirty="0" smtClean="0"/>
          </a:p>
          <a:p>
            <a:r>
              <a:rPr lang="en-GB" sz="1200" kern="1200" baseline="0" dirty="0" smtClean="0">
                <a:solidFill>
                  <a:schemeClr val="tx1"/>
                </a:solidFill>
                <a:effectLst/>
                <a:latin typeface="+mn-lt"/>
                <a:ea typeface="+mn-ea"/>
                <a:cs typeface="+mn-cs"/>
              </a:rPr>
              <a:t>Image Attribution: </a:t>
            </a:r>
            <a:r>
              <a:rPr lang="en-GB" sz="1200" b="0" i="0" kern="1200" dirty="0" smtClean="0">
                <a:solidFill>
                  <a:schemeClr val="tx1"/>
                </a:solidFill>
                <a:effectLst/>
                <a:latin typeface="+mn-lt"/>
                <a:ea typeface="+mn-ea"/>
                <a:cs typeface="+mn-cs"/>
              </a:rPr>
              <a:t>Copyright Historic England Archive Ref: DP174982</a:t>
            </a:r>
            <a:endParaRPr lang="en-GB" dirty="0">
              <a:ea typeface="MS PGothic" pitchFamily="34" charset="-128"/>
              <a:cs typeface="Arial" charset="0"/>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53</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kern="1200" dirty="0" smtClean="0">
                <a:solidFill>
                  <a:schemeClr val="tx1"/>
                </a:solidFill>
                <a:effectLst/>
                <a:latin typeface="+mn-lt"/>
                <a:ea typeface="+mn-ea"/>
                <a:cs typeface="+mn-cs"/>
              </a:rPr>
              <a:t>Image:</a:t>
            </a:r>
            <a:r>
              <a:rPr lang="en-GB" sz="1200" kern="1200" baseline="0" dirty="0" smtClean="0">
                <a:solidFill>
                  <a:schemeClr val="tx1"/>
                </a:solidFill>
                <a:effectLst/>
                <a:latin typeface="+mn-lt"/>
                <a:ea typeface="+mn-ea"/>
                <a:cs typeface="+mn-cs"/>
              </a:rPr>
              <a:t> </a:t>
            </a:r>
            <a:r>
              <a:rPr lang="en-GB" dirty="0" smtClean="0">
                <a:hlinkClick r:id="rId3"/>
              </a:rPr>
              <a:t>https://commons.wikimedia.org/wiki/File:Brown_Dog_-_Battersea_Park_-_2008-04-09.jpg</a:t>
            </a:r>
            <a:endParaRPr lang="en-GB" dirty="0" smtClean="0"/>
          </a:p>
          <a:p>
            <a:r>
              <a:rPr lang="en-GB" sz="1200" kern="1200" baseline="0" dirty="0" smtClean="0">
                <a:solidFill>
                  <a:schemeClr val="tx1"/>
                </a:solidFill>
                <a:effectLst/>
                <a:latin typeface="+mn-lt"/>
                <a:ea typeface="+mn-ea"/>
                <a:cs typeface="+mn-cs"/>
              </a:rPr>
              <a:t>Image Attribution: </a:t>
            </a:r>
            <a:r>
              <a:rPr lang="en-GB" sz="1200" b="0" i="0" kern="1200" dirty="0" err="1" smtClean="0">
                <a:solidFill>
                  <a:schemeClr val="tx1"/>
                </a:solidFill>
                <a:effectLst/>
                <a:latin typeface="+mn-lt"/>
                <a:ea typeface="+mn-ea"/>
                <a:cs typeface="+mn-cs"/>
              </a:rPr>
              <a:t>Tagishsimon</a:t>
            </a:r>
            <a:r>
              <a:rPr lang="en-GB" sz="1200" b="0" i="0" kern="1200" dirty="0" smtClean="0">
                <a:solidFill>
                  <a:schemeClr val="tx1"/>
                </a:solidFill>
                <a:effectLst/>
                <a:latin typeface="+mn-lt"/>
                <a:ea typeface="+mn-ea"/>
                <a:cs typeface="+mn-cs"/>
              </a:rPr>
              <a:t> / CC BY-SA (https://creativecommons.org/licenses/by-sa/4.0)</a:t>
            </a:r>
          </a:p>
          <a:p>
            <a:r>
              <a:rPr lang="en-GB" sz="1200" b="0" i="0" kern="1200" dirty="0" smtClean="0">
                <a:solidFill>
                  <a:schemeClr val="tx1"/>
                </a:solidFill>
                <a:effectLst/>
                <a:latin typeface="+mn-lt"/>
                <a:ea typeface="+mn-ea"/>
                <a:cs typeface="+mn-cs"/>
              </a:rPr>
              <a:t>Image: </a:t>
            </a:r>
            <a:r>
              <a:rPr lang="en-GB" dirty="0" smtClean="0">
                <a:hlinkClick r:id="rId4"/>
              </a:rPr>
              <a:t>https://historicengland.org.uk/images-books/photos/item/CC73/03126</a:t>
            </a:r>
            <a:endParaRPr lang="en-GB" dirty="0" smtClean="0"/>
          </a:p>
          <a:p>
            <a:r>
              <a:rPr lang="en-GB" sz="1200" kern="1200" baseline="0" dirty="0" smtClean="0">
                <a:solidFill>
                  <a:schemeClr val="tx1"/>
                </a:solidFill>
                <a:effectLst/>
                <a:latin typeface="+mn-lt"/>
                <a:ea typeface="+mn-ea"/>
                <a:cs typeface="+mn-cs"/>
              </a:rPr>
              <a:t>Image Attribution:  </a:t>
            </a:r>
            <a:r>
              <a:rPr lang="en-GB" sz="1200" b="0" i="0" kern="1200" dirty="0" smtClean="0">
                <a:solidFill>
                  <a:schemeClr val="tx1"/>
                </a:solidFill>
                <a:effectLst/>
                <a:latin typeface="+mn-lt"/>
                <a:ea typeface="+mn-ea"/>
                <a:cs typeface="+mn-cs"/>
              </a:rPr>
              <a:t>Source: Historic England Archive  Ref: cc73_03126</a:t>
            </a:r>
            <a:endParaRPr lang="en-GB" dirty="0">
              <a:ea typeface="MS PGothic" pitchFamily="34" charset="-128"/>
              <a:cs typeface="Arial" charset="0"/>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54</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kern="1200" dirty="0" smtClean="0">
                <a:solidFill>
                  <a:schemeClr val="tx1"/>
                </a:solidFill>
                <a:effectLst/>
                <a:latin typeface="+mn-lt"/>
                <a:ea typeface="+mn-ea"/>
                <a:cs typeface="+mn-cs"/>
              </a:rPr>
              <a:t>Image:</a:t>
            </a:r>
            <a:r>
              <a:rPr lang="en-GB" sz="1200" kern="1200" baseline="0" dirty="0" smtClean="0">
                <a:solidFill>
                  <a:schemeClr val="tx1"/>
                </a:solidFill>
                <a:effectLst/>
                <a:latin typeface="+mn-lt"/>
                <a:ea typeface="+mn-ea"/>
                <a:cs typeface="+mn-cs"/>
              </a:rPr>
              <a:t> </a:t>
            </a:r>
            <a:r>
              <a:rPr lang="en-GB" dirty="0" smtClean="0">
                <a:hlinkClick r:id="rId3"/>
              </a:rPr>
              <a:t>https://commons.wikimedia.org/wiki/File:One%26Other-AntonyGormley-KarenOgilvie-20090717.jpg</a:t>
            </a:r>
            <a:endParaRPr lang="en-GB" dirty="0" smtClean="0"/>
          </a:p>
          <a:p>
            <a:r>
              <a:rPr lang="en-GB" sz="1200" kern="1200" baseline="0" dirty="0" smtClean="0">
                <a:solidFill>
                  <a:schemeClr val="tx1"/>
                </a:solidFill>
                <a:effectLst/>
                <a:latin typeface="+mn-lt"/>
                <a:ea typeface="+mn-ea"/>
                <a:cs typeface="+mn-cs"/>
              </a:rPr>
              <a:t>Image Attribution: </a:t>
            </a:r>
            <a:r>
              <a:rPr lang="pl-PL" sz="1200" b="0" i="0" kern="1200" dirty="0" smtClean="0">
                <a:solidFill>
                  <a:schemeClr val="tx1"/>
                </a:solidFill>
                <a:effectLst/>
                <a:latin typeface="+mn-lt"/>
                <a:ea typeface="+mn-ea"/>
                <a:cs typeface="+mn-cs"/>
              </a:rPr>
              <a:t>Duncanogi at en.wikipedia. </a:t>
            </a:r>
            <a:r>
              <a:rPr lang="pl-PL" sz="1200" b="0" i="0" kern="1200" smtClean="0">
                <a:solidFill>
                  <a:schemeClr val="tx1"/>
                </a:solidFill>
                <a:effectLst/>
                <a:latin typeface="+mn-lt"/>
                <a:ea typeface="+mn-ea"/>
                <a:cs typeface="+mn-cs"/>
              </a:rPr>
              <a:t>/ Public domain</a:t>
            </a:r>
            <a:endParaRPr lang="en-GB" dirty="0">
              <a:ea typeface="MS PGothic" pitchFamily="34" charset="-128"/>
              <a:cs typeface="Arial" charset="0"/>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55</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dirty="0" smtClean="0">
                <a:ea typeface="MS PGothic" pitchFamily="34" charset="-128"/>
                <a:cs typeface="Arial" charset="0"/>
              </a:rPr>
              <a:t>Open a discussion about whether or not people have to have died to have a monument in their name – or can they still be living and celebrated in their own lifetime. Has Covid-19 forced us to reassess what we consider ‘acts of bravery’?</a:t>
            </a:r>
          </a:p>
          <a:p>
            <a:r>
              <a:rPr lang="en-GB" dirty="0" smtClean="0">
                <a:ea typeface="MS PGothic" pitchFamily="34" charset="-128"/>
                <a:cs typeface="Arial" charset="0"/>
              </a:rPr>
              <a:t>Image: </a:t>
            </a:r>
            <a:r>
              <a:rPr lang="en-GB" dirty="0" smtClean="0">
                <a:hlinkClick r:id="rId3"/>
              </a:rPr>
              <a:t>https://historicengland.org.uk/services-skills/education/educational-images/memorial-south-of-osney-lock-oxford-7639</a:t>
            </a:r>
            <a:endParaRPr lang="en-GB" dirty="0" smtClean="0"/>
          </a:p>
          <a:p>
            <a:r>
              <a:rPr lang="en-GB" dirty="0" smtClean="0">
                <a:ea typeface="MS PGothic" pitchFamily="34" charset="-128"/>
                <a:cs typeface="Arial" charset="0"/>
              </a:rPr>
              <a:t>Image Attribution: </a:t>
            </a:r>
            <a:r>
              <a:rPr lang="en-GB" sz="1200" b="0" i="0" kern="1200" dirty="0" smtClean="0">
                <a:solidFill>
                  <a:schemeClr val="tx1"/>
                </a:solidFill>
                <a:effectLst/>
                <a:latin typeface="+mn-lt"/>
                <a:ea typeface="+mn-ea"/>
                <a:cs typeface="+mn-cs"/>
              </a:rPr>
              <a:t>© Mr Roger Cumming. Source Historic England Archive ref: 245911</a:t>
            </a:r>
          </a:p>
          <a:p>
            <a:r>
              <a:rPr lang="en-GB" sz="1200" b="0" i="0" kern="1200" dirty="0" smtClean="0">
                <a:solidFill>
                  <a:schemeClr val="tx1"/>
                </a:solidFill>
                <a:effectLst/>
                <a:latin typeface="+mn-lt"/>
                <a:ea typeface="+mn-ea"/>
                <a:cs typeface="+mn-cs"/>
              </a:rPr>
              <a:t>Image: </a:t>
            </a:r>
            <a:r>
              <a:rPr lang="en-GB" dirty="0" smtClean="0">
                <a:hlinkClick r:id="rId4"/>
              </a:rPr>
              <a:t>https://historicengland.org.uk/services-skills/education/educational-images/memorial-drinking-fountain-newark-7556</a:t>
            </a:r>
            <a:endParaRPr lang="en-GB" dirty="0" smtClean="0"/>
          </a:p>
          <a:p>
            <a:r>
              <a:rPr lang="en-GB" dirty="0" smtClean="0">
                <a:ea typeface="MS PGothic" pitchFamily="34" charset="-128"/>
                <a:cs typeface="Arial" charset="0"/>
              </a:rPr>
              <a:t>Image Attribution: </a:t>
            </a:r>
            <a:r>
              <a:rPr lang="en-GB" sz="1200" b="0" i="0" kern="1200" dirty="0" smtClean="0">
                <a:solidFill>
                  <a:schemeClr val="tx1"/>
                </a:solidFill>
                <a:effectLst/>
                <a:latin typeface="+mn-lt"/>
                <a:ea typeface="+mn-ea"/>
                <a:cs typeface="+mn-cs"/>
              </a:rPr>
              <a:t>© Ralph Bennett ARPS. Source Historic England Archive ref: 385075</a:t>
            </a:r>
          </a:p>
          <a:p>
            <a:r>
              <a:rPr lang="en-GB" sz="1200" b="0" i="0" kern="1200" dirty="0" smtClean="0">
                <a:solidFill>
                  <a:schemeClr val="tx1"/>
                </a:solidFill>
                <a:effectLst/>
                <a:latin typeface="+mn-lt"/>
                <a:ea typeface="+mn-ea"/>
                <a:cs typeface="+mn-cs"/>
              </a:rPr>
              <a:t>Image: </a:t>
            </a:r>
            <a:r>
              <a:rPr lang="en-GB" dirty="0" smtClean="0">
                <a:hlinkClick r:id="rId5"/>
              </a:rPr>
              <a:t>https://historicengland.org.uk/services-skills/education/educational-images/heroes-memorial-st-nicholas-place-liverpool-9015</a:t>
            </a:r>
            <a:endParaRPr lang="en-GB" dirty="0" smtClean="0"/>
          </a:p>
          <a:p>
            <a:r>
              <a:rPr lang="en-GB" dirty="0" smtClean="0">
                <a:ea typeface="MS PGothic" pitchFamily="34" charset="-128"/>
                <a:cs typeface="Arial" charset="0"/>
              </a:rPr>
              <a:t>Image Attribution: </a:t>
            </a:r>
            <a:r>
              <a:rPr lang="en-GB" sz="1200" b="0" i="0" kern="1200" dirty="0" smtClean="0">
                <a:solidFill>
                  <a:schemeClr val="tx1"/>
                </a:solidFill>
                <a:effectLst/>
                <a:latin typeface="+mn-lt"/>
                <a:ea typeface="+mn-ea"/>
                <a:cs typeface="+mn-cs"/>
              </a:rPr>
              <a:t>© Mr David Cross. Source Historic England Archive ref: 359429</a:t>
            </a:r>
            <a:endParaRPr lang="en-GB" dirty="0">
              <a:ea typeface="MS PGothic" pitchFamily="34" charset="-128"/>
              <a:cs typeface="Arial" charset="0"/>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56</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dirty="0" smtClean="0">
                <a:ea typeface="MS PGothic" pitchFamily="34" charset="-128"/>
                <a:cs typeface="Arial" charset="0"/>
              </a:rPr>
              <a:t>Open a discussion about whether or not people have to have died to have a monument in their name – or can they still be living and celebrated in their own lifetime. Has Covid-19 forced us to reassess what we consider ‘acts of bravery’?</a:t>
            </a:r>
          </a:p>
          <a:p>
            <a:r>
              <a:rPr lang="en-GB" dirty="0" smtClean="0">
                <a:ea typeface="MS PGothic" pitchFamily="34" charset="-128"/>
                <a:cs typeface="Arial" charset="0"/>
              </a:rPr>
              <a:t>Image: </a:t>
            </a:r>
            <a:r>
              <a:rPr lang="en-GB" dirty="0" smtClean="0">
                <a:hlinkClick r:id="rId3"/>
              </a:rPr>
              <a:t>https://historicengland.org.uk/services-skills/education/educational-images/memorial-south-of-osney-lock-oxford-7639</a:t>
            </a:r>
            <a:endParaRPr lang="en-GB" dirty="0" smtClean="0"/>
          </a:p>
          <a:p>
            <a:r>
              <a:rPr lang="en-GB" dirty="0" smtClean="0">
                <a:ea typeface="MS PGothic" pitchFamily="34" charset="-128"/>
                <a:cs typeface="Arial" charset="0"/>
              </a:rPr>
              <a:t>Image Attribution: </a:t>
            </a:r>
            <a:r>
              <a:rPr lang="en-GB" sz="1200" b="0" i="0" kern="1200" dirty="0" smtClean="0">
                <a:solidFill>
                  <a:schemeClr val="tx1"/>
                </a:solidFill>
                <a:effectLst/>
                <a:latin typeface="+mn-lt"/>
                <a:ea typeface="+mn-ea"/>
                <a:cs typeface="+mn-cs"/>
              </a:rPr>
              <a:t>© Mr Roger Cumming. Source Historic England Archive ref: 245911</a:t>
            </a:r>
          </a:p>
          <a:p>
            <a:r>
              <a:rPr lang="en-GB" sz="1200" b="0" i="0" kern="1200" dirty="0" smtClean="0">
                <a:solidFill>
                  <a:schemeClr val="tx1"/>
                </a:solidFill>
                <a:effectLst/>
                <a:latin typeface="+mn-lt"/>
                <a:ea typeface="+mn-ea"/>
                <a:cs typeface="+mn-cs"/>
              </a:rPr>
              <a:t>Image: </a:t>
            </a:r>
            <a:r>
              <a:rPr lang="en-GB" dirty="0" smtClean="0">
                <a:hlinkClick r:id="rId4"/>
              </a:rPr>
              <a:t>https://historicengland.org.uk/services-skills/education/educational-images/memorial-drinking-fountain-newark-7556</a:t>
            </a:r>
            <a:endParaRPr lang="en-GB" dirty="0" smtClean="0"/>
          </a:p>
          <a:p>
            <a:r>
              <a:rPr lang="en-GB" dirty="0" smtClean="0">
                <a:ea typeface="MS PGothic" pitchFamily="34" charset="-128"/>
                <a:cs typeface="Arial" charset="0"/>
              </a:rPr>
              <a:t>Image Attribution: </a:t>
            </a:r>
            <a:r>
              <a:rPr lang="en-GB" sz="1200" b="0" i="0" kern="1200" dirty="0" smtClean="0">
                <a:solidFill>
                  <a:schemeClr val="tx1"/>
                </a:solidFill>
                <a:effectLst/>
                <a:latin typeface="+mn-lt"/>
                <a:ea typeface="+mn-ea"/>
                <a:cs typeface="+mn-cs"/>
              </a:rPr>
              <a:t>© Ralph Bennett ARPS. Source Historic England Archive ref: 385075</a:t>
            </a:r>
          </a:p>
          <a:p>
            <a:r>
              <a:rPr lang="en-GB" sz="1200" b="0" i="0" kern="1200" dirty="0" smtClean="0">
                <a:solidFill>
                  <a:schemeClr val="tx1"/>
                </a:solidFill>
                <a:effectLst/>
                <a:latin typeface="+mn-lt"/>
                <a:ea typeface="+mn-ea"/>
                <a:cs typeface="+mn-cs"/>
              </a:rPr>
              <a:t>Image: </a:t>
            </a:r>
            <a:r>
              <a:rPr lang="en-GB" dirty="0" smtClean="0">
                <a:hlinkClick r:id="rId5"/>
              </a:rPr>
              <a:t>https://historicengland.org.uk/services-skills/education/educational-images/heroes-memorial-st-nicholas-place-liverpool-9015</a:t>
            </a:r>
            <a:endParaRPr lang="en-GB" dirty="0" smtClean="0"/>
          </a:p>
          <a:p>
            <a:r>
              <a:rPr lang="en-GB" dirty="0" smtClean="0">
                <a:ea typeface="MS PGothic" pitchFamily="34" charset="-128"/>
                <a:cs typeface="Arial" charset="0"/>
              </a:rPr>
              <a:t>Image Attribution: </a:t>
            </a:r>
            <a:r>
              <a:rPr lang="en-GB" sz="1200" b="0" i="0" kern="1200" dirty="0" smtClean="0">
                <a:solidFill>
                  <a:schemeClr val="tx1"/>
                </a:solidFill>
                <a:effectLst/>
                <a:latin typeface="+mn-lt"/>
                <a:ea typeface="+mn-ea"/>
                <a:cs typeface="+mn-cs"/>
              </a:rPr>
              <a:t>© Mr David Cross. Source Historic England Archive ref: 359429</a:t>
            </a:r>
            <a:endParaRPr lang="en-GB" dirty="0">
              <a:ea typeface="MS PGothic" pitchFamily="34" charset="-128"/>
              <a:cs typeface="Arial" charset="0"/>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57</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dirty="0" smtClean="0">
                <a:ea typeface="MS PGothic" pitchFamily="34" charset="-128"/>
                <a:cs typeface="Arial" charset="0"/>
              </a:rPr>
              <a:t>When you’re done you could </a:t>
            </a:r>
            <a:r>
              <a:rPr lang="en-GB" dirty="0" smtClean="0">
                <a:latin typeface="Arial" panose="020B0604020202020204" pitchFamily="34" charset="0"/>
                <a:ea typeface="+mn-ea"/>
                <a:cs typeface="Arial" panose="020B0604020202020204" pitchFamily="34" charset="0"/>
              </a:rPr>
              <a:t>s</a:t>
            </a:r>
            <a:r>
              <a:rPr lang="en-GB" dirty="0" smtClean="0">
                <a:latin typeface="Arial" panose="020B0604020202020204" pitchFamily="34" charset="0"/>
                <a:cs typeface="Arial" panose="020B0604020202020204" pitchFamily="34" charset="0"/>
              </a:rPr>
              <a:t>hare your image and observations with the rest of the class. </a:t>
            </a:r>
          </a:p>
          <a:p>
            <a:endParaRPr lang="en-GB" dirty="0">
              <a:ea typeface="MS PGothic" pitchFamily="34" charset="-128"/>
              <a:cs typeface="Arial" charset="0"/>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58</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dirty="0">
              <a:ea typeface="MS PGothic" pitchFamily="34" charset="-128"/>
              <a:cs typeface="Arial" charset="0"/>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60</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dirty="0" smtClean="0">
                <a:ea typeface="MS PGothic" pitchFamily="34" charset="-128"/>
                <a:cs typeface="Arial" charset="0"/>
              </a:rPr>
              <a:t>Quote taken from Historic England’s Immortalised Exhibition guide: </a:t>
            </a:r>
            <a:r>
              <a:rPr lang="en-GB" dirty="0" smtClean="0">
                <a:hlinkClick r:id="rId3"/>
              </a:rPr>
              <a:t>https://historicengland.org.uk/content/docs/get-involved/immortalised-exhibition-guide/</a:t>
            </a:r>
            <a:endParaRPr lang="en-GB" dirty="0">
              <a:ea typeface="MS PGothic" pitchFamily="34" charset="-128"/>
              <a:cs typeface="Arial" charset="0"/>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6</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dirty="0" smtClean="0">
                <a:ea typeface="MS PGothic" pitchFamily="34" charset="-128"/>
                <a:cs typeface="Arial" charset="0"/>
              </a:rPr>
              <a:t>As and when ‘social distancing’ rules no longer apply.</a:t>
            </a:r>
            <a:endParaRPr lang="en-GB" dirty="0">
              <a:ea typeface="MS PGothic" pitchFamily="34" charset="-128"/>
              <a:cs typeface="Arial" charset="0"/>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61</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dirty="0" smtClean="0">
                <a:ea typeface="MS PGothic" pitchFamily="34" charset="-128"/>
                <a:cs typeface="Arial" charset="0"/>
              </a:rPr>
              <a:t>Open a discussion based on advocating for or against the above quotes.</a:t>
            </a:r>
            <a:endParaRPr lang="en-GB" dirty="0">
              <a:ea typeface="MS PGothic" pitchFamily="34" charset="-128"/>
              <a:cs typeface="Arial" charset="0"/>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62</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dirty="0">
              <a:ea typeface="MS PGothic" pitchFamily="34" charset="-128"/>
              <a:cs typeface="Arial" charset="0"/>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63</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Image:</a:t>
            </a:r>
            <a:r>
              <a:rPr lang="en-GB" sz="1200" kern="1200" baseline="0" dirty="0" smtClean="0">
                <a:solidFill>
                  <a:schemeClr val="tx1"/>
                </a:solidFill>
                <a:effectLst/>
                <a:latin typeface="+mn-lt"/>
                <a:ea typeface="+mn-ea"/>
                <a:cs typeface="+mn-cs"/>
              </a:rPr>
              <a:t> </a:t>
            </a:r>
            <a:r>
              <a:rPr lang="en-GB" dirty="0" smtClean="0">
                <a:hlinkClick r:id="rId3"/>
              </a:rPr>
              <a:t>https://commons.wikimedia.org/wiki/File:Alan_Turing_Memorial_Closer.jpg</a:t>
            </a:r>
            <a:endParaRPr lang="en-GB" sz="1200" kern="1200" baseline="0" dirty="0" smtClean="0">
              <a:solidFill>
                <a:schemeClr val="tx1"/>
              </a:solidFill>
              <a:effectLst/>
              <a:latin typeface="+mn-lt"/>
              <a:ea typeface="+mn-ea"/>
              <a:cs typeface="+mn-cs"/>
            </a:endParaRPr>
          </a:p>
          <a:p>
            <a:r>
              <a:rPr lang="en-GB" sz="1200" kern="1200" baseline="0" dirty="0" smtClean="0">
                <a:solidFill>
                  <a:schemeClr val="tx1"/>
                </a:solidFill>
                <a:effectLst/>
                <a:latin typeface="+mn-lt"/>
                <a:ea typeface="+mn-ea"/>
                <a:cs typeface="+mn-cs"/>
              </a:rPr>
              <a:t>Image Attribution: </a:t>
            </a:r>
            <a:r>
              <a:rPr lang="en-GB" dirty="0" smtClean="0"/>
              <a:t>Photograph taken by </a:t>
            </a:r>
            <a:r>
              <a:rPr lang="en-GB" dirty="0" err="1" smtClean="0">
                <a:hlinkClick r:id="rId4" tooltip="en:User:Lmno"/>
              </a:rPr>
              <a:t>en:User:Lmno</a:t>
            </a:r>
            <a:r>
              <a:rPr lang="en-GB" dirty="0" smtClean="0"/>
              <a:t> 18 September 2004 with Canon IXUS.</a:t>
            </a: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64</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latin typeface="Arial" panose="020B0604020202020204" pitchFamily="34" charset="0"/>
                <a:cs typeface="Arial" panose="020B0604020202020204" pitchFamily="34" charset="0"/>
              </a:rPr>
              <a:t>Find out</a:t>
            </a:r>
            <a:r>
              <a:rPr lang="en-GB" baseline="0" dirty="0" smtClean="0">
                <a:latin typeface="Arial" panose="020B0604020202020204" pitchFamily="34" charset="0"/>
                <a:cs typeface="Arial" panose="020B0604020202020204" pitchFamily="34" charset="0"/>
              </a:rPr>
              <a:t> more bout Alan: </a:t>
            </a:r>
            <a:r>
              <a:rPr lang="en-GB" dirty="0" smtClean="0">
                <a:hlinkClick r:id="rId3"/>
              </a:rPr>
              <a:t>https://www.bbc.co.uk/teach/alan-turing-creator-of-modern-computing/zhwp7nb</a:t>
            </a: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Image</a:t>
            </a:r>
            <a:r>
              <a:rPr lang="en-GB" sz="1200" kern="1200" dirty="0" smtClean="0">
                <a:solidFill>
                  <a:schemeClr val="tx1"/>
                </a:solidFill>
                <a:effectLst/>
                <a:latin typeface="+mn-lt"/>
                <a:ea typeface="+mn-ea"/>
                <a:cs typeface="+mn-cs"/>
              </a:rPr>
              <a:t>:</a:t>
            </a:r>
            <a:r>
              <a:rPr lang="en-GB" sz="1200" kern="1200" baseline="0" dirty="0" smtClean="0">
                <a:solidFill>
                  <a:schemeClr val="tx1"/>
                </a:solidFill>
                <a:effectLst/>
                <a:latin typeface="+mn-lt"/>
                <a:ea typeface="+mn-ea"/>
                <a:cs typeface="+mn-cs"/>
              </a:rPr>
              <a:t> </a:t>
            </a:r>
            <a:r>
              <a:rPr lang="en-GB" dirty="0" smtClean="0">
                <a:hlinkClick r:id="rId4"/>
              </a:rPr>
              <a:t>https://commons.wikimedia.org/wiki/File:Alan_Turing_Memorial_Closer.jpg</a:t>
            </a:r>
            <a:endParaRPr lang="en-GB" sz="1200" kern="1200" baseline="0" dirty="0" smtClean="0">
              <a:solidFill>
                <a:schemeClr val="tx1"/>
              </a:solidFill>
              <a:effectLst/>
              <a:latin typeface="+mn-lt"/>
              <a:ea typeface="+mn-ea"/>
              <a:cs typeface="+mn-cs"/>
            </a:endParaRPr>
          </a:p>
          <a:p>
            <a:r>
              <a:rPr lang="en-GB" sz="1200" kern="1200" baseline="0" dirty="0" smtClean="0">
                <a:solidFill>
                  <a:schemeClr val="tx1"/>
                </a:solidFill>
                <a:effectLst/>
                <a:latin typeface="+mn-lt"/>
                <a:ea typeface="+mn-ea"/>
                <a:cs typeface="+mn-cs"/>
              </a:rPr>
              <a:t>Image Attribution: </a:t>
            </a:r>
            <a:r>
              <a:rPr lang="en-GB" dirty="0" smtClean="0"/>
              <a:t>Photograph taken by </a:t>
            </a:r>
            <a:r>
              <a:rPr lang="en-GB" dirty="0" err="1" smtClean="0">
                <a:hlinkClick r:id="rId5" tooltip="en:User:Lmno"/>
              </a:rPr>
              <a:t>en:User:Lmno</a:t>
            </a:r>
            <a:r>
              <a:rPr lang="en-GB" dirty="0" smtClean="0"/>
              <a:t> 18 September 2004 with Canon IXUS.</a:t>
            </a: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65</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dirty="0">
              <a:ea typeface="MS PGothic" pitchFamily="34" charset="-128"/>
              <a:cs typeface="Arial" charset="0"/>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66</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kern="1200" dirty="0" smtClean="0">
                <a:solidFill>
                  <a:schemeClr val="tx1"/>
                </a:solidFill>
                <a:effectLst/>
                <a:latin typeface="+mn-lt"/>
                <a:ea typeface="+mn-ea"/>
                <a:cs typeface="+mn-cs"/>
              </a:rPr>
              <a:t>Image:</a:t>
            </a:r>
            <a:r>
              <a:rPr lang="en-GB" sz="1200" kern="1200" baseline="0" dirty="0" smtClean="0">
                <a:solidFill>
                  <a:schemeClr val="tx1"/>
                </a:solidFill>
                <a:effectLst/>
                <a:latin typeface="+mn-lt"/>
                <a:ea typeface="+mn-ea"/>
                <a:cs typeface="+mn-cs"/>
              </a:rPr>
              <a:t> </a:t>
            </a:r>
            <a:r>
              <a:rPr lang="en-GB" dirty="0" smtClean="0">
                <a:hlinkClick r:id="rId3"/>
              </a:rPr>
              <a:t>https://commons.wikimedia.org/wiki/File:A_Conversation_With_Oscar_Wilde_-_London_-_240404.jpg</a:t>
            </a:r>
            <a:endParaRPr lang="en-GB" dirty="0" smtClean="0"/>
          </a:p>
          <a:p>
            <a:r>
              <a:rPr lang="en-GB" sz="1200" kern="1200" baseline="0" dirty="0" smtClean="0">
                <a:solidFill>
                  <a:schemeClr val="tx1"/>
                </a:solidFill>
                <a:effectLst/>
                <a:latin typeface="+mn-lt"/>
                <a:ea typeface="+mn-ea"/>
                <a:cs typeface="+mn-cs"/>
              </a:rPr>
              <a:t>Image Attribution: </a:t>
            </a:r>
            <a:r>
              <a:rPr lang="en-GB" sz="1200" b="0" i="0" kern="1200" dirty="0" smtClean="0">
                <a:solidFill>
                  <a:schemeClr val="tx1"/>
                </a:solidFill>
                <a:effectLst/>
                <a:latin typeface="+mn-lt"/>
                <a:ea typeface="+mn-ea"/>
                <a:cs typeface="+mn-cs"/>
              </a:rPr>
              <a:t>"A conversation with Oscar Wilde" - Statue by Maggi </a:t>
            </a:r>
            <a:r>
              <a:rPr lang="en-GB" sz="1200" b="0" i="0" kern="1200" dirty="0" err="1" smtClean="0">
                <a:solidFill>
                  <a:schemeClr val="tx1"/>
                </a:solidFill>
                <a:effectLst/>
                <a:latin typeface="+mn-lt"/>
                <a:ea typeface="+mn-ea"/>
                <a:cs typeface="+mn-cs"/>
              </a:rPr>
              <a:t>Hambling</a:t>
            </a:r>
            <a:r>
              <a:rPr lang="en-GB" sz="1200" b="0" i="0" kern="1200" dirty="0" smtClean="0">
                <a:solidFill>
                  <a:schemeClr val="tx1"/>
                </a:solidFill>
                <a:effectLst/>
                <a:latin typeface="+mn-lt"/>
                <a:ea typeface="+mn-ea"/>
                <a:cs typeface="+mn-cs"/>
              </a:rPr>
              <a:t> - Adelaide Street, near </a:t>
            </a:r>
            <a:r>
              <a:rPr lang="en-GB" sz="1200" b="0" i="0" u="none" strike="noStrike" kern="1200" dirty="0" smtClean="0">
                <a:solidFill>
                  <a:schemeClr val="tx1"/>
                </a:solidFill>
                <a:effectLst/>
                <a:latin typeface="+mn-lt"/>
                <a:ea typeface="+mn-ea"/>
                <a:cs typeface="+mn-cs"/>
                <a:hlinkClick r:id="rId4" tooltip="Trafalgar Square"/>
              </a:rPr>
              <a:t>Trafalgar Square</a:t>
            </a:r>
            <a:r>
              <a:rPr lang="en-GB" sz="1200" b="0" i="0" kern="1200" dirty="0" smtClean="0">
                <a:solidFill>
                  <a:schemeClr val="tx1"/>
                </a:solidFill>
                <a:effectLst/>
                <a:latin typeface="+mn-lt"/>
                <a:ea typeface="+mn-ea"/>
                <a:cs typeface="+mn-cs"/>
              </a:rPr>
              <a:t>, </a:t>
            </a:r>
            <a:r>
              <a:rPr lang="en-GB" sz="1200" b="0" i="0" u="none" strike="noStrike" kern="1200" dirty="0" smtClean="0">
                <a:solidFill>
                  <a:schemeClr val="tx1"/>
                </a:solidFill>
                <a:effectLst/>
                <a:latin typeface="+mn-lt"/>
                <a:ea typeface="+mn-ea"/>
                <a:cs typeface="+mn-cs"/>
                <a:hlinkClick r:id="rId5" tooltip="London"/>
              </a:rPr>
              <a:t>London</a:t>
            </a:r>
            <a:r>
              <a:rPr lang="en-GB" sz="1200" b="0" i="0" kern="1200" dirty="0" smtClean="0">
                <a:solidFill>
                  <a:schemeClr val="tx1"/>
                </a:solidFill>
                <a:effectLst/>
                <a:latin typeface="+mn-lt"/>
                <a:ea typeface="+mn-ea"/>
                <a:cs typeface="+mn-cs"/>
              </a:rPr>
              <a:t> - 240404</a:t>
            </a:r>
          </a:p>
          <a:p>
            <a:r>
              <a:rPr lang="en-GB" sz="1200" b="0" i="0" kern="1200" dirty="0" smtClean="0">
                <a:solidFill>
                  <a:schemeClr val="tx1"/>
                </a:solidFill>
                <a:effectLst/>
                <a:latin typeface="+mn-lt"/>
                <a:ea typeface="+mn-ea"/>
                <a:cs typeface="+mn-cs"/>
              </a:rPr>
              <a:t>Taken by </a:t>
            </a:r>
            <a:r>
              <a:rPr lang="en-GB" sz="1200" b="0" i="0" u="none" strike="noStrike" kern="1200" dirty="0" err="1" smtClean="0">
                <a:solidFill>
                  <a:schemeClr val="tx1"/>
                </a:solidFill>
                <a:effectLst/>
                <a:latin typeface="+mn-lt"/>
                <a:ea typeface="+mn-ea"/>
                <a:cs typeface="+mn-cs"/>
                <a:hlinkClick r:id="rId6" tooltip="en:User:Tagishsimon"/>
              </a:rPr>
              <a:t>Tagishsimon</a:t>
            </a:r>
            <a:r>
              <a:rPr lang="en-GB" sz="1200" b="0" i="0" kern="1200" dirty="0" smtClean="0">
                <a:solidFill>
                  <a:schemeClr val="tx1"/>
                </a:solidFill>
                <a:effectLst/>
                <a:latin typeface="+mn-lt"/>
                <a:ea typeface="+mn-ea"/>
                <a:cs typeface="+mn-cs"/>
              </a:rPr>
              <a:t> 24th April 2004</a:t>
            </a:r>
          </a:p>
          <a:p>
            <a:r>
              <a:rPr lang="en-GB" sz="1200" b="0" i="0" kern="1200" dirty="0" smtClean="0">
                <a:solidFill>
                  <a:schemeClr val="tx1"/>
                </a:solidFill>
                <a:effectLst/>
                <a:latin typeface="+mn-lt"/>
                <a:ea typeface="+mn-ea"/>
                <a:cs typeface="+mn-cs"/>
              </a:rPr>
              <a:t>Image: </a:t>
            </a:r>
            <a:r>
              <a:rPr lang="en-GB" dirty="0" smtClean="0">
                <a:hlinkClick r:id="rId7"/>
              </a:rPr>
              <a:t>https://commons.wikimedia.org/wiki/File:A_Conversation_with_Oscar_Wilde_-_inscription.jpg</a:t>
            </a:r>
            <a:endParaRPr lang="en-GB" dirty="0" smtClean="0"/>
          </a:p>
          <a:p>
            <a:r>
              <a:rPr lang="en-GB" sz="1200" kern="1200" baseline="0" dirty="0" smtClean="0">
                <a:solidFill>
                  <a:schemeClr val="tx1"/>
                </a:solidFill>
                <a:effectLst/>
                <a:latin typeface="+mn-lt"/>
                <a:ea typeface="+mn-ea"/>
                <a:cs typeface="+mn-cs"/>
              </a:rPr>
              <a:t>Image Attribution: </a:t>
            </a:r>
            <a:r>
              <a:rPr lang="en-GB" sz="1200" kern="1200" baseline="0" dirty="0" err="1" smtClean="0">
                <a:solidFill>
                  <a:schemeClr val="tx1"/>
                </a:solidFill>
                <a:effectLst/>
                <a:latin typeface="+mn-lt"/>
                <a:ea typeface="+mn-ea"/>
                <a:cs typeface="+mn-cs"/>
              </a:rPr>
              <a:t>Prioryman</a:t>
            </a:r>
            <a:r>
              <a:rPr lang="en-GB" sz="1200" kern="1200" baseline="0" dirty="0" smtClean="0">
                <a:solidFill>
                  <a:schemeClr val="tx1"/>
                </a:solidFill>
                <a:effectLst/>
                <a:latin typeface="+mn-lt"/>
                <a:ea typeface="+mn-ea"/>
                <a:cs typeface="+mn-cs"/>
              </a:rPr>
              <a:t> / CC BY-SA (https://creativecommons.org/licenses/by-sa/4.0)</a:t>
            </a:r>
          </a:p>
          <a:p>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67</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kern="1200" dirty="0" smtClean="0">
                <a:solidFill>
                  <a:schemeClr val="tx1"/>
                </a:solidFill>
                <a:effectLst/>
                <a:latin typeface="+mn-lt"/>
                <a:ea typeface="+mn-ea"/>
                <a:cs typeface="+mn-cs"/>
              </a:rPr>
              <a:t>Image:</a:t>
            </a:r>
            <a:r>
              <a:rPr lang="en-GB" sz="1200" kern="1200" baseline="0" dirty="0" smtClean="0">
                <a:solidFill>
                  <a:schemeClr val="tx1"/>
                </a:solidFill>
                <a:effectLst/>
                <a:latin typeface="+mn-lt"/>
                <a:ea typeface="+mn-ea"/>
                <a:cs typeface="+mn-cs"/>
              </a:rPr>
              <a:t> </a:t>
            </a:r>
            <a:r>
              <a:rPr lang="en-GB" dirty="0" smtClean="0">
                <a:hlinkClick r:id="rId3"/>
              </a:rPr>
              <a:t>https://historicengland.org.uk/images-books/photos/item/IOE01/16604/17</a:t>
            </a:r>
            <a:endParaRPr lang="en-GB" dirty="0" smtClean="0"/>
          </a:p>
          <a:p>
            <a:r>
              <a:rPr lang="en-GB" sz="1200" kern="1200" baseline="0" dirty="0" smtClean="0">
                <a:solidFill>
                  <a:schemeClr val="tx1"/>
                </a:solidFill>
                <a:effectLst/>
                <a:latin typeface="+mn-lt"/>
                <a:ea typeface="+mn-ea"/>
                <a:cs typeface="+mn-cs"/>
              </a:rPr>
              <a:t>Image Attribution: </a:t>
            </a:r>
            <a:r>
              <a:rPr lang="en-GB" sz="1200" b="0" i="0" kern="1200" dirty="0" smtClean="0">
                <a:solidFill>
                  <a:schemeClr val="tx1"/>
                </a:solidFill>
                <a:effectLst/>
                <a:latin typeface="+mn-lt"/>
                <a:ea typeface="+mn-ea"/>
                <a:cs typeface="+mn-cs"/>
              </a:rPr>
              <a:t>Copyright </a:t>
            </a:r>
            <a:r>
              <a:rPr lang="en-GB" sz="1200" b="0" i="0" kern="1200" dirty="0" err="1" smtClean="0">
                <a:solidFill>
                  <a:schemeClr val="tx1"/>
                </a:solidFill>
                <a:effectLst/>
                <a:latin typeface="+mn-lt"/>
                <a:ea typeface="+mn-ea"/>
                <a:cs typeface="+mn-cs"/>
              </a:rPr>
              <a:t>IoE</a:t>
            </a:r>
            <a:r>
              <a:rPr lang="en-GB" sz="1200" b="0" i="0" kern="1200" dirty="0" smtClean="0">
                <a:solidFill>
                  <a:schemeClr val="tx1"/>
                </a:solidFill>
                <a:effectLst/>
                <a:latin typeface="+mn-lt"/>
                <a:ea typeface="+mn-ea"/>
                <a:cs typeface="+mn-cs"/>
              </a:rPr>
              <a:t> Tim Belcher. Source Historic England Archive  ioe01_16604_17</a:t>
            </a:r>
          </a:p>
          <a:p>
            <a:r>
              <a:rPr lang="en-GB" sz="1200" b="0" i="0" kern="1200" dirty="0" smtClean="0">
                <a:solidFill>
                  <a:schemeClr val="tx1"/>
                </a:solidFill>
                <a:effectLst/>
                <a:latin typeface="+mn-lt"/>
                <a:ea typeface="+mn-ea"/>
                <a:cs typeface="+mn-cs"/>
              </a:rPr>
              <a:t>Image: </a:t>
            </a:r>
            <a:r>
              <a:rPr lang="en-GB" dirty="0" smtClean="0">
                <a:hlinkClick r:id="rId4"/>
              </a:rPr>
              <a:t>https://commons.wikimedia.org/wiki/File:Thomas_Stewart_%E2%80%93_Chevalier_d%27Eon.jpg</a:t>
            </a:r>
            <a:endParaRPr lang="en-GB" dirty="0" smtClean="0"/>
          </a:p>
          <a:p>
            <a:r>
              <a:rPr lang="en-GB" sz="1200" kern="1200" baseline="0" dirty="0" smtClean="0">
                <a:solidFill>
                  <a:schemeClr val="tx1"/>
                </a:solidFill>
                <a:effectLst/>
                <a:latin typeface="+mn-lt"/>
                <a:ea typeface="+mn-ea"/>
                <a:cs typeface="+mn-cs"/>
              </a:rPr>
              <a:t>Image Attribution: </a:t>
            </a:r>
            <a:r>
              <a:rPr lang="fr-FR" sz="1200" kern="1200" baseline="0" dirty="0" err="1" smtClean="0">
                <a:solidFill>
                  <a:schemeClr val="tx1"/>
                </a:solidFill>
                <a:effectLst/>
                <a:latin typeface="+mn-lt"/>
                <a:ea typeface="+mn-ea"/>
                <a:cs typeface="+mn-cs"/>
              </a:rPr>
              <a:t>After</a:t>
            </a:r>
            <a:r>
              <a:rPr lang="fr-FR" sz="1200" kern="1200" baseline="0" dirty="0" smtClean="0">
                <a:solidFill>
                  <a:schemeClr val="tx1"/>
                </a:solidFill>
                <a:effectLst/>
                <a:latin typeface="+mn-lt"/>
                <a:ea typeface="+mn-ea"/>
                <a:cs typeface="+mn-cs"/>
              </a:rPr>
              <a:t> Jean-Laurent </a:t>
            </a:r>
            <a:r>
              <a:rPr lang="fr-FR" sz="1200" kern="1200" baseline="0" dirty="0" err="1" smtClean="0">
                <a:solidFill>
                  <a:schemeClr val="tx1"/>
                </a:solidFill>
                <a:effectLst/>
                <a:latin typeface="+mn-lt"/>
                <a:ea typeface="+mn-ea"/>
                <a:cs typeface="+mn-cs"/>
              </a:rPr>
              <a:t>Mosnier</a:t>
            </a:r>
            <a:r>
              <a:rPr lang="fr-FR" sz="1200" kern="1200" baseline="0" dirty="0" smtClean="0">
                <a:solidFill>
                  <a:schemeClr val="tx1"/>
                </a:solidFill>
                <a:effectLst/>
                <a:latin typeface="+mn-lt"/>
                <a:ea typeface="+mn-ea"/>
                <a:cs typeface="+mn-cs"/>
              </a:rPr>
              <a:t> / Public </a:t>
            </a:r>
            <a:r>
              <a:rPr lang="fr-FR" sz="1200" kern="1200" baseline="0" dirty="0" err="1" smtClean="0">
                <a:solidFill>
                  <a:schemeClr val="tx1"/>
                </a:solidFill>
                <a:effectLst/>
                <a:latin typeface="+mn-lt"/>
                <a:ea typeface="+mn-ea"/>
                <a:cs typeface="+mn-cs"/>
              </a:rPr>
              <a:t>domain</a:t>
            </a:r>
            <a:endParaRPr lang="fr-FR"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b="0" i="0" kern="1200" baseline="0" dirty="0" smtClean="0">
                <a:solidFill>
                  <a:schemeClr val="tx1"/>
                </a:solidFill>
                <a:effectLst/>
                <a:latin typeface="+mn-lt"/>
                <a:ea typeface="+mn-ea"/>
                <a:cs typeface="+mn-cs"/>
              </a:rPr>
              <a:t>Link: </a:t>
            </a:r>
            <a:r>
              <a:rPr lang="en-GB" sz="1200" u="sng" kern="1200" dirty="0" smtClean="0">
                <a:solidFill>
                  <a:schemeClr val="tx1"/>
                </a:solidFill>
                <a:effectLst/>
                <a:latin typeface="+mn-lt"/>
                <a:ea typeface="+mn-ea"/>
                <a:cs typeface="+mn-cs"/>
                <a:hlinkClick r:id="rId5"/>
              </a:rPr>
              <a:t>https://www.newhistorian.com/chevalier-deon-spy-celebrity-europes-first-transgender-person/7982/</a:t>
            </a:r>
            <a:endParaRPr lang="en-GB" sz="1200" kern="1200" dirty="0" smtClean="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68</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b="0" i="0" kern="1200" dirty="0" smtClean="0">
                <a:solidFill>
                  <a:schemeClr val="tx1"/>
                </a:solidFill>
                <a:effectLst/>
                <a:latin typeface="+mn-lt"/>
                <a:ea typeface="+mn-ea"/>
                <a:cs typeface="+mn-cs"/>
              </a:rPr>
              <a:t>It is believed that Ellen was Amelia’s partner – find out more about Amelia’s relationships with women here: </a:t>
            </a:r>
            <a:r>
              <a:rPr lang="en-GB" dirty="0" smtClean="0">
                <a:hlinkClick r:id="rId3"/>
              </a:rPr>
              <a:t>https://www.historypin.org/en/prideofplace/geo/54.046575,-2.80074,13/bounds/54.01421,-2.844131,54.078915,-2.757349/search/tag:grave%20of%20amelia%20edwards/sort/popular/paging/1/pin/1029807/state/gallery</a:t>
            </a:r>
            <a:endParaRPr lang="en-GB" sz="1200" b="0" i="0" kern="1200" dirty="0" smtClean="0">
              <a:solidFill>
                <a:schemeClr val="tx1"/>
              </a:solidFill>
              <a:effectLst/>
              <a:latin typeface="+mn-lt"/>
              <a:ea typeface="+mn-ea"/>
              <a:cs typeface="+mn-cs"/>
            </a:endParaRPr>
          </a:p>
          <a:p>
            <a:r>
              <a:rPr lang="en-GB" sz="1200" b="0" i="0" kern="1200" dirty="0" smtClean="0">
                <a:solidFill>
                  <a:schemeClr val="tx1"/>
                </a:solidFill>
                <a:effectLst/>
                <a:latin typeface="+mn-lt"/>
                <a:ea typeface="+mn-ea"/>
                <a:cs typeface="+mn-cs"/>
              </a:rPr>
              <a:t>Image: </a:t>
            </a:r>
            <a:r>
              <a:rPr lang="en-GB" dirty="0" smtClean="0">
                <a:hlinkClick r:id="rId4"/>
              </a:rPr>
              <a:t>https://historicengland.org.uk/research/inclusive-heritage/lgbtq-heritage-project/homes-and-domestic-spaces/under-scrutiny-at-home/</a:t>
            </a:r>
            <a:endParaRPr lang="en-GB" dirty="0" smtClean="0"/>
          </a:p>
          <a:p>
            <a:r>
              <a:rPr lang="en-GB" sz="1200" kern="1200" baseline="0" dirty="0" smtClean="0">
                <a:solidFill>
                  <a:schemeClr val="tx1"/>
                </a:solidFill>
                <a:effectLst/>
                <a:latin typeface="+mn-lt"/>
                <a:ea typeface="+mn-ea"/>
                <a:cs typeface="+mn-cs"/>
              </a:rPr>
              <a:t>Image Attribution: </a:t>
            </a:r>
            <a:r>
              <a:rPr lang="en-GB" sz="1200" b="0" i="0" kern="1200" dirty="0" smtClean="0">
                <a:solidFill>
                  <a:schemeClr val="tx1"/>
                </a:solidFill>
                <a:effectLst/>
                <a:latin typeface="+mn-lt"/>
                <a:ea typeface="+mn-ea"/>
                <a:cs typeface="+mn-cs"/>
              </a:rPr>
              <a:t>The tomb of Amelia Edwards, her partner Ellen Drew </a:t>
            </a:r>
            <a:r>
              <a:rPr lang="en-GB" sz="1200" b="0" i="0" kern="1200" dirty="0" err="1" smtClean="0">
                <a:solidFill>
                  <a:schemeClr val="tx1"/>
                </a:solidFill>
                <a:effectLst/>
                <a:latin typeface="+mn-lt"/>
                <a:ea typeface="+mn-ea"/>
                <a:cs typeface="+mn-cs"/>
              </a:rPr>
              <a:t>Braysher</a:t>
            </a:r>
            <a:r>
              <a:rPr lang="en-GB" sz="1200" b="0" i="0" kern="1200" dirty="0" smtClean="0">
                <a:solidFill>
                  <a:schemeClr val="tx1"/>
                </a:solidFill>
                <a:effectLst/>
                <a:latin typeface="+mn-lt"/>
                <a:ea typeface="+mn-ea"/>
                <a:cs typeface="+mn-cs"/>
              </a:rPr>
              <a:t> and </a:t>
            </a:r>
            <a:r>
              <a:rPr lang="en-GB" sz="1200" b="0" i="0" kern="1200" dirty="0" err="1" smtClean="0">
                <a:solidFill>
                  <a:schemeClr val="tx1"/>
                </a:solidFill>
                <a:effectLst/>
                <a:latin typeface="+mn-lt"/>
                <a:ea typeface="+mn-ea"/>
                <a:cs typeface="+mn-cs"/>
              </a:rPr>
              <a:t>Braysher’s</a:t>
            </a:r>
            <a:r>
              <a:rPr lang="en-GB" sz="1200" b="0" i="0" kern="1200" dirty="0" smtClean="0">
                <a:solidFill>
                  <a:schemeClr val="tx1"/>
                </a:solidFill>
                <a:effectLst/>
                <a:latin typeface="+mn-lt"/>
                <a:ea typeface="+mn-ea"/>
                <a:cs typeface="+mn-cs"/>
              </a:rPr>
              <a:t> daughter Sarah Harriet, at St Mary’s Churchyard, </a:t>
            </a:r>
            <a:r>
              <a:rPr lang="en-GB" sz="1200" b="0" i="0" kern="1200" dirty="0" err="1" smtClean="0">
                <a:solidFill>
                  <a:schemeClr val="tx1"/>
                </a:solidFill>
                <a:effectLst/>
                <a:latin typeface="+mn-lt"/>
                <a:ea typeface="+mn-ea"/>
                <a:cs typeface="+mn-cs"/>
              </a:rPr>
              <a:t>Henbury</a:t>
            </a:r>
            <a:r>
              <a:rPr lang="en-GB" sz="1200" b="0" i="0" kern="1200" dirty="0" smtClean="0">
                <a:solidFill>
                  <a:schemeClr val="tx1"/>
                </a:solidFill>
                <a:effectLst/>
                <a:latin typeface="+mn-lt"/>
                <a:ea typeface="+mn-ea"/>
                <a:cs typeface="+mn-cs"/>
              </a:rPr>
              <a:t>, Bristol. Used with permission</a:t>
            </a:r>
          </a:p>
          <a:p>
            <a:r>
              <a:rPr lang="en-GB" sz="1200" kern="1200" dirty="0" smtClean="0">
                <a:solidFill>
                  <a:schemeClr val="tx1"/>
                </a:solidFill>
                <a:effectLst/>
                <a:latin typeface="+mn-lt"/>
                <a:ea typeface="+mn-ea"/>
                <a:cs typeface="+mn-cs"/>
              </a:rPr>
              <a:t>Image:</a:t>
            </a:r>
            <a:r>
              <a:rPr lang="en-GB" sz="1200" kern="1200" baseline="0" dirty="0" smtClean="0">
                <a:solidFill>
                  <a:schemeClr val="tx1"/>
                </a:solidFill>
                <a:effectLst/>
                <a:latin typeface="+mn-lt"/>
                <a:ea typeface="+mn-ea"/>
                <a:cs typeface="+mn-cs"/>
              </a:rPr>
              <a:t> </a:t>
            </a:r>
            <a:r>
              <a:rPr lang="en-GB" dirty="0" smtClean="0">
                <a:hlinkClick r:id="rId5"/>
              </a:rPr>
              <a:t>https://commons.wikimedia.org/wiki/File:Amelia_B_Edwards_1890_in_Amerika.jpg</a:t>
            </a:r>
            <a:endParaRPr lang="en-GB" dirty="0" smtClean="0"/>
          </a:p>
          <a:p>
            <a:r>
              <a:rPr lang="en-GB" sz="1200" kern="1200" baseline="0" dirty="0" smtClean="0">
                <a:solidFill>
                  <a:schemeClr val="tx1"/>
                </a:solidFill>
                <a:effectLst/>
                <a:latin typeface="+mn-lt"/>
                <a:ea typeface="+mn-ea"/>
                <a:cs typeface="+mn-cs"/>
              </a:rPr>
              <a:t>Image Attribution: </a:t>
            </a:r>
            <a:r>
              <a:rPr lang="de-DE" sz="1200" b="0" i="0" kern="1200" dirty="0" smtClean="0">
                <a:solidFill>
                  <a:schemeClr val="tx1"/>
                </a:solidFill>
                <a:effectLst/>
                <a:latin typeface="+mn-lt"/>
                <a:ea typeface="+mn-ea"/>
                <a:cs typeface="+mn-cs"/>
              </a:rPr>
              <a:t>unbekannt - entweder der Verlag oder eine Zeitung / Public domain</a:t>
            </a:r>
          </a:p>
          <a:p>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69</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Using the previous two</a:t>
            </a:r>
            <a:r>
              <a:rPr lang="en-GB" baseline="0" dirty="0" smtClean="0"/>
              <a:t> slides as inspiration try to recreate them, but using local examples instead – village/town, county, region….what is local?</a:t>
            </a:r>
          </a:p>
          <a:p>
            <a:r>
              <a:rPr lang="en-GB" baseline="0" dirty="0" smtClean="0"/>
              <a:t>Some more information can be found here: </a:t>
            </a:r>
            <a:r>
              <a:rPr lang="en-GB" sz="1200" b="1" kern="1200" dirty="0" smtClean="0">
                <a:solidFill>
                  <a:schemeClr val="tx1"/>
                </a:solidFill>
                <a:effectLst/>
                <a:latin typeface="+mn-lt"/>
                <a:ea typeface="+mn-ea"/>
                <a:cs typeface="+mn-cs"/>
              </a:rPr>
              <a:t> </a:t>
            </a:r>
            <a:r>
              <a:rPr lang="en-GB" sz="1200" u="sng" kern="1200" dirty="0" smtClean="0">
                <a:solidFill>
                  <a:schemeClr val="tx1"/>
                </a:solidFill>
                <a:effectLst/>
                <a:latin typeface="+mn-lt"/>
                <a:ea typeface="+mn-ea"/>
                <a:cs typeface="+mn-cs"/>
                <a:hlinkClick r:id="rId3"/>
              </a:rPr>
              <a:t>https://www.bbc.co.uk/news/uk-37438800</a:t>
            </a:r>
            <a:r>
              <a:rPr lang="en-GB" sz="1200" u="none"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&amp;</a:t>
            </a:r>
            <a:r>
              <a:rPr lang="en-GB" sz="1200" kern="1200" baseline="0" dirty="0" smtClean="0">
                <a:solidFill>
                  <a:schemeClr val="tx1"/>
                </a:solidFill>
                <a:effectLst/>
                <a:latin typeface="+mn-lt"/>
                <a:ea typeface="+mn-ea"/>
                <a:cs typeface="+mn-cs"/>
              </a:rPr>
              <a:t> </a:t>
            </a:r>
            <a:r>
              <a:rPr lang="en-GB" dirty="0" smtClean="0">
                <a:hlinkClick r:id="rId4"/>
              </a:rPr>
              <a:t>https://www.historypin.org/en/prideofplace/geo/52.219684,-2.544675,6/bounds/47.322398,-18.936277,56.63082,13.846927/paging/1</a:t>
            </a: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70</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dirty="0" smtClean="0">
                <a:ea typeface="MS PGothic" pitchFamily="34" charset="-128"/>
                <a:cs typeface="Arial" charset="0"/>
              </a:rPr>
              <a:t>Text taken from: </a:t>
            </a:r>
            <a:r>
              <a:rPr lang="en-GB" dirty="0" smtClean="0">
                <a:hlinkClick r:id="rId3"/>
              </a:rPr>
              <a:t>https://historicengland.org.uk/get-involved/help-write-history/immortalised/</a:t>
            </a:r>
            <a:endParaRPr lang="en-GB" dirty="0">
              <a:ea typeface="MS PGothic" pitchFamily="34" charset="-128"/>
              <a:cs typeface="Arial" charset="0"/>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7</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dirty="0">
              <a:ea typeface="MS PGothic" pitchFamily="34" charset="-128"/>
              <a:cs typeface="Arial" charset="0"/>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71</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dirty="0">
              <a:ea typeface="MS PGothic" pitchFamily="34" charset="-128"/>
              <a:cs typeface="Arial" charset="0"/>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72</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dirty="0">
              <a:ea typeface="MS PGothic" pitchFamily="34" charset="-128"/>
              <a:cs typeface="Arial" charset="0"/>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73</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Image: </a:t>
            </a:r>
            <a:r>
              <a:rPr lang="en-GB" dirty="0" smtClean="0">
                <a:hlinkClick r:id="rId3"/>
              </a:rPr>
              <a:t>https://commons.wikimedia.org/wiki/File:The_Fourth_Plinth._%27Nelson%27s_Ship_in_a_Bottle%27_by_Yinka_Shonibare,_Trafalgar_Square,_London._-_panoramio.jpg</a:t>
            </a: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smtClean="0">
                <a:solidFill>
                  <a:schemeClr val="tx1"/>
                </a:solidFill>
                <a:effectLst/>
                <a:latin typeface="+mn-lt"/>
                <a:ea typeface="+mn-ea"/>
                <a:cs typeface="+mn-cs"/>
              </a:rPr>
              <a:t>Image Attribution: </a:t>
            </a:r>
            <a:r>
              <a:rPr lang="en-GB" dirty="0" err="1" smtClean="0"/>
              <a:t>brian</a:t>
            </a:r>
            <a:r>
              <a:rPr lang="en-GB" dirty="0" smtClean="0"/>
              <a:t> </a:t>
            </a:r>
            <a:r>
              <a:rPr lang="en-GB" dirty="0" err="1" smtClean="0"/>
              <a:t>gillman</a:t>
            </a:r>
            <a:r>
              <a:rPr lang="en-GB" dirty="0" smtClean="0"/>
              <a:t> / CC BY (https://creativecommons.org/licenses/by/3.0)</a:t>
            </a: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74</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baseline="0" dirty="0" smtClean="0">
                <a:ea typeface="MS PGothic" pitchFamily="34" charset="-128"/>
                <a:cs typeface="Arial" charset="0"/>
              </a:rPr>
              <a:t>Compare this interpretation of the Battle of Trafalgar with the work on Nelson’s Column in Section 2 on the Great and the Good (from slide 22 onwards)</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Image: </a:t>
            </a:r>
            <a:r>
              <a:rPr lang="en-GB" dirty="0" smtClean="0">
                <a:hlinkClick r:id="rId3"/>
              </a:rPr>
              <a:t>https://commons.wikimedia.org/wiki/File:The_Fourth_Plinth._%27Nelson%27s_Ship_in_a_Bottle%27_by_Yinka_Shonibare,_Trafalgar_Square,_London._-_panoramio.jpg</a:t>
            </a: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smtClean="0">
                <a:solidFill>
                  <a:schemeClr val="tx1"/>
                </a:solidFill>
                <a:effectLst/>
                <a:latin typeface="+mn-lt"/>
                <a:ea typeface="+mn-ea"/>
                <a:cs typeface="+mn-cs"/>
              </a:rPr>
              <a:t>Image Attribution: </a:t>
            </a:r>
            <a:r>
              <a:rPr lang="en-GB" dirty="0" err="1" smtClean="0"/>
              <a:t>brian</a:t>
            </a:r>
            <a:r>
              <a:rPr lang="en-GB" dirty="0" smtClean="0"/>
              <a:t> </a:t>
            </a:r>
            <a:r>
              <a:rPr lang="en-GB" dirty="0" err="1" smtClean="0"/>
              <a:t>gillman</a:t>
            </a:r>
            <a:r>
              <a:rPr lang="en-GB" dirty="0" smtClean="0"/>
              <a:t> / CC BY (https://creativecommons.org/licenses/by/3.0)</a:t>
            </a: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75</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kern="1200" dirty="0" smtClean="0">
                <a:solidFill>
                  <a:schemeClr val="tx1"/>
                </a:solidFill>
                <a:effectLst/>
                <a:latin typeface="+mn-lt"/>
                <a:ea typeface="+mn-ea"/>
                <a:cs typeface="+mn-cs"/>
              </a:rPr>
              <a:t>Although the textiles were thought to have come from Africa, they were in fact, mass produced by the Dutch and sold to the colonies in West Africa. </a:t>
            </a:r>
            <a:endParaRPr lang="en-GB" baseline="0" dirty="0" smtClean="0">
              <a:ea typeface="MS PGothic" pitchFamily="34" charset="-128"/>
              <a:cs typeface="Arial"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Image: </a:t>
            </a:r>
            <a:r>
              <a:rPr lang="en-GB" dirty="0" smtClean="0">
                <a:hlinkClick r:id="rId3"/>
              </a:rPr>
              <a:t>https://commons.wikimedia.org/wiki/File:The_Fourth_Plinth._%27Nelson%27s_Ship_in_a_Bottle%27_by_Yinka_Shonibare,_Trafalgar_Square,_London._-_panoramio.jpg</a:t>
            </a: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smtClean="0">
                <a:solidFill>
                  <a:schemeClr val="tx1"/>
                </a:solidFill>
                <a:effectLst/>
                <a:latin typeface="+mn-lt"/>
                <a:ea typeface="+mn-ea"/>
                <a:cs typeface="+mn-cs"/>
              </a:rPr>
              <a:t>Image Attribution: </a:t>
            </a:r>
            <a:r>
              <a:rPr lang="en-GB" dirty="0" err="1" smtClean="0"/>
              <a:t>brian</a:t>
            </a:r>
            <a:r>
              <a:rPr lang="en-GB" dirty="0" smtClean="0"/>
              <a:t> </a:t>
            </a:r>
            <a:r>
              <a:rPr lang="en-GB" dirty="0" err="1" smtClean="0"/>
              <a:t>gillman</a:t>
            </a:r>
            <a:r>
              <a:rPr lang="en-GB" dirty="0" smtClean="0"/>
              <a:t> / CC BY (https://creativecommons.org/licenses/by/3.0)</a:t>
            </a: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76</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After</a:t>
            </a:r>
            <a:r>
              <a:rPr lang="en-GB" baseline="0" dirty="0" smtClean="0"/>
              <a:t> it was on the fourth plinth it was moved to a permanent home outside the Greenwich Maritime Museum</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77</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dirty="0" smtClean="0">
                <a:hlinkClick r:id="rId3"/>
              </a:rPr>
              <a:t>https://www.independent.co.uk/news/uk/this-britain/the-black-heroes-of-trafalgar-320576.html</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Watch:</a:t>
            </a:r>
            <a:r>
              <a:rPr lang="en-GB" sz="1200" kern="1200" baseline="0" dirty="0" smtClean="0">
                <a:solidFill>
                  <a:schemeClr val="tx1"/>
                </a:solidFill>
                <a:effectLst/>
                <a:latin typeface="+mn-lt"/>
                <a:ea typeface="+mn-ea"/>
                <a:cs typeface="+mn-cs"/>
              </a:rPr>
              <a:t> </a:t>
            </a:r>
            <a:r>
              <a:rPr lang="en-GB" dirty="0" smtClean="0">
                <a:hlinkClick r:id="rId4"/>
              </a:rPr>
              <a:t>https://www.bbc.co.uk/iplayer/episode/b083bv43/black-and-british-a-forgotten-history-2-freedom</a:t>
            </a: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Did you know!</a:t>
            </a:r>
            <a:r>
              <a:rPr lang="en-GB" sz="1200" kern="1200" dirty="0" smtClean="0">
                <a:solidFill>
                  <a:schemeClr val="tx1"/>
                </a:solidFill>
                <a:effectLst/>
                <a:latin typeface="+mn-lt"/>
                <a:ea typeface="+mn-ea"/>
                <a:cs typeface="+mn-cs"/>
              </a:rPr>
              <a:t> The bronze relief which is on the base of Nelson’s Column is made from melted French canons</a:t>
            </a:r>
          </a:p>
          <a:p>
            <a:r>
              <a:rPr lang="en-GB" sz="1200" kern="1200" dirty="0" smtClean="0">
                <a:solidFill>
                  <a:schemeClr val="tx1"/>
                </a:solidFill>
                <a:effectLst/>
                <a:latin typeface="+mn-lt"/>
                <a:ea typeface="+mn-ea"/>
                <a:cs typeface="+mn-cs"/>
              </a:rPr>
              <a:t>Image:</a:t>
            </a:r>
            <a:r>
              <a:rPr lang="en-GB" sz="1200" kern="1200" baseline="0" dirty="0" smtClean="0">
                <a:solidFill>
                  <a:schemeClr val="tx1"/>
                </a:solidFill>
                <a:effectLst/>
                <a:latin typeface="+mn-lt"/>
                <a:ea typeface="+mn-ea"/>
                <a:cs typeface="+mn-cs"/>
              </a:rPr>
              <a:t> </a:t>
            </a:r>
            <a:r>
              <a:rPr lang="en-GB" dirty="0" smtClean="0">
                <a:hlinkClick r:id="rId5"/>
              </a:rPr>
              <a:t>https://commons.wikimedia.org/wiki/File:Nelson%27s_column_-_Death_of_Nelson_at_Trafalgar_relief.jpg</a:t>
            </a:r>
            <a:endParaRPr lang="en-GB" dirty="0" smtClean="0"/>
          </a:p>
          <a:p>
            <a:r>
              <a:rPr lang="en-GB" sz="1200" kern="1200" baseline="0" dirty="0" smtClean="0">
                <a:solidFill>
                  <a:schemeClr val="tx1"/>
                </a:solidFill>
                <a:effectLst/>
                <a:latin typeface="+mn-lt"/>
                <a:ea typeface="+mn-ea"/>
                <a:cs typeface="+mn-cs"/>
              </a:rPr>
              <a:t>Image Attribution: </a:t>
            </a:r>
            <a:r>
              <a:rPr lang="en-GB" sz="1200" kern="1200" baseline="0" dirty="0" err="1" smtClean="0">
                <a:solidFill>
                  <a:schemeClr val="tx1"/>
                </a:solidFill>
                <a:effectLst/>
                <a:latin typeface="+mn-lt"/>
                <a:ea typeface="+mn-ea"/>
                <a:cs typeface="+mn-cs"/>
              </a:rPr>
              <a:t>Eluveitie</a:t>
            </a:r>
            <a:r>
              <a:rPr lang="en-GB" sz="1200" kern="1200" baseline="0" dirty="0" smtClean="0">
                <a:solidFill>
                  <a:schemeClr val="tx1"/>
                </a:solidFill>
                <a:effectLst/>
                <a:latin typeface="+mn-lt"/>
                <a:ea typeface="+mn-ea"/>
                <a:cs typeface="+mn-cs"/>
              </a:rPr>
              <a:t> / CC BY-SA (https://creativecommons.org/licenses/by-sa/3.0)</a:t>
            </a:r>
          </a:p>
          <a:p>
            <a:r>
              <a:rPr lang="en-GB" sz="1200" kern="1200" dirty="0" smtClean="0">
                <a:solidFill>
                  <a:schemeClr val="tx1"/>
                </a:solidFill>
                <a:effectLst/>
                <a:latin typeface="+mn-lt"/>
                <a:ea typeface="+mn-ea"/>
                <a:cs typeface="+mn-cs"/>
              </a:rPr>
              <a:t>Image:</a:t>
            </a:r>
            <a:r>
              <a:rPr lang="en-GB" sz="1200" kern="1200" baseline="0" dirty="0" smtClean="0">
                <a:solidFill>
                  <a:schemeClr val="tx1"/>
                </a:solidFill>
                <a:effectLst/>
                <a:latin typeface="+mn-lt"/>
                <a:ea typeface="+mn-ea"/>
                <a:cs typeface="+mn-cs"/>
              </a:rPr>
              <a:t> </a:t>
            </a:r>
            <a:r>
              <a:rPr lang="en-GB" dirty="0" smtClean="0">
                <a:hlinkClick r:id="rId6"/>
              </a:rPr>
              <a:t>https://commons.wikimedia.org/wiki/File:The_Death_of_Nelson_at_the_Battle_of_Trafalgar,_21_October_1805_RMG_BHC0547.tiff</a:t>
            </a: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smtClean="0">
                <a:solidFill>
                  <a:schemeClr val="tx1"/>
                </a:solidFill>
                <a:effectLst/>
                <a:latin typeface="+mn-lt"/>
                <a:ea typeface="+mn-ea"/>
                <a:cs typeface="+mn-cs"/>
              </a:rPr>
              <a:t>Image Attribution: Samuel Drummond / Public domain</a:t>
            </a:r>
            <a:endParaRPr lang="en-GB" dirty="0">
              <a:ea typeface="MS PGothic" pitchFamily="34" charset="-128"/>
              <a:cs typeface="Arial" charset="0"/>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78</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dirty="0" smtClean="0">
                <a:hlinkClick r:id="rId3"/>
              </a:rPr>
              <a:t>https://www.independent.co.uk/news/uk/this-britain/the-black-heroes-of-trafalgar-320576.html</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Watch:</a:t>
            </a:r>
            <a:r>
              <a:rPr lang="en-GB" sz="1200" kern="1200" baseline="0" dirty="0" smtClean="0">
                <a:solidFill>
                  <a:schemeClr val="tx1"/>
                </a:solidFill>
                <a:effectLst/>
                <a:latin typeface="+mn-lt"/>
                <a:ea typeface="+mn-ea"/>
                <a:cs typeface="+mn-cs"/>
              </a:rPr>
              <a:t> </a:t>
            </a:r>
            <a:r>
              <a:rPr lang="en-GB" dirty="0" smtClean="0">
                <a:hlinkClick r:id="rId4"/>
              </a:rPr>
              <a:t>https://www.bbc.co.uk/iplayer/episode/b083bv43/black-and-british-a-forgotten-history-2-freedom</a:t>
            </a: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Did you know!</a:t>
            </a:r>
            <a:r>
              <a:rPr lang="en-GB" sz="1200" kern="1200" dirty="0" smtClean="0">
                <a:solidFill>
                  <a:schemeClr val="tx1"/>
                </a:solidFill>
                <a:effectLst/>
                <a:latin typeface="+mn-lt"/>
                <a:ea typeface="+mn-ea"/>
                <a:cs typeface="+mn-cs"/>
              </a:rPr>
              <a:t> The bronze relief which is on the base of Nelson’s Column is made from melted French canons</a:t>
            </a:r>
          </a:p>
          <a:p>
            <a:r>
              <a:rPr lang="en-GB" sz="1200" kern="1200" dirty="0" smtClean="0">
                <a:solidFill>
                  <a:schemeClr val="tx1"/>
                </a:solidFill>
                <a:effectLst/>
                <a:latin typeface="+mn-lt"/>
                <a:ea typeface="+mn-ea"/>
                <a:cs typeface="+mn-cs"/>
              </a:rPr>
              <a:t>Image:</a:t>
            </a:r>
            <a:r>
              <a:rPr lang="en-GB" sz="1200" kern="1200" baseline="0" dirty="0" smtClean="0">
                <a:solidFill>
                  <a:schemeClr val="tx1"/>
                </a:solidFill>
                <a:effectLst/>
                <a:latin typeface="+mn-lt"/>
                <a:ea typeface="+mn-ea"/>
                <a:cs typeface="+mn-cs"/>
              </a:rPr>
              <a:t> </a:t>
            </a:r>
            <a:r>
              <a:rPr lang="en-GB" dirty="0" smtClean="0">
                <a:hlinkClick r:id="rId5"/>
              </a:rPr>
              <a:t>https://commons.wikimedia.org/wiki/File:Nelson%27s_column_-_Death_of_Nelson_at_Trafalgar_relief.jpg</a:t>
            </a:r>
            <a:endParaRPr lang="en-GB" dirty="0" smtClean="0"/>
          </a:p>
          <a:p>
            <a:r>
              <a:rPr lang="en-GB" sz="1200" kern="1200" baseline="0" dirty="0" smtClean="0">
                <a:solidFill>
                  <a:schemeClr val="tx1"/>
                </a:solidFill>
                <a:effectLst/>
                <a:latin typeface="+mn-lt"/>
                <a:ea typeface="+mn-ea"/>
                <a:cs typeface="+mn-cs"/>
              </a:rPr>
              <a:t>Image Attribution: </a:t>
            </a:r>
            <a:r>
              <a:rPr lang="en-GB" sz="1200" kern="1200" baseline="0" dirty="0" err="1" smtClean="0">
                <a:solidFill>
                  <a:schemeClr val="tx1"/>
                </a:solidFill>
                <a:effectLst/>
                <a:latin typeface="+mn-lt"/>
                <a:ea typeface="+mn-ea"/>
                <a:cs typeface="+mn-cs"/>
              </a:rPr>
              <a:t>Eluveitie</a:t>
            </a:r>
            <a:r>
              <a:rPr lang="en-GB" sz="1200" kern="1200" baseline="0" dirty="0" smtClean="0">
                <a:solidFill>
                  <a:schemeClr val="tx1"/>
                </a:solidFill>
                <a:effectLst/>
                <a:latin typeface="+mn-lt"/>
                <a:ea typeface="+mn-ea"/>
                <a:cs typeface="+mn-cs"/>
              </a:rPr>
              <a:t> / CC BY-SA (https://creativecommons.org/licenses/by-sa/3.0)</a:t>
            </a:r>
          </a:p>
          <a:p>
            <a:r>
              <a:rPr lang="en-GB" sz="1200" kern="1200" dirty="0" smtClean="0">
                <a:solidFill>
                  <a:schemeClr val="tx1"/>
                </a:solidFill>
                <a:effectLst/>
                <a:latin typeface="+mn-lt"/>
                <a:ea typeface="+mn-ea"/>
                <a:cs typeface="+mn-cs"/>
              </a:rPr>
              <a:t>Image:</a:t>
            </a:r>
            <a:r>
              <a:rPr lang="en-GB" sz="1200" kern="1200" baseline="0" dirty="0" smtClean="0">
                <a:solidFill>
                  <a:schemeClr val="tx1"/>
                </a:solidFill>
                <a:effectLst/>
                <a:latin typeface="+mn-lt"/>
                <a:ea typeface="+mn-ea"/>
                <a:cs typeface="+mn-cs"/>
              </a:rPr>
              <a:t> </a:t>
            </a:r>
            <a:r>
              <a:rPr lang="en-GB" dirty="0" smtClean="0">
                <a:hlinkClick r:id="rId6"/>
              </a:rPr>
              <a:t>https://commons.wikimedia.org/wiki/File:The_Death_of_Nelson_at_the_Battle_of_Trafalgar,_21_October_1805_RMG_BHC0547.tiff</a:t>
            </a: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smtClean="0">
                <a:solidFill>
                  <a:schemeClr val="tx1"/>
                </a:solidFill>
                <a:effectLst/>
                <a:latin typeface="+mn-lt"/>
                <a:ea typeface="+mn-ea"/>
                <a:cs typeface="+mn-cs"/>
              </a:rPr>
              <a:t>Image Attribution: Samuel Drummond / Public domain</a:t>
            </a:r>
            <a:endParaRPr lang="en-GB" dirty="0">
              <a:ea typeface="MS PGothic" pitchFamily="34" charset="-128"/>
              <a:cs typeface="Arial" charset="0"/>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79</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dirty="0" smtClean="0">
                <a:hlinkClick r:id="rId3"/>
              </a:rPr>
              <a:t>https://www.independent.co.uk/news/uk/this-britain/the-black-heroes-of-trafalgar-320576.html</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Watch:</a:t>
            </a:r>
            <a:r>
              <a:rPr lang="en-GB" sz="1200" kern="1200" baseline="0" dirty="0" smtClean="0">
                <a:solidFill>
                  <a:schemeClr val="tx1"/>
                </a:solidFill>
                <a:effectLst/>
                <a:latin typeface="+mn-lt"/>
                <a:ea typeface="+mn-ea"/>
                <a:cs typeface="+mn-cs"/>
              </a:rPr>
              <a:t> </a:t>
            </a:r>
            <a:r>
              <a:rPr lang="en-GB" dirty="0" smtClean="0">
                <a:hlinkClick r:id="rId4"/>
              </a:rPr>
              <a:t>https://www.bbc.co.uk/iplayer/episode/b083bv43/black-and-british-a-forgotten-history-2-freedom</a:t>
            </a:r>
            <a:endParaRPr lang="en-GB" sz="1200" kern="1200" baseline="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Image:</a:t>
            </a:r>
            <a:r>
              <a:rPr lang="en-GB" sz="1200" kern="1200" baseline="0" dirty="0" smtClean="0">
                <a:solidFill>
                  <a:schemeClr val="tx1"/>
                </a:solidFill>
                <a:effectLst/>
                <a:latin typeface="+mn-lt"/>
                <a:ea typeface="+mn-ea"/>
                <a:cs typeface="+mn-cs"/>
              </a:rPr>
              <a:t> </a:t>
            </a:r>
            <a:r>
              <a:rPr lang="en-GB" dirty="0" smtClean="0">
                <a:hlinkClick r:id="rId5"/>
              </a:rPr>
              <a:t>https://commons.wikimedia.org/wiki/File:Nelson%27s_column_-_Death_of_Nelson_at_Trafalgar_relief.jpg</a:t>
            </a:r>
            <a:endParaRPr lang="en-GB" dirty="0" smtClean="0"/>
          </a:p>
          <a:p>
            <a:r>
              <a:rPr lang="en-GB" sz="1200" kern="1200" baseline="0" dirty="0" smtClean="0">
                <a:solidFill>
                  <a:schemeClr val="tx1"/>
                </a:solidFill>
                <a:effectLst/>
                <a:latin typeface="+mn-lt"/>
                <a:ea typeface="+mn-ea"/>
                <a:cs typeface="+mn-cs"/>
              </a:rPr>
              <a:t>Image Attribution: </a:t>
            </a:r>
            <a:r>
              <a:rPr lang="en-GB" sz="1200" kern="1200" baseline="0" dirty="0" err="1" smtClean="0">
                <a:solidFill>
                  <a:schemeClr val="tx1"/>
                </a:solidFill>
                <a:effectLst/>
                <a:latin typeface="+mn-lt"/>
                <a:ea typeface="+mn-ea"/>
                <a:cs typeface="+mn-cs"/>
              </a:rPr>
              <a:t>Eluveitie</a:t>
            </a:r>
            <a:r>
              <a:rPr lang="en-GB" sz="1200" kern="1200" baseline="0" dirty="0" smtClean="0">
                <a:solidFill>
                  <a:schemeClr val="tx1"/>
                </a:solidFill>
                <a:effectLst/>
                <a:latin typeface="+mn-lt"/>
                <a:ea typeface="+mn-ea"/>
                <a:cs typeface="+mn-cs"/>
              </a:rPr>
              <a:t> / CC BY-SA (https://creativecommons.org/licenses/by-sa/3.0)</a:t>
            </a:r>
          </a:p>
          <a:p>
            <a:endParaRPr lang="en-GB" dirty="0">
              <a:ea typeface="MS PGothic" pitchFamily="34" charset="-128"/>
              <a:cs typeface="Arial" charset="0"/>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80</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dirty="0">
              <a:ea typeface="MS PGothic" pitchFamily="34" charset="-128"/>
              <a:cs typeface="Arial" charset="0"/>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8</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kern="1200" dirty="0" smtClean="0">
                <a:solidFill>
                  <a:schemeClr val="tx1"/>
                </a:solidFill>
                <a:effectLst/>
                <a:latin typeface="+mn-lt"/>
                <a:ea typeface="+mn-ea"/>
                <a:cs typeface="+mn-cs"/>
              </a:rPr>
              <a:t>Follow the image link</a:t>
            </a:r>
            <a:r>
              <a:rPr lang="en-GB" sz="1200" kern="1200" baseline="0" dirty="0" smtClean="0">
                <a:solidFill>
                  <a:schemeClr val="tx1"/>
                </a:solidFill>
                <a:effectLst/>
                <a:latin typeface="+mn-lt"/>
                <a:ea typeface="+mn-ea"/>
                <a:cs typeface="+mn-cs"/>
              </a:rPr>
              <a:t> below to see the whole of this painting – it can be downloaded at a high resolution to let students really see it in detail. You could even spilt it into sections and give different groups of students different sections of it to study.</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Image:</a:t>
            </a:r>
            <a:r>
              <a:rPr lang="en-GB" sz="1200" kern="1200" baseline="0" dirty="0" smtClean="0">
                <a:solidFill>
                  <a:schemeClr val="tx1"/>
                </a:solidFill>
                <a:effectLst/>
                <a:latin typeface="+mn-lt"/>
                <a:ea typeface="+mn-ea"/>
                <a:cs typeface="+mn-cs"/>
              </a:rPr>
              <a:t> </a:t>
            </a:r>
            <a:r>
              <a:rPr lang="en-GB" dirty="0" smtClean="0">
                <a:hlinkClick r:id="rId3"/>
              </a:rPr>
              <a:t>https://upload.wikimedia.org/wikipedia/commons/b/bd/Daniel_Maclise_-_The_Death_of_Nelson_-_Google_Art_Project.jpg</a:t>
            </a: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smtClean="0">
                <a:solidFill>
                  <a:schemeClr val="tx1"/>
                </a:solidFill>
                <a:effectLst/>
                <a:latin typeface="+mn-lt"/>
                <a:ea typeface="+mn-ea"/>
                <a:cs typeface="+mn-cs"/>
              </a:rPr>
              <a:t>Image Attribution: Daniel </a:t>
            </a:r>
            <a:r>
              <a:rPr lang="en-GB" sz="1200" kern="1200" baseline="0" dirty="0" err="1" smtClean="0">
                <a:solidFill>
                  <a:schemeClr val="tx1"/>
                </a:solidFill>
                <a:effectLst/>
                <a:latin typeface="+mn-lt"/>
                <a:ea typeface="+mn-ea"/>
                <a:cs typeface="+mn-cs"/>
              </a:rPr>
              <a:t>Maclise</a:t>
            </a:r>
            <a:r>
              <a:rPr lang="en-GB" sz="1200" kern="1200" baseline="0" dirty="0" smtClean="0">
                <a:solidFill>
                  <a:schemeClr val="tx1"/>
                </a:solidFill>
                <a:effectLst/>
                <a:latin typeface="+mn-lt"/>
                <a:ea typeface="+mn-ea"/>
                <a:cs typeface="+mn-cs"/>
              </a:rPr>
              <a:t> / Public domain</a:t>
            </a:r>
            <a:endParaRPr lang="en-GB" dirty="0">
              <a:ea typeface="MS PGothic" pitchFamily="34" charset="-128"/>
              <a:cs typeface="Arial" charset="0"/>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81</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kern="1200" dirty="0" smtClean="0">
                <a:solidFill>
                  <a:schemeClr val="tx1"/>
                </a:solidFill>
                <a:effectLst/>
                <a:latin typeface="+mn-lt"/>
                <a:ea typeface="+mn-ea"/>
                <a:cs typeface="+mn-cs"/>
              </a:rPr>
              <a:t>Students could look at and research all the following memorials – or be asked to look at one in-depth and report back to other about it.</a:t>
            </a:r>
          </a:p>
          <a:p>
            <a:endParaRPr lang="en-GB" dirty="0">
              <a:ea typeface="MS PGothic" pitchFamily="34" charset="-128"/>
              <a:cs typeface="Arial" charset="0"/>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82</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kern="1200" dirty="0" smtClean="0">
                <a:solidFill>
                  <a:schemeClr val="tx1"/>
                </a:solidFill>
                <a:effectLst/>
                <a:latin typeface="+mn-lt"/>
                <a:ea typeface="+mn-ea"/>
                <a:cs typeface="+mn-cs"/>
              </a:rPr>
              <a:t>Read this newspaper article to find out more about Noor and this statue: </a:t>
            </a:r>
            <a:r>
              <a:rPr lang="en-GB" dirty="0" smtClean="0">
                <a:hlinkClick r:id="rId3"/>
              </a:rPr>
              <a:t>https://www.independent.co.uk/news/uk/home-news/british-asian-spy-noor-inayat-khan-who-was-executed-by-the-nazis-get-memorial-in-londons-gordon-8298194.html</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Image:</a:t>
            </a:r>
            <a:r>
              <a:rPr lang="en-GB" sz="1200" kern="1200" baseline="0" dirty="0" smtClean="0">
                <a:solidFill>
                  <a:schemeClr val="tx1"/>
                </a:solidFill>
                <a:effectLst/>
                <a:latin typeface="+mn-lt"/>
                <a:ea typeface="+mn-ea"/>
                <a:cs typeface="+mn-cs"/>
              </a:rPr>
              <a:t> </a:t>
            </a:r>
            <a:r>
              <a:rPr lang="en-GB" dirty="0" smtClean="0">
                <a:hlinkClick r:id="rId4"/>
              </a:rPr>
              <a:t>https://commons.wikimedia.org/wiki/File:NoorInayatKhan.jpg</a:t>
            </a:r>
            <a:endParaRPr lang="en-GB" dirty="0" smtClean="0"/>
          </a:p>
          <a:p>
            <a:r>
              <a:rPr lang="en-GB" sz="1200" kern="1200" baseline="0" dirty="0" smtClean="0">
                <a:solidFill>
                  <a:schemeClr val="tx1"/>
                </a:solidFill>
                <a:effectLst/>
                <a:latin typeface="+mn-lt"/>
                <a:ea typeface="+mn-ea"/>
                <a:cs typeface="+mn-cs"/>
              </a:rPr>
              <a:t>Image Attribution: </a:t>
            </a:r>
            <a:r>
              <a:rPr lang="nl-NL" sz="1200" b="0" i="0" kern="1200" dirty="0" smtClean="0">
                <a:solidFill>
                  <a:schemeClr val="tx1"/>
                </a:solidFill>
                <a:effectLst/>
                <a:latin typeface="+mn-lt"/>
                <a:ea typeface="+mn-ea"/>
                <a:cs typeface="+mn-cs"/>
              </a:rPr>
              <a:t>Henk van der Wal / CC BY-SA (https://creativecommons.org/licenses/by-sa/3.0)</a:t>
            </a: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83</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kern="1200" dirty="0" smtClean="0">
                <a:solidFill>
                  <a:schemeClr val="tx1"/>
                </a:solidFill>
                <a:effectLst/>
                <a:latin typeface="+mn-lt"/>
                <a:ea typeface="+mn-ea"/>
                <a:cs typeface="+mn-cs"/>
              </a:rPr>
              <a:t>Find out more about the statue: </a:t>
            </a:r>
            <a:r>
              <a:rPr lang="en-GB" dirty="0" smtClean="0">
                <a:hlinkClick r:id="rId3"/>
              </a:rPr>
              <a:t>https://www.southlondonclub.co.uk/blog/a-deeper-look-into-stockwells-bronze-woman-statue</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Image:</a:t>
            </a:r>
            <a:r>
              <a:rPr lang="en-GB" sz="1200" kern="1200" baseline="0" dirty="0" smtClean="0">
                <a:solidFill>
                  <a:schemeClr val="tx1"/>
                </a:solidFill>
                <a:effectLst/>
                <a:latin typeface="+mn-lt"/>
                <a:ea typeface="+mn-ea"/>
                <a:cs typeface="+mn-cs"/>
              </a:rPr>
              <a:t> </a:t>
            </a:r>
            <a:r>
              <a:rPr lang="en-GB" dirty="0" smtClean="0">
                <a:hlinkClick r:id="rId4"/>
              </a:rPr>
              <a:t>https://commons.wikimedia.org/wiki/File:Bronze_Woman,_Stockwell,_Lambeth_Walk_(32984700893).jpg</a:t>
            </a:r>
            <a:endParaRPr lang="en-GB" dirty="0" smtClean="0"/>
          </a:p>
          <a:p>
            <a:r>
              <a:rPr lang="en-GB" sz="1200" kern="1200" baseline="0" dirty="0" smtClean="0">
                <a:solidFill>
                  <a:schemeClr val="tx1"/>
                </a:solidFill>
                <a:effectLst/>
                <a:latin typeface="+mn-lt"/>
                <a:ea typeface="+mn-ea"/>
                <a:cs typeface="+mn-cs"/>
              </a:rPr>
              <a:t>Image Attribution: </a:t>
            </a:r>
            <a:r>
              <a:rPr lang="en-GB" sz="1200" b="0" i="0" kern="1200" dirty="0" err="1" smtClean="0">
                <a:solidFill>
                  <a:schemeClr val="tx1"/>
                </a:solidFill>
                <a:effectLst/>
                <a:latin typeface="+mn-lt"/>
                <a:ea typeface="+mn-ea"/>
                <a:cs typeface="+mn-cs"/>
              </a:rPr>
              <a:t>subherwal</a:t>
            </a:r>
            <a:r>
              <a:rPr lang="en-GB" sz="1200" b="0" i="0" kern="1200" dirty="0" smtClean="0">
                <a:solidFill>
                  <a:schemeClr val="tx1"/>
                </a:solidFill>
                <a:effectLst/>
                <a:latin typeface="+mn-lt"/>
                <a:ea typeface="+mn-ea"/>
                <a:cs typeface="+mn-cs"/>
              </a:rPr>
              <a:t> from London, United Kingdom / CC BY (https://creativecommons.org/licenses/by/2.0)</a:t>
            </a:r>
            <a:endParaRPr lang="nl-NL"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84</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kern="1200" dirty="0" smtClean="0">
                <a:solidFill>
                  <a:schemeClr val="tx1"/>
                </a:solidFill>
                <a:effectLst/>
                <a:latin typeface="+mn-lt"/>
                <a:ea typeface="+mn-ea"/>
                <a:cs typeface="+mn-cs"/>
              </a:rPr>
              <a:t>Find out more about the statue: </a:t>
            </a:r>
            <a:r>
              <a:rPr lang="en-GB" dirty="0" smtClean="0">
                <a:hlinkClick r:id="rId3"/>
              </a:rPr>
              <a:t>https://en.wikipedia.org/wiki/African_and_Caribbean_War_Memorial</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Image:</a:t>
            </a:r>
            <a:r>
              <a:rPr lang="en-GB" sz="1200" kern="1200" baseline="0" dirty="0" smtClean="0">
                <a:solidFill>
                  <a:schemeClr val="tx1"/>
                </a:solidFill>
                <a:effectLst/>
                <a:latin typeface="+mn-lt"/>
                <a:ea typeface="+mn-ea"/>
                <a:cs typeface="+mn-cs"/>
              </a:rPr>
              <a:t> </a:t>
            </a:r>
            <a:r>
              <a:rPr lang="en-GB" dirty="0" smtClean="0">
                <a:hlinkClick r:id="rId4"/>
              </a:rPr>
              <a:t>https://commons.wikimedia.org/wiki/File:African_and_Caribbean_Memorial,_31_July_2017_01.jpg</a:t>
            </a:r>
            <a:endParaRPr lang="en-GB" dirty="0" smtClean="0"/>
          </a:p>
          <a:p>
            <a:r>
              <a:rPr lang="en-GB" sz="1200" kern="1200" baseline="0" dirty="0" smtClean="0">
                <a:solidFill>
                  <a:schemeClr val="tx1"/>
                </a:solidFill>
                <a:effectLst/>
                <a:latin typeface="+mn-lt"/>
                <a:ea typeface="+mn-ea"/>
                <a:cs typeface="+mn-cs"/>
              </a:rPr>
              <a:t>Image Attribution: </a:t>
            </a:r>
            <a:r>
              <a:rPr lang="en-GB" sz="1200" b="0" i="0" kern="1200" dirty="0" smtClean="0">
                <a:solidFill>
                  <a:schemeClr val="tx1"/>
                </a:solidFill>
                <a:effectLst/>
                <a:latin typeface="+mn-lt"/>
                <a:ea typeface="+mn-ea"/>
                <a:cs typeface="+mn-cs"/>
              </a:rPr>
              <a:t>Kelly Foster / CC BY-SA (https://creativecommons.org/licenses/by-sa/4.0)</a:t>
            </a:r>
            <a:endParaRPr lang="nl-NL"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85</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kern="1200" dirty="0" smtClean="0">
                <a:solidFill>
                  <a:schemeClr val="tx1"/>
                </a:solidFill>
                <a:effectLst/>
                <a:latin typeface="+mn-lt"/>
                <a:ea typeface="+mn-ea"/>
                <a:cs typeface="+mn-cs"/>
              </a:rPr>
              <a:t>Find out more about the statue: </a:t>
            </a:r>
            <a:r>
              <a:rPr lang="en-GB" dirty="0" smtClean="0">
                <a:hlinkClick r:id="rId3"/>
              </a:rPr>
              <a:t>https://historicengland.org.uk/listing/the-list/list-entry/1438640</a:t>
            </a:r>
            <a:endParaRPr lang="en-GB" dirty="0" smtClean="0"/>
          </a:p>
          <a:p>
            <a:r>
              <a:rPr lang="en-GB" sz="1200" kern="1200" dirty="0" smtClean="0">
                <a:solidFill>
                  <a:schemeClr val="tx1"/>
                </a:solidFill>
                <a:effectLst/>
                <a:latin typeface="+mn-lt"/>
                <a:ea typeface="+mn-ea"/>
                <a:cs typeface="+mn-cs"/>
              </a:rPr>
              <a:t>Image:</a:t>
            </a:r>
            <a:r>
              <a:rPr lang="en-GB" sz="1200" kern="1200" baseline="0" dirty="0" smtClean="0">
                <a:solidFill>
                  <a:schemeClr val="tx1"/>
                </a:solidFill>
                <a:effectLst/>
                <a:latin typeface="+mn-lt"/>
                <a:ea typeface="+mn-ea"/>
                <a:cs typeface="+mn-cs"/>
              </a:rPr>
              <a:t> </a:t>
            </a:r>
            <a:r>
              <a:rPr lang="en-GB" dirty="0" smtClean="0">
                <a:hlinkClick r:id="rId4"/>
              </a:rPr>
              <a:t>https://commons.wikimedia.org/wiki/File:Male_Platform_Piece.jpg</a:t>
            </a:r>
            <a:endParaRPr lang="en-GB" dirty="0" smtClean="0"/>
          </a:p>
          <a:p>
            <a:r>
              <a:rPr lang="en-GB" sz="1200" kern="1200" baseline="0" dirty="0" smtClean="0">
                <a:solidFill>
                  <a:schemeClr val="tx1"/>
                </a:solidFill>
                <a:effectLst/>
                <a:latin typeface="+mn-lt"/>
                <a:ea typeface="+mn-ea"/>
                <a:cs typeface="+mn-cs"/>
              </a:rPr>
              <a:t>Image Attribution: </a:t>
            </a:r>
            <a:r>
              <a:rPr lang="en-GB" sz="1200" b="0" i="0" kern="1200" dirty="0" err="1" smtClean="0">
                <a:solidFill>
                  <a:schemeClr val="tx1"/>
                </a:solidFill>
                <a:effectLst/>
                <a:latin typeface="+mn-lt"/>
                <a:ea typeface="+mn-ea"/>
                <a:cs typeface="+mn-cs"/>
              </a:rPr>
              <a:t>Oxfordian</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Kissuth</a:t>
            </a:r>
            <a:r>
              <a:rPr lang="en-GB" sz="1200" b="0" i="0" kern="1200" dirty="0" smtClean="0">
                <a:solidFill>
                  <a:schemeClr val="tx1"/>
                </a:solidFill>
                <a:effectLst/>
                <a:latin typeface="+mn-lt"/>
                <a:ea typeface="+mn-ea"/>
                <a:cs typeface="+mn-cs"/>
              </a:rPr>
              <a:t> / CC BY-SA (https://creativecommons.org/licenses/by-sa/3.0)</a:t>
            </a:r>
            <a:endParaRPr lang="nl-NL"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86</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Find out more about the statue: </a:t>
            </a:r>
            <a:r>
              <a:rPr lang="en-GB" sz="1200" u="sng" kern="1200" dirty="0" smtClean="0">
                <a:solidFill>
                  <a:schemeClr val="tx1"/>
                </a:solidFill>
                <a:effectLst/>
                <a:latin typeface="+mn-lt"/>
                <a:ea typeface="+mn-ea"/>
                <a:cs typeface="+mn-cs"/>
                <a:hlinkClick r:id="rId3"/>
              </a:rPr>
              <a:t>http://www.sikhmuseum.org.uk/statue-for-ww1-sikh-soldiers-unveiled-at-national-memorial-arboretum/</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Image:</a:t>
            </a:r>
            <a:r>
              <a:rPr lang="en-GB" sz="1200" kern="1200" baseline="0" dirty="0" smtClean="0">
                <a:solidFill>
                  <a:schemeClr val="tx1"/>
                </a:solidFill>
                <a:effectLst/>
                <a:latin typeface="+mn-lt"/>
                <a:ea typeface="+mn-ea"/>
                <a:cs typeface="+mn-cs"/>
              </a:rPr>
              <a:t> </a:t>
            </a:r>
            <a:r>
              <a:rPr lang="en-GB" dirty="0" smtClean="0">
                <a:hlinkClick r:id="rId4"/>
              </a:rPr>
              <a:t>https://www.iwm.org.uk/memorials/item/memorial/72125</a:t>
            </a:r>
            <a:endParaRPr lang="en-GB" dirty="0" smtClean="0"/>
          </a:p>
          <a:p>
            <a:r>
              <a:rPr lang="en-GB" sz="1200" kern="1200" baseline="0" dirty="0" smtClean="0">
                <a:solidFill>
                  <a:schemeClr val="tx1"/>
                </a:solidFill>
                <a:effectLst/>
                <a:latin typeface="+mn-lt"/>
                <a:ea typeface="+mn-ea"/>
                <a:cs typeface="+mn-cs"/>
              </a:rPr>
              <a:t>Image Attribution: </a:t>
            </a:r>
            <a:r>
              <a:rPr lang="en-GB" sz="1200" b="0" i="0" kern="1200" dirty="0" smtClean="0">
                <a:solidFill>
                  <a:schemeClr val="tx1"/>
                </a:solidFill>
                <a:effectLst/>
                <a:latin typeface="+mn-lt"/>
                <a:ea typeface="+mn-ea"/>
                <a:cs typeface="+mn-cs"/>
              </a:rPr>
              <a:t> © Mark Newton 22.09.2017 (WMR-72125)</a:t>
            </a:r>
            <a:endParaRPr lang="nl-NL"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87</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kern="1200" dirty="0" smtClean="0">
                <a:solidFill>
                  <a:schemeClr val="tx1"/>
                </a:solidFill>
                <a:effectLst/>
                <a:latin typeface="+mn-lt"/>
                <a:ea typeface="+mn-ea"/>
                <a:cs typeface="+mn-cs"/>
              </a:rPr>
              <a:t>Students could look at and research all the following memorials – or be asked to look at one in-depth and report back to other about it.</a:t>
            </a:r>
          </a:p>
          <a:p>
            <a:r>
              <a:rPr lang="en-GB" sz="1200" kern="1200" dirty="0" smtClean="0">
                <a:solidFill>
                  <a:schemeClr val="tx1"/>
                </a:solidFill>
                <a:effectLst/>
                <a:latin typeface="+mn-lt"/>
                <a:ea typeface="+mn-ea"/>
                <a:cs typeface="+mn-cs"/>
              </a:rPr>
              <a:t>Image:</a:t>
            </a:r>
            <a:r>
              <a:rPr lang="en-GB" sz="1200" kern="1200" baseline="0" dirty="0" smtClean="0">
                <a:solidFill>
                  <a:schemeClr val="tx1"/>
                </a:solidFill>
                <a:effectLst/>
                <a:latin typeface="+mn-lt"/>
                <a:ea typeface="+mn-ea"/>
                <a:cs typeface="+mn-cs"/>
              </a:rPr>
              <a:t> </a:t>
            </a:r>
            <a:r>
              <a:rPr lang="en-GB" dirty="0" smtClean="0">
                <a:hlinkClick r:id="rId3"/>
              </a:rPr>
              <a:t>https://commons.wikimedia.org/wiki/File:NoorInayatKhan.jpg</a:t>
            </a:r>
            <a:endParaRPr lang="en-GB" dirty="0" smtClean="0"/>
          </a:p>
          <a:p>
            <a:r>
              <a:rPr lang="en-GB" sz="1200" kern="1200" baseline="0" dirty="0" smtClean="0">
                <a:solidFill>
                  <a:schemeClr val="tx1"/>
                </a:solidFill>
                <a:effectLst/>
                <a:latin typeface="+mn-lt"/>
                <a:ea typeface="+mn-ea"/>
                <a:cs typeface="+mn-cs"/>
              </a:rPr>
              <a:t>Image Attribution: </a:t>
            </a:r>
            <a:r>
              <a:rPr lang="nl-NL" sz="1200" b="0" i="0" kern="1200" dirty="0" smtClean="0">
                <a:solidFill>
                  <a:schemeClr val="tx1"/>
                </a:solidFill>
                <a:effectLst/>
                <a:latin typeface="+mn-lt"/>
                <a:ea typeface="+mn-ea"/>
                <a:cs typeface="+mn-cs"/>
              </a:rPr>
              <a:t>Henk van der Wal / CC BY-SA (https://creativecommons.org/licenses/by-sa/3.0)</a:t>
            </a: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88</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dirty="0">
              <a:ea typeface="MS PGothic" pitchFamily="34" charset="-128"/>
              <a:cs typeface="Arial" charset="0"/>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89</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dirty="0">
              <a:ea typeface="MS PGothic" pitchFamily="34" charset="-128"/>
              <a:cs typeface="Arial" charset="0"/>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90</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dirty="0" smtClean="0">
                <a:latin typeface="Arial" panose="020B0604020202020204" pitchFamily="34" charset="0"/>
                <a:cs typeface="Arial" panose="020B0604020202020204" pitchFamily="34" charset="0"/>
              </a:rPr>
              <a:t>How to look at and investigate monuments, memorials and statues</a:t>
            </a:r>
          </a:p>
          <a:p>
            <a:r>
              <a:rPr lang="en-GB" sz="1200" kern="1200" dirty="0" smtClean="0">
                <a:solidFill>
                  <a:schemeClr val="tx1"/>
                </a:solidFill>
                <a:effectLst/>
                <a:latin typeface="+mn-lt"/>
                <a:ea typeface="+mn-ea"/>
                <a:cs typeface="+mn-cs"/>
              </a:rPr>
              <a:t>Here are some examples of the types of questions to prompt students to ask and the kind of things for them to look for when investigating and interrogating monuments, memorials and statues. </a:t>
            </a:r>
          </a:p>
          <a:p>
            <a:r>
              <a:rPr lang="en-GB" sz="1200" kern="1200" dirty="0" smtClean="0">
                <a:solidFill>
                  <a:schemeClr val="tx1"/>
                </a:solidFill>
                <a:effectLst/>
                <a:latin typeface="+mn-lt"/>
                <a:ea typeface="+mn-ea"/>
                <a:cs typeface="+mn-cs"/>
              </a:rPr>
              <a:t>Image:</a:t>
            </a:r>
            <a:r>
              <a:rPr lang="en-GB" sz="1200" kern="1200" baseline="0" dirty="0" smtClean="0">
                <a:solidFill>
                  <a:schemeClr val="tx1"/>
                </a:solidFill>
                <a:effectLst/>
                <a:latin typeface="+mn-lt"/>
                <a:ea typeface="+mn-ea"/>
                <a:cs typeface="+mn-cs"/>
              </a:rPr>
              <a:t> </a:t>
            </a:r>
            <a:r>
              <a:rPr lang="en-GB" sz="1200" u="sng" kern="1200" dirty="0" smtClean="0">
                <a:solidFill>
                  <a:schemeClr val="tx1"/>
                </a:solidFill>
                <a:effectLst/>
                <a:latin typeface="+mn-lt"/>
                <a:ea typeface="+mn-ea"/>
                <a:cs typeface="+mn-cs"/>
                <a:hlinkClick r:id="rId3"/>
              </a:rPr>
              <a:t>https://en.wikipedia.org/wiki/Monuments_and_memorials_to_Horatio_Nelson,_1st_Viscount_Nelson#/media/File:Lord_Nelson,_Nelson's_Column.JPG</a:t>
            </a:r>
            <a:r>
              <a:rPr lang="en-GB" sz="1200" kern="1200" dirty="0" smtClean="0">
                <a:solidFill>
                  <a:schemeClr val="tx1"/>
                </a:solidFill>
                <a:effectLst/>
                <a:latin typeface="+mn-lt"/>
                <a:ea typeface="+mn-ea"/>
                <a:cs typeface="+mn-cs"/>
              </a:rPr>
              <a:t> </a:t>
            </a:r>
          </a:p>
          <a:p>
            <a:r>
              <a:rPr lang="en-GB" sz="1200" kern="1200" baseline="0" dirty="0" smtClean="0">
                <a:solidFill>
                  <a:schemeClr val="tx1"/>
                </a:solidFill>
                <a:effectLst/>
                <a:latin typeface="+mn-lt"/>
                <a:ea typeface="+mn-ea"/>
                <a:cs typeface="+mn-cs"/>
              </a:rPr>
              <a:t>Image Attribution: </a:t>
            </a:r>
            <a:r>
              <a:rPr lang="en-GB" dirty="0" smtClean="0"/>
              <a:t>By </a:t>
            </a:r>
            <a:r>
              <a:rPr lang="en-GB" dirty="0" err="1" smtClean="0"/>
              <a:t>RedCoat</a:t>
            </a:r>
            <a:r>
              <a:rPr lang="en-GB" dirty="0" smtClean="0"/>
              <a:t> - Own work, CC BY-SA 4.0, https://commons.wikimedia.org/w/index.php?curid=3084840</a:t>
            </a:r>
          </a:p>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9</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dirty="0">
              <a:ea typeface="MS PGothic" pitchFamily="34" charset="-128"/>
              <a:cs typeface="Arial" charset="0"/>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91</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dirty="0">
              <a:ea typeface="MS PGothic" pitchFamily="34" charset="-128"/>
              <a:cs typeface="Arial" charset="0"/>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92</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Image: </a:t>
            </a:r>
            <a:r>
              <a:rPr lang="en-GB" sz="1200" dirty="0" smtClean="0">
                <a:hlinkClick r:id="rId3"/>
              </a:rPr>
              <a:t>https://commons.wikimedia.org/wiki/File:Women_of_steel.jpg</a:t>
            </a:r>
            <a:endParaRPr lang="en-GB" sz="1200" dirty="0" smtClean="0"/>
          </a:p>
          <a:p>
            <a:r>
              <a:rPr lang="en-GB" sz="1200" kern="1200" baseline="0" dirty="0" smtClean="0">
                <a:solidFill>
                  <a:schemeClr val="tx1"/>
                </a:solidFill>
                <a:effectLst/>
                <a:latin typeface="+mn-lt"/>
                <a:ea typeface="+mn-ea"/>
                <a:cs typeface="+mn-cs"/>
              </a:rPr>
              <a:t>Image Attribution: </a:t>
            </a:r>
            <a:r>
              <a:rPr lang="en-GB" sz="1200" dirty="0" smtClean="0"/>
              <a:t>Artaxerxes100 / CC BY-SA (</a:t>
            </a:r>
            <a:r>
              <a:rPr lang="en-GB" sz="1200" dirty="0" smtClean="0">
                <a:hlinkClick r:id="rId4"/>
              </a:rPr>
              <a:t>https://creativecommons.org/licenses/by-sa/4.0</a:t>
            </a:r>
            <a:r>
              <a:rPr lang="en-GB" sz="1200" dirty="0" smtClean="0"/>
              <a:t>)</a:t>
            </a: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93</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Image: </a:t>
            </a:r>
            <a:r>
              <a:rPr lang="en-GB" sz="1200" dirty="0" smtClean="0">
                <a:hlinkClick r:id="rId3"/>
              </a:rPr>
              <a:t>https://commons.wikimedia.org/wiki/File:Women_of_steel.jpg</a:t>
            </a:r>
            <a:endParaRPr lang="en-GB" sz="1200" dirty="0" smtClean="0"/>
          </a:p>
          <a:p>
            <a:r>
              <a:rPr lang="en-GB" sz="1200" kern="1200" baseline="0" dirty="0" smtClean="0">
                <a:solidFill>
                  <a:schemeClr val="tx1"/>
                </a:solidFill>
                <a:effectLst/>
                <a:latin typeface="+mn-lt"/>
                <a:ea typeface="+mn-ea"/>
                <a:cs typeface="+mn-cs"/>
              </a:rPr>
              <a:t>Image Attribution: </a:t>
            </a:r>
            <a:r>
              <a:rPr lang="en-GB" sz="1200" dirty="0" smtClean="0"/>
              <a:t>Artaxerxes100 / CC BY-SA (</a:t>
            </a:r>
            <a:r>
              <a:rPr lang="en-GB" sz="1200" dirty="0" smtClean="0">
                <a:hlinkClick r:id="rId4"/>
              </a:rPr>
              <a:t>https://creativecommons.org/licenses/by-sa/4.0</a:t>
            </a:r>
            <a:r>
              <a:rPr lang="en-GB" sz="1200" dirty="0" smtClean="0"/>
              <a:t>)</a:t>
            </a: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94</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Discuss each of the three questions as a class or in groups, if in groups allow all groups to feedback to the whole class. This</a:t>
            </a:r>
            <a:r>
              <a:rPr lang="en-GB" sz="1200" kern="1200" baseline="0" dirty="0" smtClean="0">
                <a:solidFill>
                  <a:schemeClr val="tx1"/>
                </a:solidFill>
                <a:effectLst/>
                <a:latin typeface="+mn-lt"/>
                <a:ea typeface="+mn-ea"/>
                <a:cs typeface="+mn-cs"/>
              </a:rPr>
              <a:t> could be done face-to-face in class or as a series on online discussion forum on the school learning platform/approved online space.</a:t>
            </a: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Image: </a:t>
            </a:r>
            <a:r>
              <a:rPr lang="en-GB" sz="1200" dirty="0" smtClean="0">
                <a:hlinkClick r:id="rId3"/>
              </a:rPr>
              <a:t>https://commons.wikimedia.org/wiki/File:Women_of_steel.jpg</a:t>
            </a:r>
            <a:endParaRPr lang="en-GB" sz="1200" dirty="0" smtClean="0"/>
          </a:p>
          <a:p>
            <a:r>
              <a:rPr lang="en-GB" sz="1200" kern="1200" baseline="0" dirty="0" smtClean="0">
                <a:solidFill>
                  <a:schemeClr val="tx1"/>
                </a:solidFill>
                <a:effectLst/>
                <a:latin typeface="+mn-lt"/>
                <a:ea typeface="+mn-ea"/>
                <a:cs typeface="+mn-cs"/>
              </a:rPr>
              <a:t>Image Attribution: </a:t>
            </a:r>
            <a:r>
              <a:rPr lang="en-GB" sz="1200" dirty="0" smtClean="0"/>
              <a:t>Artaxerxes100 / CC BY-SA (</a:t>
            </a:r>
            <a:r>
              <a:rPr lang="en-GB" sz="1200" dirty="0" smtClean="0">
                <a:hlinkClick r:id="rId4"/>
              </a:rPr>
              <a:t>https://creativecommons.org/licenses/by-sa/4.0</a:t>
            </a:r>
            <a:r>
              <a:rPr lang="en-GB" sz="1200" dirty="0" smtClean="0"/>
              <a:t>)</a:t>
            </a: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95</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Students may also like to read this new article by Caroline </a:t>
            </a:r>
            <a:r>
              <a:rPr lang="en-GB" sz="1200" kern="1200" dirty="0" err="1" smtClean="0">
                <a:solidFill>
                  <a:schemeClr val="tx1"/>
                </a:solidFill>
                <a:effectLst/>
                <a:latin typeface="+mn-lt"/>
                <a:ea typeface="+mn-ea"/>
                <a:cs typeface="+mn-cs"/>
              </a:rPr>
              <a:t>Criado</a:t>
            </a:r>
            <a:r>
              <a:rPr lang="en-GB" sz="1200" kern="1200" dirty="0" smtClean="0">
                <a:solidFill>
                  <a:schemeClr val="tx1"/>
                </a:solidFill>
                <a:effectLst/>
                <a:latin typeface="+mn-lt"/>
                <a:ea typeface="+mn-ea"/>
                <a:cs typeface="+mn-cs"/>
              </a:rPr>
              <a:t>-Perez: </a:t>
            </a:r>
            <a:r>
              <a:rPr lang="en-GB" dirty="0" smtClean="0">
                <a:hlinkClick r:id="rId3"/>
              </a:rPr>
              <a:t>https://www.newstatesman.com/politics/feminism/2016/03/i-sorted-uk-s-statues-gender-mere-27-cent-are-historical-non-royal-women</a:t>
            </a:r>
            <a:endParaRPr lang="en-GB" sz="1200" dirty="0" smtClean="0"/>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96</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kern="1200" dirty="0" smtClean="0">
                <a:solidFill>
                  <a:schemeClr val="tx1"/>
                </a:solidFill>
                <a:effectLst/>
                <a:latin typeface="+mn-lt"/>
                <a:ea typeface="+mn-ea"/>
                <a:cs typeface="+mn-cs"/>
              </a:rPr>
              <a:t>Students could look at and research all the following memorials – or be asked to look at one in-depth and report back to other about it. You may also want students to view this images gallery: </a:t>
            </a:r>
            <a:r>
              <a:rPr lang="en-GB" dirty="0" smtClean="0">
                <a:hlinkClick r:id="rId3"/>
              </a:rPr>
              <a:t>https://www.telegraph.co.uk/women/life/14-statues-inspiring-brave-ballsy-womenaround-britain/</a:t>
            </a:r>
            <a:r>
              <a:rPr lang="en-GB" dirty="0" smtClean="0"/>
              <a:t>.</a:t>
            </a:r>
            <a:r>
              <a:rPr lang="en-GB" baseline="0" dirty="0" smtClean="0"/>
              <a:t> </a:t>
            </a:r>
            <a:r>
              <a:rPr lang="en-GB" sz="1200" kern="1200" dirty="0" smtClean="0">
                <a:solidFill>
                  <a:schemeClr val="tx1"/>
                </a:solidFill>
                <a:effectLst/>
                <a:latin typeface="+mn-lt"/>
                <a:ea typeface="+mn-ea"/>
                <a:cs typeface="+mn-cs"/>
              </a:rPr>
              <a:t>You may also want to remind them of Justine Simon’s quote on</a:t>
            </a:r>
            <a:r>
              <a:rPr lang="en-GB" sz="1200" kern="1200" baseline="0" dirty="0" smtClean="0">
                <a:solidFill>
                  <a:schemeClr val="tx1"/>
                </a:solidFill>
                <a:effectLst/>
                <a:latin typeface="+mn-lt"/>
                <a:ea typeface="+mn-ea"/>
                <a:cs typeface="+mn-cs"/>
              </a:rPr>
              <a:t> slide 16: </a:t>
            </a:r>
            <a:r>
              <a:rPr lang="en-GB" sz="1200" i="1" dirty="0" smtClean="0">
                <a:latin typeface="Arial" panose="020B0604020202020204" pitchFamily="34" charset="0"/>
                <a:cs typeface="Arial" panose="020B0604020202020204" pitchFamily="34" charset="0"/>
              </a:rPr>
              <a:t>“If aliens landed in London, what conclusions would they draw from our monuments? As things stand, they might look at our memorials and conclude that we are a nation of kings and generals, we’ve mastered asexual</a:t>
            </a:r>
            <a:r>
              <a:rPr lang="en-GB" sz="1200" i="1" baseline="0" dirty="0" smtClean="0">
                <a:latin typeface="Arial" panose="020B0604020202020204" pitchFamily="34" charset="0"/>
                <a:cs typeface="Arial" panose="020B0604020202020204" pitchFamily="34" charset="0"/>
              </a:rPr>
              <a:t> </a:t>
            </a:r>
            <a:r>
              <a:rPr lang="en-GB" sz="1200" i="1" dirty="0" smtClean="0">
                <a:latin typeface="Arial" panose="020B0604020202020204" pitchFamily="34" charset="0"/>
                <a:cs typeface="Arial" panose="020B0604020202020204" pitchFamily="34" charset="0"/>
              </a:rPr>
              <a:t>reproduction (there are hardly any women) and our primary transport mode is the horse.” </a:t>
            </a:r>
          </a:p>
          <a:p>
            <a:endParaRPr lang="en-GB" sz="1200" kern="1200" baseline="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endParaRPr lang="en-GB" dirty="0">
              <a:ea typeface="MS PGothic" pitchFamily="34" charset="-128"/>
              <a:cs typeface="Arial" charset="0"/>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97</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kern="1200" dirty="0" smtClean="0">
                <a:solidFill>
                  <a:schemeClr val="tx1"/>
                </a:solidFill>
                <a:effectLst/>
                <a:latin typeface="+mn-lt"/>
                <a:ea typeface="+mn-ea"/>
                <a:cs typeface="+mn-cs"/>
              </a:rPr>
              <a:t>Find out more about the statue: </a:t>
            </a:r>
            <a:r>
              <a:rPr lang="en-GB" sz="1200" u="sng" kern="1200" dirty="0" smtClean="0">
                <a:solidFill>
                  <a:schemeClr val="tx1"/>
                </a:solidFill>
                <a:effectLst/>
                <a:latin typeface="+mn-lt"/>
                <a:ea typeface="+mn-ea"/>
                <a:cs typeface="+mn-cs"/>
                <a:hlinkClick r:id="rId3"/>
              </a:rPr>
              <a:t>https://www.bbc.co.uk/news/uk-england-37395430</a:t>
            </a: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Image:</a:t>
            </a:r>
            <a:r>
              <a:rPr lang="en-GB" sz="1200" kern="1200" baseline="0" dirty="0" smtClean="0">
                <a:solidFill>
                  <a:schemeClr val="tx1"/>
                </a:solidFill>
                <a:effectLst/>
                <a:latin typeface="+mn-lt"/>
                <a:ea typeface="+mn-ea"/>
                <a:cs typeface="+mn-cs"/>
              </a:rPr>
              <a:t> </a:t>
            </a:r>
            <a:r>
              <a:rPr lang="en-GB" sz="1200" dirty="0" smtClean="0">
                <a:hlinkClick r:id="rId4"/>
              </a:rPr>
              <a:t>https://commons.wikimedia.org/wiki/File:Amy_Johnson,_Herne_Bay_20191030_112310_(48984660488).jpg</a:t>
            </a:r>
            <a:endParaRPr lang="en-GB" dirty="0" smtClean="0"/>
          </a:p>
          <a:p>
            <a:r>
              <a:rPr lang="en-GB" sz="1200" kern="1200" baseline="0" dirty="0" smtClean="0">
                <a:solidFill>
                  <a:schemeClr val="tx1"/>
                </a:solidFill>
                <a:effectLst/>
                <a:latin typeface="+mn-lt"/>
                <a:ea typeface="+mn-ea"/>
                <a:cs typeface="+mn-cs"/>
              </a:rPr>
              <a:t>Image Attribution: </a:t>
            </a:r>
            <a:r>
              <a:rPr lang="en-GB" sz="1200" dirty="0" err="1" smtClean="0"/>
              <a:t>Irid</a:t>
            </a:r>
            <a:r>
              <a:rPr lang="en-GB" sz="1200" dirty="0" smtClean="0"/>
              <a:t> </a:t>
            </a:r>
            <a:r>
              <a:rPr lang="en-GB" sz="1200" dirty="0" err="1" smtClean="0"/>
              <a:t>Escent</a:t>
            </a:r>
            <a:r>
              <a:rPr lang="en-GB" sz="1200" dirty="0" smtClean="0"/>
              <a:t> / CC BY-SA (</a:t>
            </a:r>
            <a:r>
              <a:rPr lang="en-GB" sz="1200" dirty="0" smtClean="0">
                <a:hlinkClick r:id="rId5"/>
              </a:rPr>
              <a:t>https://creativecommons.org/licenses/by-sa/2.0</a:t>
            </a:r>
            <a:r>
              <a:rPr lang="en-GB" sz="1200" dirty="0" smtClean="0"/>
              <a:t>)</a:t>
            </a: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98</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kern="1200" dirty="0" smtClean="0">
                <a:solidFill>
                  <a:schemeClr val="tx1"/>
                </a:solidFill>
                <a:effectLst/>
                <a:latin typeface="+mn-lt"/>
                <a:ea typeface="+mn-ea"/>
                <a:cs typeface="+mn-cs"/>
              </a:rPr>
              <a:t>Find out more about the statue: </a:t>
            </a:r>
            <a:r>
              <a:rPr lang="en-GB" dirty="0" smtClean="0">
                <a:hlinkClick r:id="rId3"/>
              </a:rPr>
              <a:t>https://www.bbc.co.uk/news/uk-politics-43868925</a:t>
            </a:r>
            <a:endParaRPr lang="en-GB" dirty="0" smtClean="0"/>
          </a:p>
          <a:p>
            <a:r>
              <a:rPr lang="en-GB" sz="1200" kern="1200" dirty="0" smtClean="0">
                <a:solidFill>
                  <a:schemeClr val="tx1"/>
                </a:solidFill>
                <a:effectLst/>
                <a:latin typeface="+mn-lt"/>
                <a:ea typeface="+mn-ea"/>
                <a:cs typeface="+mn-cs"/>
              </a:rPr>
              <a:t>Image:</a:t>
            </a:r>
            <a:r>
              <a:rPr lang="en-GB" sz="1200" kern="1200" baseline="0" dirty="0" smtClean="0">
                <a:solidFill>
                  <a:schemeClr val="tx1"/>
                </a:solidFill>
                <a:effectLst/>
                <a:latin typeface="+mn-lt"/>
                <a:ea typeface="+mn-ea"/>
                <a:cs typeface="+mn-cs"/>
              </a:rPr>
              <a:t> </a:t>
            </a:r>
            <a:r>
              <a:rPr lang="en-GB" sz="1200" dirty="0" smtClean="0">
                <a:hlinkClick r:id="rId4"/>
              </a:rPr>
              <a:t>https://commons.wikimedia.org/wiki/File:Millicent_Fawcett_Statue,_Parliament_Square_(48031936507).jpg</a:t>
            </a:r>
            <a:endParaRPr lang="en-GB" sz="1200" dirty="0" smtClean="0"/>
          </a:p>
          <a:p>
            <a:r>
              <a:rPr lang="en-GB" sz="1200" kern="1200" baseline="0" dirty="0" smtClean="0">
                <a:solidFill>
                  <a:schemeClr val="tx1"/>
                </a:solidFill>
                <a:effectLst/>
                <a:latin typeface="+mn-lt"/>
                <a:ea typeface="+mn-ea"/>
                <a:cs typeface="+mn-cs"/>
              </a:rPr>
              <a:t>Image Attribution: </a:t>
            </a:r>
            <a:r>
              <a:rPr lang="en-GB" sz="1200" dirty="0" err="1" smtClean="0"/>
              <a:t>Loz</a:t>
            </a:r>
            <a:r>
              <a:rPr lang="en-GB" sz="1200" dirty="0" smtClean="0"/>
              <a:t> </a:t>
            </a:r>
            <a:r>
              <a:rPr lang="en-GB" sz="1200" dirty="0" err="1" smtClean="0"/>
              <a:t>Pycock</a:t>
            </a:r>
            <a:r>
              <a:rPr lang="en-GB" sz="1200" dirty="0" smtClean="0"/>
              <a:t> from London, UK / CC BY-SA (</a:t>
            </a:r>
            <a:r>
              <a:rPr lang="en-GB" sz="1200" dirty="0" smtClean="0">
                <a:hlinkClick r:id="rId5"/>
              </a:rPr>
              <a:t>https://creativecommons.org/licenses/by-sa/2.0</a:t>
            </a:r>
            <a:r>
              <a:rPr lang="en-GB" sz="1200" dirty="0" smtClean="0"/>
              <a:t>)</a:t>
            </a: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99</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kern="1200" dirty="0" smtClean="0">
                <a:solidFill>
                  <a:schemeClr val="tx1"/>
                </a:solidFill>
                <a:effectLst/>
                <a:latin typeface="+mn-lt"/>
                <a:ea typeface="+mn-ea"/>
                <a:cs typeface="+mn-cs"/>
              </a:rPr>
              <a:t>Find out more about the statue: </a:t>
            </a:r>
            <a:r>
              <a:rPr lang="en-GB" dirty="0" smtClean="0">
                <a:hlinkClick r:id="rId3"/>
              </a:rPr>
              <a:t>https://www.bbc.co.uk/news/uk-england-london-36663206</a:t>
            </a:r>
            <a:r>
              <a:rPr lang="en-GB" dirty="0" smtClean="0"/>
              <a:t> &amp; more about Mary:</a:t>
            </a:r>
            <a:r>
              <a:rPr lang="en-GB" baseline="0" dirty="0" smtClean="0"/>
              <a:t> </a:t>
            </a:r>
            <a:r>
              <a:rPr lang="en-GB" dirty="0" smtClean="0">
                <a:hlinkClick r:id="rId4"/>
              </a:rPr>
              <a:t>https://www.maryseacoletrust.org.uk/learn-about-mary/</a:t>
            </a:r>
            <a:endParaRPr lang="en-GB" dirty="0" smtClean="0"/>
          </a:p>
          <a:p>
            <a:r>
              <a:rPr lang="en-GB" sz="1200" kern="1200" dirty="0" smtClean="0">
                <a:solidFill>
                  <a:schemeClr val="tx1"/>
                </a:solidFill>
                <a:effectLst/>
                <a:latin typeface="+mn-lt"/>
                <a:ea typeface="+mn-ea"/>
                <a:cs typeface="+mn-cs"/>
              </a:rPr>
              <a:t>Image:</a:t>
            </a:r>
            <a:r>
              <a:rPr lang="en-GB" sz="1200" kern="1200" baseline="0" dirty="0" smtClean="0">
                <a:solidFill>
                  <a:schemeClr val="tx1"/>
                </a:solidFill>
                <a:effectLst/>
                <a:latin typeface="+mn-lt"/>
                <a:ea typeface="+mn-ea"/>
                <a:cs typeface="+mn-cs"/>
              </a:rPr>
              <a:t> </a:t>
            </a:r>
            <a:r>
              <a:rPr lang="en-GB" sz="1200" dirty="0" smtClean="0">
                <a:hlinkClick r:id="rId5"/>
              </a:rPr>
              <a:t>https://commons.wikimedia.org/wiki/File:Mary_Seacole_Statue_-_Side_View.jpg</a:t>
            </a:r>
            <a:endParaRPr lang="en-GB"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smtClean="0">
                <a:solidFill>
                  <a:schemeClr val="tx1"/>
                </a:solidFill>
                <a:effectLst/>
                <a:latin typeface="+mn-lt"/>
                <a:ea typeface="+mn-ea"/>
                <a:cs typeface="+mn-cs"/>
              </a:rPr>
              <a:t>Image Attribution: </a:t>
            </a:r>
            <a:r>
              <a:rPr lang="en-GB" sz="1200" dirty="0" err="1" smtClean="0"/>
              <a:t>Sumit</a:t>
            </a:r>
            <a:r>
              <a:rPr lang="en-GB" sz="1200" dirty="0" smtClean="0"/>
              <a:t> </a:t>
            </a:r>
            <a:r>
              <a:rPr lang="en-GB" sz="1200" dirty="0" err="1" smtClean="0"/>
              <a:t>Surai</a:t>
            </a:r>
            <a:r>
              <a:rPr lang="en-GB" sz="1200" dirty="0" smtClean="0"/>
              <a:t> / CC BY-SA (</a:t>
            </a:r>
            <a:r>
              <a:rPr lang="en-GB" sz="1200" dirty="0" smtClean="0">
                <a:hlinkClick r:id="rId6"/>
              </a:rPr>
              <a:t>https://creativecommons.org/licenses/by-sa/4.0</a:t>
            </a:r>
            <a:r>
              <a:rPr lang="en-GB" sz="1200" dirty="0" smtClean="0"/>
              <a:t>)</a:t>
            </a: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100</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E02AED52-663D-4CF0-AC02-CCDCF47AF196}" type="datetimeFigureOut">
              <a:rPr lang="en-GB" smtClean="0"/>
              <a:t>27/07/2020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F695E72-67CA-4506-BC79-24D52259DB97}" type="slidenum">
              <a:rPr lang="en-GB" smtClean="0"/>
              <a:t>‹#›</a:t>
            </a:fld>
            <a:endParaRPr lang="en-GB"/>
          </a:p>
        </p:txBody>
      </p:sp>
    </p:spTree>
    <p:extLst>
      <p:ext uri="{BB962C8B-B14F-4D97-AF65-F5344CB8AC3E}">
        <p14:creationId xmlns:p14="http://schemas.microsoft.com/office/powerpoint/2010/main" val="14842968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02AED52-663D-4CF0-AC02-CCDCF47AF196}" type="datetimeFigureOut">
              <a:rPr lang="en-GB" smtClean="0"/>
              <a:t>27/07/2020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F695E72-67CA-4506-BC79-24D52259DB97}" type="slidenum">
              <a:rPr lang="en-GB" smtClean="0"/>
              <a:t>‹#›</a:t>
            </a:fld>
            <a:endParaRPr lang="en-GB"/>
          </a:p>
        </p:txBody>
      </p:sp>
    </p:spTree>
    <p:extLst>
      <p:ext uri="{BB962C8B-B14F-4D97-AF65-F5344CB8AC3E}">
        <p14:creationId xmlns:p14="http://schemas.microsoft.com/office/powerpoint/2010/main" val="18366942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02AED52-663D-4CF0-AC02-CCDCF47AF196}" type="datetimeFigureOut">
              <a:rPr lang="en-GB" smtClean="0"/>
              <a:t>27/07/2020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F695E72-67CA-4506-BC79-24D52259DB97}" type="slidenum">
              <a:rPr lang="en-GB" smtClean="0"/>
              <a:t>‹#›</a:t>
            </a:fld>
            <a:endParaRPr lang="en-GB"/>
          </a:p>
        </p:txBody>
      </p:sp>
    </p:spTree>
    <p:extLst>
      <p:ext uri="{BB962C8B-B14F-4D97-AF65-F5344CB8AC3E}">
        <p14:creationId xmlns:p14="http://schemas.microsoft.com/office/powerpoint/2010/main" val="12532087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02AED52-663D-4CF0-AC02-CCDCF47AF196}" type="datetimeFigureOut">
              <a:rPr lang="en-GB" smtClean="0"/>
              <a:t>27/07/2020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F695E72-67CA-4506-BC79-24D52259DB97}" type="slidenum">
              <a:rPr lang="en-GB" smtClean="0"/>
              <a:t>‹#›</a:t>
            </a:fld>
            <a:endParaRPr lang="en-GB"/>
          </a:p>
        </p:txBody>
      </p:sp>
    </p:spTree>
    <p:extLst>
      <p:ext uri="{BB962C8B-B14F-4D97-AF65-F5344CB8AC3E}">
        <p14:creationId xmlns:p14="http://schemas.microsoft.com/office/powerpoint/2010/main" val="24308071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02AED52-663D-4CF0-AC02-CCDCF47AF196}" type="datetimeFigureOut">
              <a:rPr lang="en-GB" smtClean="0"/>
              <a:t>27/07/2020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F695E72-67CA-4506-BC79-24D52259DB97}" type="slidenum">
              <a:rPr lang="en-GB" smtClean="0"/>
              <a:t>‹#›</a:t>
            </a:fld>
            <a:endParaRPr lang="en-GB"/>
          </a:p>
        </p:txBody>
      </p:sp>
    </p:spTree>
    <p:extLst>
      <p:ext uri="{BB962C8B-B14F-4D97-AF65-F5344CB8AC3E}">
        <p14:creationId xmlns:p14="http://schemas.microsoft.com/office/powerpoint/2010/main" val="38366879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E02AED52-663D-4CF0-AC02-CCDCF47AF196}" type="datetimeFigureOut">
              <a:rPr lang="en-GB" smtClean="0"/>
              <a:t>27/07/2020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F695E72-67CA-4506-BC79-24D52259DB97}" type="slidenum">
              <a:rPr lang="en-GB" smtClean="0"/>
              <a:t>‹#›</a:t>
            </a:fld>
            <a:endParaRPr lang="en-GB"/>
          </a:p>
        </p:txBody>
      </p:sp>
    </p:spTree>
    <p:extLst>
      <p:ext uri="{BB962C8B-B14F-4D97-AF65-F5344CB8AC3E}">
        <p14:creationId xmlns:p14="http://schemas.microsoft.com/office/powerpoint/2010/main" val="38804754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E02AED52-663D-4CF0-AC02-CCDCF47AF196}" type="datetimeFigureOut">
              <a:rPr lang="en-GB" smtClean="0"/>
              <a:t>27/07/2020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F695E72-67CA-4506-BC79-24D52259DB97}" type="slidenum">
              <a:rPr lang="en-GB" smtClean="0"/>
              <a:t>‹#›</a:t>
            </a:fld>
            <a:endParaRPr lang="en-GB"/>
          </a:p>
        </p:txBody>
      </p:sp>
    </p:spTree>
    <p:extLst>
      <p:ext uri="{BB962C8B-B14F-4D97-AF65-F5344CB8AC3E}">
        <p14:creationId xmlns:p14="http://schemas.microsoft.com/office/powerpoint/2010/main" val="18595093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E02AED52-663D-4CF0-AC02-CCDCF47AF196}" type="datetimeFigureOut">
              <a:rPr lang="en-GB" smtClean="0"/>
              <a:t>27/07/2020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F695E72-67CA-4506-BC79-24D52259DB97}" type="slidenum">
              <a:rPr lang="en-GB" smtClean="0"/>
              <a:t>‹#›</a:t>
            </a:fld>
            <a:endParaRPr lang="en-GB"/>
          </a:p>
        </p:txBody>
      </p:sp>
    </p:spTree>
    <p:extLst>
      <p:ext uri="{BB962C8B-B14F-4D97-AF65-F5344CB8AC3E}">
        <p14:creationId xmlns:p14="http://schemas.microsoft.com/office/powerpoint/2010/main" val="31626172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2AED52-663D-4CF0-AC02-CCDCF47AF196}" type="datetimeFigureOut">
              <a:rPr lang="en-GB" smtClean="0"/>
              <a:t>27/07/2020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F695E72-67CA-4506-BC79-24D52259DB97}" type="slidenum">
              <a:rPr lang="en-GB" smtClean="0"/>
              <a:t>‹#›</a:t>
            </a:fld>
            <a:endParaRPr lang="en-GB"/>
          </a:p>
        </p:txBody>
      </p:sp>
    </p:spTree>
    <p:extLst>
      <p:ext uri="{BB962C8B-B14F-4D97-AF65-F5344CB8AC3E}">
        <p14:creationId xmlns:p14="http://schemas.microsoft.com/office/powerpoint/2010/main" val="21504334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02AED52-663D-4CF0-AC02-CCDCF47AF196}" type="datetimeFigureOut">
              <a:rPr lang="en-GB" smtClean="0"/>
              <a:t>27/07/2020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F695E72-67CA-4506-BC79-24D52259DB97}" type="slidenum">
              <a:rPr lang="en-GB" smtClean="0"/>
              <a:t>‹#›</a:t>
            </a:fld>
            <a:endParaRPr lang="en-GB"/>
          </a:p>
        </p:txBody>
      </p:sp>
    </p:spTree>
    <p:extLst>
      <p:ext uri="{BB962C8B-B14F-4D97-AF65-F5344CB8AC3E}">
        <p14:creationId xmlns:p14="http://schemas.microsoft.com/office/powerpoint/2010/main" val="5897877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02AED52-663D-4CF0-AC02-CCDCF47AF196}" type="datetimeFigureOut">
              <a:rPr lang="en-GB" smtClean="0"/>
              <a:t>27/07/2020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F695E72-67CA-4506-BC79-24D52259DB97}" type="slidenum">
              <a:rPr lang="en-GB" smtClean="0"/>
              <a:t>‹#›</a:t>
            </a:fld>
            <a:endParaRPr lang="en-GB"/>
          </a:p>
        </p:txBody>
      </p:sp>
    </p:spTree>
    <p:extLst>
      <p:ext uri="{BB962C8B-B14F-4D97-AF65-F5344CB8AC3E}">
        <p14:creationId xmlns:p14="http://schemas.microsoft.com/office/powerpoint/2010/main" val="6899791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2AED52-663D-4CF0-AC02-CCDCF47AF196}" type="datetimeFigureOut">
              <a:rPr lang="en-GB" smtClean="0"/>
              <a:t>27/07/2020</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695E72-67CA-4506-BC79-24D52259DB97}" type="slidenum">
              <a:rPr lang="en-GB" smtClean="0"/>
              <a:t>‹#›</a:t>
            </a:fld>
            <a:endParaRPr lang="en-GB"/>
          </a:p>
        </p:txBody>
      </p:sp>
    </p:spTree>
    <p:extLst>
      <p:ext uri="{BB962C8B-B14F-4D97-AF65-F5344CB8AC3E}">
        <p14:creationId xmlns:p14="http://schemas.microsoft.com/office/powerpoint/2010/main" val="2078293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2.jpeg"/><Relationship Id="rId5" Type="http://schemas.openxmlformats.org/officeDocument/2006/relationships/hyperlink" Target="https://historicengland.org.uk/services-skills/education/teaching-activities/who-how-why-do-we-remember" TargetMode="Externa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1.xml"/><Relationship Id="rId5" Type="http://schemas.openxmlformats.org/officeDocument/2006/relationships/image" Target="../media/image1.jpeg"/><Relationship Id="rId4" Type="http://schemas.openxmlformats.org/officeDocument/2006/relationships/image" Target="../media/image7.jpeg"/></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7.xml"/><Relationship Id="rId1" Type="http://schemas.openxmlformats.org/officeDocument/2006/relationships/tags" Target="../tags/tag101.xml"/><Relationship Id="rId6" Type="http://schemas.openxmlformats.org/officeDocument/2006/relationships/image" Target="../media/image91.jpeg"/><Relationship Id="rId5" Type="http://schemas.openxmlformats.org/officeDocument/2006/relationships/image" Target="../media/image1.jpeg"/><Relationship Id="rId4" Type="http://schemas.openxmlformats.org/officeDocument/2006/relationships/hyperlink" Target="https://www.bbc.co.uk/news/uk-england-london-36663206" TargetMode="External"/></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7.xml"/><Relationship Id="rId1" Type="http://schemas.openxmlformats.org/officeDocument/2006/relationships/tags" Target="../tags/tag102.xml"/><Relationship Id="rId6" Type="http://schemas.openxmlformats.org/officeDocument/2006/relationships/image" Target="../media/image92.jpeg"/><Relationship Id="rId5" Type="http://schemas.openxmlformats.org/officeDocument/2006/relationships/image" Target="../media/image1.jpeg"/><Relationship Id="rId4" Type="http://schemas.openxmlformats.org/officeDocument/2006/relationships/hyperlink" Target="https://en.wikipedia.org/wiki/Gracie_Fields" TargetMode="External"/></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7.xml"/><Relationship Id="rId1" Type="http://schemas.openxmlformats.org/officeDocument/2006/relationships/tags" Target="../tags/tag103.xml"/><Relationship Id="rId6" Type="http://schemas.openxmlformats.org/officeDocument/2006/relationships/image" Target="../media/image93.jpeg"/><Relationship Id="rId5" Type="http://schemas.openxmlformats.org/officeDocument/2006/relationships/image" Target="../media/image1.jpeg"/><Relationship Id="rId4" Type="http://schemas.openxmlformats.org/officeDocument/2006/relationships/hyperlink" Target="https://en.wikipedia.org/wiki/Amy_Winehouse" TargetMode="Externa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7.xml"/><Relationship Id="rId1" Type="http://schemas.openxmlformats.org/officeDocument/2006/relationships/tags" Target="../tags/tag104.xml"/><Relationship Id="rId5" Type="http://schemas.openxmlformats.org/officeDocument/2006/relationships/image" Target="../media/image88.jpeg"/><Relationship Id="rId4" Type="http://schemas.openxmlformats.org/officeDocument/2006/relationships/image" Target="../media/image1.jpeg"/></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7.xml"/><Relationship Id="rId1" Type="http://schemas.openxmlformats.org/officeDocument/2006/relationships/tags" Target="../tags/tag105.xml"/><Relationship Id="rId5" Type="http://schemas.openxmlformats.org/officeDocument/2006/relationships/image" Target="../media/image94.jpeg"/><Relationship Id="rId4" Type="http://schemas.openxmlformats.org/officeDocument/2006/relationships/image" Target="../media/image1.jpeg"/></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7.xml"/><Relationship Id="rId1" Type="http://schemas.openxmlformats.org/officeDocument/2006/relationships/tags" Target="../tags/tag106.xml"/><Relationship Id="rId4" Type="http://schemas.openxmlformats.org/officeDocument/2006/relationships/image" Target="../media/image1.jpeg"/></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7.xml"/><Relationship Id="rId1" Type="http://schemas.openxmlformats.org/officeDocument/2006/relationships/tags" Target="../tags/tag107.xml"/><Relationship Id="rId5" Type="http://schemas.openxmlformats.org/officeDocument/2006/relationships/image" Target="../media/image95.jpeg"/><Relationship Id="rId4" Type="http://schemas.openxmlformats.org/officeDocument/2006/relationships/image" Target="../media/image1.jpeg"/></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7.xml"/><Relationship Id="rId1" Type="http://schemas.openxmlformats.org/officeDocument/2006/relationships/tags" Target="../tags/tag108.xml"/><Relationship Id="rId5" Type="http://schemas.openxmlformats.org/officeDocument/2006/relationships/image" Target="../media/image95.jpeg"/><Relationship Id="rId4" Type="http://schemas.openxmlformats.org/officeDocument/2006/relationships/image" Target="../media/image1.jpeg"/></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7.xml"/><Relationship Id="rId1" Type="http://schemas.openxmlformats.org/officeDocument/2006/relationships/tags" Target="../tags/tag109.xml"/><Relationship Id="rId5" Type="http://schemas.openxmlformats.org/officeDocument/2006/relationships/image" Target="../media/image95.jpeg"/><Relationship Id="rId4" Type="http://schemas.openxmlformats.org/officeDocument/2006/relationships/image" Target="../media/image1.jpeg"/></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108.xml"/><Relationship Id="rId7" Type="http://schemas.openxmlformats.org/officeDocument/2006/relationships/image" Target="../media/image25.png"/><Relationship Id="rId2" Type="http://schemas.openxmlformats.org/officeDocument/2006/relationships/slideLayout" Target="../slideLayouts/slideLayout7.xml"/><Relationship Id="rId1" Type="http://schemas.openxmlformats.org/officeDocument/2006/relationships/tags" Target="../tags/tag110.xml"/><Relationship Id="rId6" Type="http://schemas.openxmlformats.org/officeDocument/2006/relationships/image" Target="../media/image26.png"/><Relationship Id="rId5" Type="http://schemas.openxmlformats.org/officeDocument/2006/relationships/image" Target="../media/image95.jpeg"/><Relationship Id="rId4" Type="http://schemas.openxmlformats.org/officeDocument/2006/relationships/image" Target="../media/image1.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hyperlink" Target="https://londonist.com/london/history/everything-you-need-to-know-about-nelson-s-column" TargetMode="External"/><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hyperlink" Target="http://www.bbc.co.uk/history/historic_figures/nelson_admiral_horatio_lord.shtml" TargetMode="External"/><Relationship Id="rId5" Type="http://schemas.openxmlformats.org/officeDocument/2006/relationships/hyperlink" Target="https://historicengland.org.uk/get-involved/help-write-history/immortalised/" TargetMode="External"/><Relationship Id="rId4" Type="http://schemas.openxmlformats.org/officeDocument/2006/relationships/image" Target="../media/image1.jpeg"/></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7.xml"/><Relationship Id="rId1" Type="http://schemas.openxmlformats.org/officeDocument/2006/relationships/tags" Target="../tags/tag111.xml"/><Relationship Id="rId6" Type="http://schemas.openxmlformats.org/officeDocument/2006/relationships/image" Target="../media/image96.jpeg"/><Relationship Id="rId5" Type="http://schemas.openxmlformats.org/officeDocument/2006/relationships/image" Target="../media/image1.jpeg"/><Relationship Id="rId4" Type="http://schemas.openxmlformats.org/officeDocument/2006/relationships/hyperlink" Target="https://en.wikipedia.org/wiki/Sophie_Wells" TargetMode="External"/></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110.xml"/><Relationship Id="rId7" Type="http://schemas.openxmlformats.org/officeDocument/2006/relationships/image" Target="../media/image98.jpeg"/><Relationship Id="rId2" Type="http://schemas.openxmlformats.org/officeDocument/2006/relationships/slideLayout" Target="../slideLayouts/slideLayout7.xml"/><Relationship Id="rId1" Type="http://schemas.openxmlformats.org/officeDocument/2006/relationships/tags" Target="../tags/tag112.xml"/><Relationship Id="rId6" Type="http://schemas.openxmlformats.org/officeDocument/2006/relationships/image" Target="../media/image97.jpeg"/><Relationship Id="rId5" Type="http://schemas.openxmlformats.org/officeDocument/2006/relationships/image" Target="../media/image1.jpeg"/><Relationship Id="rId4" Type="http://schemas.openxmlformats.org/officeDocument/2006/relationships/hyperlink" Target="https://en.wikipedia.org/wiki/Stephen_Hawking" TargetMode="External"/></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7.xml"/><Relationship Id="rId1" Type="http://schemas.openxmlformats.org/officeDocument/2006/relationships/tags" Target="../tags/tag113.xml"/><Relationship Id="rId5" Type="http://schemas.openxmlformats.org/officeDocument/2006/relationships/image" Target="../media/image99.jpeg"/><Relationship Id="rId4" Type="http://schemas.openxmlformats.org/officeDocument/2006/relationships/image" Target="../media/image1.jpeg"/></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7.xml"/><Relationship Id="rId1" Type="http://schemas.openxmlformats.org/officeDocument/2006/relationships/tags" Target="../tags/tag114.xml"/><Relationship Id="rId5" Type="http://schemas.openxmlformats.org/officeDocument/2006/relationships/image" Target="../media/image95.jpeg"/><Relationship Id="rId4" Type="http://schemas.openxmlformats.org/officeDocument/2006/relationships/image" Target="../media/image1.jpeg"/></Relationships>
</file>

<file path=ppt/slides/_rels/slide114.xml.rels><?xml version="1.0" encoding="UTF-8" standalone="yes"?>
<Relationships xmlns="http://schemas.openxmlformats.org/package/2006/relationships"><Relationship Id="rId8" Type="http://schemas.openxmlformats.org/officeDocument/2006/relationships/hyperlink" Target="https://historicengland.org.uk/research/inclusive-heritage/disability-history/1485-1660/" TargetMode="External"/><Relationship Id="rId3" Type="http://schemas.openxmlformats.org/officeDocument/2006/relationships/notesSlide" Target="../notesSlides/notesSlide113.xml"/><Relationship Id="rId7" Type="http://schemas.openxmlformats.org/officeDocument/2006/relationships/image" Target="../media/image100.png"/><Relationship Id="rId12" Type="http://schemas.openxmlformats.org/officeDocument/2006/relationships/hyperlink" Target="https://historicengland.org.uk/research/inclusive-heritage/disability-history/1914-1945/" TargetMode="External"/><Relationship Id="rId2" Type="http://schemas.openxmlformats.org/officeDocument/2006/relationships/slideLayout" Target="../slideLayouts/slideLayout7.xml"/><Relationship Id="rId1" Type="http://schemas.openxmlformats.org/officeDocument/2006/relationships/tags" Target="../tags/tag115.xml"/><Relationship Id="rId6" Type="http://schemas.openxmlformats.org/officeDocument/2006/relationships/hyperlink" Target="https://historicengland.org.uk/research/inclusive-heritage/disability-history/1050-1485/" TargetMode="External"/><Relationship Id="rId11" Type="http://schemas.openxmlformats.org/officeDocument/2006/relationships/hyperlink" Target="https://historicengland.org.uk/research/inclusive-heritage/disability-history/1832-1914/" TargetMode="External"/><Relationship Id="rId5" Type="http://schemas.openxmlformats.org/officeDocument/2006/relationships/hyperlink" Target="https://historicengland.org.uk/research/inclusive-heritage/disability-history/" TargetMode="External"/><Relationship Id="rId10" Type="http://schemas.openxmlformats.org/officeDocument/2006/relationships/hyperlink" Target="https://historicengland.org.uk/research/inclusive-heritage/disability-history/1660-1832/" TargetMode="External"/><Relationship Id="rId4" Type="http://schemas.openxmlformats.org/officeDocument/2006/relationships/image" Target="../media/image1.jpeg"/><Relationship Id="rId9" Type="http://schemas.openxmlformats.org/officeDocument/2006/relationships/hyperlink" Target="https://historicengland.org.uk/research/inclusive-heritage/disability-history/1945-to-the-present-day/" TargetMode="External"/></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7.xml"/><Relationship Id="rId1" Type="http://schemas.openxmlformats.org/officeDocument/2006/relationships/tags" Target="../tags/tag116.xml"/><Relationship Id="rId5" Type="http://schemas.openxmlformats.org/officeDocument/2006/relationships/hyperlink" Target="https://disabilitypower100.com/wp-content/uploads/2019/10/Power_100_2019-web.pdf" TargetMode="External"/><Relationship Id="rId4" Type="http://schemas.openxmlformats.org/officeDocument/2006/relationships/image" Target="../media/image1.jpeg"/></Relationships>
</file>

<file path=ppt/slides/_rels/slide116.xml.rels><?xml version="1.0" encoding="UTF-8" standalone="yes"?>
<Relationships xmlns="http://schemas.openxmlformats.org/package/2006/relationships"><Relationship Id="rId8" Type="http://schemas.openxmlformats.org/officeDocument/2006/relationships/image" Target="../media/image104.jpeg"/><Relationship Id="rId3" Type="http://schemas.openxmlformats.org/officeDocument/2006/relationships/notesSlide" Target="../notesSlides/notesSlide115.xml"/><Relationship Id="rId7" Type="http://schemas.openxmlformats.org/officeDocument/2006/relationships/image" Target="../media/image103.jpeg"/><Relationship Id="rId2" Type="http://schemas.openxmlformats.org/officeDocument/2006/relationships/slideLayout" Target="../slideLayouts/slideLayout7.xml"/><Relationship Id="rId1" Type="http://schemas.openxmlformats.org/officeDocument/2006/relationships/tags" Target="../tags/tag117.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jpeg"/></Relationships>
</file>

<file path=ppt/slides/_rels/slide117.xml.rels><?xml version="1.0" encoding="UTF-8" standalone="yes"?>
<Relationships xmlns="http://schemas.openxmlformats.org/package/2006/relationships"><Relationship Id="rId8" Type="http://schemas.openxmlformats.org/officeDocument/2006/relationships/image" Target="../media/image108.jpeg"/><Relationship Id="rId3" Type="http://schemas.openxmlformats.org/officeDocument/2006/relationships/notesSlide" Target="../notesSlides/notesSlide116.xml"/><Relationship Id="rId7" Type="http://schemas.openxmlformats.org/officeDocument/2006/relationships/image" Target="../media/image107.jpeg"/><Relationship Id="rId2" Type="http://schemas.openxmlformats.org/officeDocument/2006/relationships/slideLayout" Target="../slideLayouts/slideLayout7.xml"/><Relationship Id="rId1" Type="http://schemas.openxmlformats.org/officeDocument/2006/relationships/tags" Target="../tags/tag118.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jpeg"/></Relationships>
</file>

<file path=ppt/slides/_rels/slide118.xml.rels><?xml version="1.0" encoding="UTF-8" standalone="yes"?>
<Relationships xmlns="http://schemas.openxmlformats.org/package/2006/relationships"><Relationship Id="rId8" Type="http://schemas.openxmlformats.org/officeDocument/2006/relationships/image" Target="../media/image112.jpeg"/><Relationship Id="rId3" Type="http://schemas.openxmlformats.org/officeDocument/2006/relationships/notesSlide" Target="../notesSlides/notesSlide117.xml"/><Relationship Id="rId7" Type="http://schemas.openxmlformats.org/officeDocument/2006/relationships/image" Target="../media/image111.jpeg"/><Relationship Id="rId2" Type="http://schemas.openxmlformats.org/officeDocument/2006/relationships/slideLayout" Target="../slideLayouts/slideLayout7.xml"/><Relationship Id="rId1" Type="http://schemas.openxmlformats.org/officeDocument/2006/relationships/tags" Target="../tags/tag119.xml"/><Relationship Id="rId6" Type="http://schemas.openxmlformats.org/officeDocument/2006/relationships/image" Target="../media/image110.jpeg"/><Relationship Id="rId5" Type="http://schemas.openxmlformats.org/officeDocument/2006/relationships/image" Target="../media/image109.jpeg"/><Relationship Id="rId4" Type="http://schemas.openxmlformats.org/officeDocument/2006/relationships/image" Target="../media/image1.jpeg"/></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7.xml"/><Relationship Id="rId1" Type="http://schemas.openxmlformats.org/officeDocument/2006/relationships/tags" Target="../tags/tag120.xml"/><Relationship Id="rId5" Type="http://schemas.openxmlformats.org/officeDocument/2006/relationships/image" Target="../media/image113.gif"/><Relationship Id="rId4" Type="http://schemas.openxmlformats.org/officeDocument/2006/relationships/image" Target="../media/image1.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3.xml"/><Relationship Id="rId4" Type="http://schemas.openxmlformats.org/officeDocument/2006/relationships/image" Target="../media/image1.jpeg"/></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7.xml"/><Relationship Id="rId1" Type="http://schemas.openxmlformats.org/officeDocument/2006/relationships/tags" Target="../tags/tag121.xml"/><Relationship Id="rId5" Type="http://schemas.openxmlformats.org/officeDocument/2006/relationships/image" Target="../media/image114.jpeg"/><Relationship Id="rId4" Type="http://schemas.openxmlformats.org/officeDocument/2006/relationships/image" Target="../media/image1.jpeg"/></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120.xml"/><Relationship Id="rId2" Type="http://schemas.openxmlformats.org/officeDocument/2006/relationships/slideLayout" Target="../slideLayouts/slideLayout7.xml"/><Relationship Id="rId1" Type="http://schemas.openxmlformats.org/officeDocument/2006/relationships/tags" Target="../tags/tag122.xml"/><Relationship Id="rId6" Type="http://schemas.openxmlformats.org/officeDocument/2006/relationships/image" Target="../media/image115.png"/><Relationship Id="rId5" Type="http://schemas.openxmlformats.org/officeDocument/2006/relationships/hyperlink" Target="https://www.scope.org.uk/end-the-awkward/talking-about-disability" TargetMode="External"/><Relationship Id="rId4" Type="http://schemas.openxmlformats.org/officeDocument/2006/relationships/image" Target="../media/image1.jpeg"/></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121.xml"/><Relationship Id="rId2" Type="http://schemas.openxmlformats.org/officeDocument/2006/relationships/slideLayout" Target="../slideLayouts/slideLayout7.xml"/><Relationship Id="rId1" Type="http://schemas.openxmlformats.org/officeDocument/2006/relationships/tags" Target="../tags/tag123.xml"/><Relationship Id="rId5" Type="http://schemas.openxmlformats.org/officeDocument/2006/relationships/image" Target="../media/image1.jpeg"/><Relationship Id="rId4" Type="http://schemas.openxmlformats.org/officeDocument/2006/relationships/hyperlink" Target="https://historicengland.org.uk/services-skills/education/" TargetMode="External"/></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122.xml"/><Relationship Id="rId2" Type="http://schemas.openxmlformats.org/officeDocument/2006/relationships/slideLayout" Target="../slideLayouts/slideLayout7.xml"/><Relationship Id="rId1" Type="http://schemas.openxmlformats.org/officeDocument/2006/relationships/tags" Target="../tags/tag124.xml"/><Relationship Id="rId4" Type="http://schemas.openxmlformats.org/officeDocument/2006/relationships/image" Target="../media/image1.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4.xml"/><Relationship Id="rId5" Type="http://schemas.openxmlformats.org/officeDocument/2006/relationships/image" Target="../media/image8.jpeg"/><Relationship Id="rId4" Type="http://schemas.openxmlformats.org/officeDocument/2006/relationships/image" Target="../media/image1.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15.xml"/><Relationship Id="rId5" Type="http://schemas.openxmlformats.org/officeDocument/2006/relationships/image" Target="../media/image9.jpeg"/><Relationship Id="rId4" Type="http://schemas.openxmlformats.org/officeDocument/2006/relationships/image" Target="../media/image1.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16.xml"/><Relationship Id="rId5" Type="http://schemas.openxmlformats.org/officeDocument/2006/relationships/image" Target="../media/image10.jpeg"/><Relationship Id="rId4" Type="http://schemas.openxmlformats.org/officeDocument/2006/relationships/image" Target="../media/image1.jpeg"/></Relationships>
</file>

<file path=ppt/slides/_rels/slide16.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5.jpeg"/><Relationship Id="rId3" Type="http://schemas.openxmlformats.org/officeDocument/2006/relationships/notesSlide" Target="../notesSlides/notesSlide16.xml"/><Relationship Id="rId7" Type="http://schemas.openxmlformats.org/officeDocument/2006/relationships/hyperlink" Target="https://historicengland.org.uk/images-books/photos/item/DP217961" TargetMode="External"/><Relationship Id="rId12" Type="http://schemas.openxmlformats.org/officeDocument/2006/relationships/hyperlink" Target="https://historicengland.org.uk/services-skills/education/educational-images/the-fielden-statue-todmorden-5489" TargetMode="External"/><Relationship Id="rId2" Type="http://schemas.openxmlformats.org/officeDocument/2006/relationships/slideLayout" Target="../slideLayouts/slideLayout7.xml"/><Relationship Id="rId1" Type="http://schemas.openxmlformats.org/officeDocument/2006/relationships/tags" Target="../tags/tag17.xml"/><Relationship Id="rId6" Type="http://schemas.openxmlformats.org/officeDocument/2006/relationships/image" Target="../media/image11.jpeg"/><Relationship Id="rId11" Type="http://schemas.openxmlformats.org/officeDocument/2006/relationships/image" Target="../media/image14.jpeg"/><Relationship Id="rId5" Type="http://schemas.openxmlformats.org/officeDocument/2006/relationships/hyperlink" Target="https://historicengland.org.uk/services-skills/education/educational-images/statue-of-judge-hughes-rugby-5331" TargetMode="External"/><Relationship Id="rId15" Type="http://schemas.openxmlformats.org/officeDocument/2006/relationships/image" Target="../media/image16.jpeg"/><Relationship Id="rId10" Type="http://schemas.openxmlformats.org/officeDocument/2006/relationships/hyperlink" Target="https://historicengland.org.uk/services-skills/education/educational-images/statue-of-joseph-priestly-batley-5543" TargetMode="External"/><Relationship Id="rId4" Type="http://schemas.openxmlformats.org/officeDocument/2006/relationships/image" Target="../media/image1.jpeg"/><Relationship Id="rId9" Type="http://schemas.openxmlformats.org/officeDocument/2006/relationships/image" Target="../media/image13.jpeg"/><Relationship Id="rId14" Type="http://schemas.openxmlformats.org/officeDocument/2006/relationships/hyperlink" Target="https://historicengland.org.uk/services-skills/education/educational-images/john-wesleys-statue-wesleys-new-room-chapel-broadmead-1380"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s://historicengland.org.uk/services-skills/education/educational-images/memorial-to-the-abolition-of-slavery-stroud-gloucestershire-4643" TargetMode="External"/><Relationship Id="rId13" Type="http://schemas.openxmlformats.org/officeDocument/2006/relationships/image" Target="../media/image21.jpeg"/><Relationship Id="rId3" Type="http://schemas.openxmlformats.org/officeDocument/2006/relationships/notesSlide" Target="../notesSlides/notesSlide17.xml"/><Relationship Id="rId7" Type="http://schemas.openxmlformats.org/officeDocument/2006/relationships/image" Target="../media/image18.jpeg"/><Relationship Id="rId12" Type="http://schemas.openxmlformats.org/officeDocument/2006/relationships/hyperlink" Target="https://historicengland.org.uk/services-skills/education/educational-images/martyrs-memorial-rayleigh-5985" TargetMode="External"/><Relationship Id="rId2" Type="http://schemas.openxmlformats.org/officeDocument/2006/relationships/slideLayout" Target="../slideLayouts/slideLayout7.xml"/><Relationship Id="rId1" Type="http://schemas.openxmlformats.org/officeDocument/2006/relationships/tags" Target="../tags/tag18.xml"/><Relationship Id="rId6" Type="http://schemas.openxmlformats.org/officeDocument/2006/relationships/hyperlink" Target="https://historicengland.org.uk/services-skills/education/educational-images/war-memorial-sir-william-turners-college-redcar-7712" TargetMode="External"/><Relationship Id="rId11" Type="http://schemas.openxmlformats.org/officeDocument/2006/relationships/image" Target="../media/image20.jpeg"/><Relationship Id="rId5" Type="http://schemas.openxmlformats.org/officeDocument/2006/relationships/image" Target="../media/image17.jpeg"/><Relationship Id="rId15" Type="http://schemas.openxmlformats.org/officeDocument/2006/relationships/image" Target="../media/image22.jpeg"/><Relationship Id="rId10" Type="http://schemas.openxmlformats.org/officeDocument/2006/relationships/hyperlink" Target="https://historicengland.org.uk/services-skills/education/educational-images/the-clock-tower-station-approach-maidenhead-5336" TargetMode="External"/><Relationship Id="rId4" Type="http://schemas.openxmlformats.org/officeDocument/2006/relationships/image" Target="../media/image1.jpeg"/><Relationship Id="rId9" Type="http://schemas.openxmlformats.org/officeDocument/2006/relationships/image" Target="../media/image19.jpeg"/><Relationship Id="rId14" Type="http://schemas.openxmlformats.org/officeDocument/2006/relationships/hyperlink" Target="https://historicengland.org.uk/services-skills/education/educational-images/jewish-memorial-stone-cliffords-tower-york-castle-york-10786" TargetMode="Externa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19.xml"/><Relationship Id="rId5" Type="http://schemas.openxmlformats.org/officeDocument/2006/relationships/image" Target="../media/image1.jpeg"/><Relationship Id="rId4" Type="http://schemas.openxmlformats.org/officeDocument/2006/relationships/image" Target="../media/image23.jp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20.xml"/><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hyperlink" Target="https://historicengland.org.uk/services-skills/education/teaching-activities/who-how-why-do-we-remember" TargetMode="External"/><Relationship Id="rId4" Type="http://schemas.openxmlformats.org/officeDocument/2006/relationships/image" Target="../media/image1.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21.xml"/><Relationship Id="rId4" Type="http://schemas.openxmlformats.org/officeDocument/2006/relationships/image" Target="../media/image1.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22.xml"/><Relationship Id="rId5" Type="http://schemas.openxmlformats.org/officeDocument/2006/relationships/image" Target="../media/image24.jpeg"/><Relationship Id="rId4" Type="http://schemas.openxmlformats.org/officeDocument/2006/relationships/image" Target="../media/image1.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24.jpeg"/><Relationship Id="rId2" Type="http://schemas.openxmlformats.org/officeDocument/2006/relationships/slideLayout" Target="../slideLayouts/slideLayout7.xml"/><Relationship Id="rId1" Type="http://schemas.openxmlformats.org/officeDocument/2006/relationships/tags" Target="../tags/tag23.xml"/><Relationship Id="rId6" Type="http://schemas.openxmlformats.org/officeDocument/2006/relationships/image" Target="../media/image1.jpeg"/><Relationship Id="rId5" Type="http://schemas.openxmlformats.org/officeDocument/2006/relationships/image" Target="../media/image26.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notesSlide" Target="../notesSlides/notesSlide23.xml"/><Relationship Id="rId7" Type="http://schemas.openxmlformats.org/officeDocument/2006/relationships/hyperlink" Target="https://historicengland.org.uk/images-books/photos/item/IOE01/01945/01" TargetMode="External"/><Relationship Id="rId2" Type="http://schemas.openxmlformats.org/officeDocument/2006/relationships/slideLayout" Target="../slideLayouts/slideLayout7.xml"/><Relationship Id="rId1" Type="http://schemas.openxmlformats.org/officeDocument/2006/relationships/tags" Target="../tags/tag24.xml"/><Relationship Id="rId6" Type="http://schemas.openxmlformats.org/officeDocument/2006/relationships/image" Target="../media/image1.jpeg"/><Relationship Id="rId5" Type="http://schemas.openxmlformats.org/officeDocument/2006/relationships/hyperlink" Target="https://en.wikipedia.org/wiki/The_Beatles" TargetMode="External"/><Relationship Id="rId10" Type="http://schemas.openxmlformats.org/officeDocument/2006/relationships/image" Target="../media/image28.jpeg"/><Relationship Id="rId4" Type="http://schemas.openxmlformats.org/officeDocument/2006/relationships/hyperlink" Target="https://en.wikipedia.org/wiki/Arthur_Wellesley,_1st_Duke_of_Wellington" TargetMode="External"/><Relationship Id="rId9" Type="http://schemas.openxmlformats.org/officeDocument/2006/relationships/hyperlink" Target="https://commons.wikimedia.org/wiki/File:The_Beatles_Statues.jpg"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notesSlide" Target="../notesSlides/notesSlide24.xml"/><Relationship Id="rId7" Type="http://schemas.openxmlformats.org/officeDocument/2006/relationships/hyperlink" Target="https://historicengland.org.uk/images-books/photos/item/IOE01/03213/09" TargetMode="External"/><Relationship Id="rId2" Type="http://schemas.openxmlformats.org/officeDocument/2006/relationships/slideLayout" Target="../slideLayouts/slideLayout7.xml"/><Relationship Id="rId1" Type="http://schemas.openxmlformats.org/officeDocument/2006/relationships/tags" Target="../tags/tag25.xml"/><Relationship Id="rId6" Type="http://schemas.openxmlformats.org/officeDocument/2006/relationships/image" Target="../media/image1.jpeg"/><Relationship Id="rId5" Type="http://schemas.openxmlformats.org/officeDocument/2006/relationships/hyperlink" Target="https://en.wikipedia.org/wiki/David_Bowie" TargetMode="External"/><Relationship Id="rId10" Type="http://schemas.openxmlformats.org/officeDocument/2006/relationships/image" Target="../media/image30.jpeg"/><Relationship Id="rId4" Type="http://schemas.openxmlformats.org/officeDocument/2006/relationships/hyperlink" Target="https://en.wikipedia.org/wiki/Ashton_Memorial" TargetMode="External"/><Relationship Id="rId9" Type="http://schemas.openxmlformats.org/officeDocument/2006/relationships/hyperlink" Target="https://www.flickr.com/photos/129231073@N06/31705064380" TargetMode="External"/></Relationships>
</file>

<file path=ppt/slides/_rels/slide25.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notesSlide" Target="../notesSlides/notesSlide25.xml"/><Relationship Id="rId7" Type="http://schemas.openxmlformats.org/officeDocument/2006/relationships/hyperlink" Target="https://commons.wikimedia.org/wiki/File:Roald_Dahls_Memorial_Seat,_Great_Missenden_(geograph_2373417).jpg" TargetMode="External"/><Relationship Id="rId2" Type="http://schemas.openxmlformats.org/officeDocument/2006/relationships/slideLayout" Target="../slideLayouts/slideLayout7.xml"/><Relationship Id="rId1" Type="http://schemas.openxmlformats.org/officeDocument/2006/relationships/tags" Target="../tags/tag26.xml"/><Relationship Id="rId6" Type="http://schemas.openxmlformats.org/officeDocument/2006/relationships/image" Target="../media/image1.jpeg"/><Relationship Id="rId5" Type="http://schemas.openxmlformats.org/officeDocument/2006/relationships/hyperlink" Target="https://en.wikipedia.org/wiki/James_Braidwood" TargetMode="External"/><Relationship Id="rId10" Type="http://schemas.openxmlformats.org/officeDocument/2006/relationships/image" Target="../media/image32.jpeg"/><Relationship Id="rId4" Type="http://schemas.openxmlformats.org/officeDocument/2006/relationships/hyperlink" Target="https://en.wikipedia.org/wiki/Roald_Dahl" TargetMode="External"/><Relationship Id="rId9" Type="http://schemas.openxmlformats.org/officeDocument/2006/relationships/hyperlink" Target="https://historicengland.org.uk/images-books/photos/item/IOE01/09904/07"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notesSlide" Target="../notesSlides/notesSlide26.xml"/><Relationship Id="rId7" Type="http://schemas.openxmlformats.org/officeDocument/2006/relationships/hyperlink" Target="https://historicengland.org.uk/images-books/photos/item/DP217961" TargetMode="External"/><Relationship Id="rId2" Type="http://schemas.openxmlformats.org/officeDocument/2006/relationships/slideLayout" Target="../slideLayouts/slideLayout7.xml"/><Relationship Id="rId1" Type="http://schemas.openxmlformats.org/officeDocument/2006/relationships/tags" Target="../tags/tag27.xml"/><Relationship Id="rId6" Type="http://schemas.openxmlformats.org/officeDocument/2006/relationships/image" Target="../media/image1.jpeg"/><Relationship Id="rId5" Type="http://schemas.openxmlformats.org/officeDocument/2006/relationships/hyperlink" Target="https://en.wikipedia.org/wiki/Charles_I_of_England" TargetMode="External"/><Relationship Id="rId10" Type="http://schemas.openxmlformats.org/officeDocument/2006/relationships/image" Target="../media/image34.jpeg"/><Relationship Id="rId4" Type="http://schemas.openxmlformats.org/officeDocument/2006/relationships/hyperlink" Target="https://en.wikipedia.org/wiki/Queen_Victoria" TargetMode="External"/><Relationship Id="rId9" Type="http://schemas.openxmlformats.org/officeDocument/2006/relationships/hyperlink" Target="https://historicengland.org.uk/images-books/photos/item/AA98/05631" TargetMode="Externa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tags" Target="../tags/tag28.xml"/><Relationship Id="rId6" Type="http://schemas.openxmlformats.org/officeDocument/2006/relationships/image" Target="../media/image25.png"/><Relationship Id="rId5" Type="http://schemas.openxmlformats.org/officeDocument/2006/relationships/image" Target="../media/image26.png"/><Relationship Id="rId4" Type="http://schemas.openxmlformats.org/officeDocument/2006/relationships/image" Target="../media/image1.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tags" Target="../tags/tag29.xml"/><Relationship Id="rId6" Type="http://schemas.openxmlformats.org/officeDocument/2006/relationships/image" Target="../media/image25.png"/><Relationship Id="rId5" Type="http://schemas.openxmlformats.org/officeDocument/2006/relationships/image" Target="../media/image26.png"/><Relationship Id="rId4" Type="http://schemas.openxmlformats.org/officeDocument/2006/relationships/image" Target="../media/image1.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tags" Target="../tags/tag30.xml"/><Relationship Id="rId5" Type="http://schemas.openxmlformats.org/officeDocument/2006/relationships/image" Target="../media/image35.jpeg"/><Relationship Id="rId4" Type="http://schemas.openxmlformats.org/officeDocument/2006/relationships/image" Target="../media/image1.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4.xml"/><Relationship Id="rId5" Type="http://schemas.openxmlformats.org/officeDocument/2006/relationships/hyperlink" Target="https://historicengland.org.uk/services-skills/education/teaching-activities/who-how-why-do-we-remember" TargetMode="External"/><Relationship Id="rId4" Type="http://schemas.openxmlformats.org/officeDocument/2006/relationships/image" Target="../media/image1.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tags" Target="../tags/tag31.xml"/><Relationship Id="rId4" Type="http://schemas.openxmlformats.org/officeDocument/2006/relationships/image" Target="../media/image1.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tags" Target="../tags/tag3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1.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tags" Target="../tags/tag33.xml"/><Relationship Id="rId6" Type="http://schemas.openxmlformats.org/officeDocument/2006/relationships/hyperlink" Target="https://en.wikipedia.org/wiki/Worshipful_Company_of_Mercers" TargetMode="External"/><Relationship Id="rId5" Type="http://schemas.openxmlformats.org/officeDocument/2006/relationships/image" Target="../media/image36.jpeg"/><Relationship Id="rId4" Type="http://schemas.openxmlformats.org/officeDocument/2006/relationships/image" Target="../media/image1.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tags" Target="../tags/tag34.xml"/><Relationship Id="rId5" Type="http://schemas.openxmlformats.org/officeDocument/2006/relationships/image" Target="../media/image36.jpeg"/><Relationship Id="rId4" Type="http://schemas.openxmlformats.org/officeDocument/2006/relationships/image" Target="../media/image1.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tags" Target="../tags/tag35.xml"/><Relationship Id="rId5" Type="http://schemas.openxmlformats.org/officeDocument/2006/relationships/image" Target="../media/image38.jpeg"/><Relationship Id="rId4" Type="http://schemas.openxmlformats.org/officeDocument/2006/relationships/image" Target="../media/image1.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7" Type="http://schemas.openxmlformats.org/officeDocument/2006/relationships/hyperlink" Target="https://www.youtube.com/watch?v=l70SI9I1UPk" TargetMode="External"/><Relationship Id="rId2" Type="http://schemas.openxmlformats.org/officeDocument/2006/relationships/slideLayout" Target="../slideLayouts/slideLayout7.xml"/><Relationship Id="rId1" Type="http://schemas.openxmlformats.org/officeDocument/2006/relationships/tags" Target="../tags/tag36.xml"/><Relationship Id="rId6" Type="http://schemas.openxmlformats.org/officeDocument/2006/relationships/hyperlink" Target="https://en.wikipedia.org/wiki/Killing_of_George_Floyd" TargetMode="External"/><Relationship Id="rId5" Type="http://schemas.openxmlformats.org/officeDocument/2006/relationships/image" Target="../media/image39.png"/><Relationship Id="rId4" Type="http://schemas.openxmlformats.org/officeDocument/2006/relationships/image" Target="../media/image1.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tags" Target="../tags/tag37.xml"/><Relationship Id="rId5" Type="http://schemas.openxmlformats.org/officeDocument/2006/relationships/image" Target="../media/image40.jpeg"/><Relationship Id="rId4" Type="http://schemas.openxmlformats.org/officeDocument/2006/relationships/image" Target="../media/image1.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tags" Target="../tags/tag38.xml"/><Relationship Id="rId6" Type="http://schemas.openxmlformats.org/officeDocument/2006/relationships/image" Target="../media/image41.jpeg"/><Relationship Id="rId5" Type="http://schemas.openxmlformats.org/officeDocument/2006/relationships/hyperlink" Target="https://willcoles.com/" TargetMode="External"/><Relationship Id="rId4" Type="http://schemas.openxmlformats.org/officeDocument/2006/relationships/image" Target="../media/image1.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tags" Target="../tags/tag39.xml"/><Relationship Id="rId6" Type="http://schemas.openxmlformats.org/officeDocument/2006/relationships/image" Target="../media/image42.png"/><Relationship Id="rId5" Type="http://schemas.openxmlformats.org/officeDocument/2006/relationships/hyperlink" Target="https://youtu.be/EIr_sIOUnYk" TargetMode="External"/><Relationship Id="rId4" Type="http://schemas.openxmlformats.org/officeDocument/2006/relationships/image" Target="../media/image1.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7" Type="http://schemas.openxmlformats.org/officeDocument/2006/relationships/image" Target="../media/image43.jpeg"/><Relationship Id="rId2" Type="http://schemas.openxmlformats.org/officeDocument/2006/relationships/slideLayout" Target="../slideLayouts/slideLayout7.xml"/><Relationship Id="rId1" Type="http://schemas.openxmlformats.org/officeDocument/2006/relationships/tags" Target="../tags/tag40.xml"/><Relationship Id="rId6" Type="http://schemas.openxmlformats.org/officeDocument/2006/relationships/image" Target="../media/image42.png"/><Relationship Id="rId5" Type="http://schemas.openxmlformats.org/officeDocument/2006/relationships/hyperlink" Target="https://youtu.be/EIr_sIOUnYk" TargetMode="External"/><Relationship Id="rId4" Type="http://schemas.openxmlformats.org/officeDocument/2006/relationships/image" Target="../media/image1.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1.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7" Type="http://schemas.openxmlformats.org/officeDocument/2006/relationships/hyperlink" Target="https://historicengland.org.uk/get-involved/help-write-history/immortalised/competition/#Section8Text" TargetMode="External"/><Relationship Id="rId2" Type="http://schemas.openxmlformats.org/officeDocument/2006/relationships/slideLayout" Target="../slideLayouts/slideLayout7.xml"/><Relationship Id="rId1" Type="http://schemas.openxmlformats.org/officeDocument/2006/relationships/tags" Target="../tags/tag41.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1.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7.xml"/><Relationship Id="rId1" Type="http://schemas.openxmlformats.org/officeDocument/2006/relationships/tags" Target="../tags/tag42.xml"/><Relationship Id="rId5" Type="http://schemas.openxmlformats.org/officeDocument/2006/relationships/image" Target="../media/image46.jpeg"/><Relationship Id="rId4" Type="http://schemas.openxmlformats.org/officeDocument/2006/relationships/image" Target="../media/image1.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7.xml"/><Relationship Id="rId1" Type="http://schemas.openxmlformats.org/officeDocument/2006/relationships/tags" Target="../tags/tag43.xml"/><Relationship Id="rId6" Type="http://schemas.openxmlformats.org/officeDocument/2006/relationships/image" Target="../media/image25.png"/><Relationship Id="rId5" Type="http://schemas.openxmlformats.org/officeDocument/2006/relationships/image" Target="../media/image26.png"/><Relationship Id="rId4" Type="http://schemas.openxmlformats.org/officeDocument/2006/relationships/image" Target="../media/image1.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7.xml"/><Relationship Id="rId1" Type="http://schemas.openxmlformats.org/officeDocument/2006/relationships/tags" Target="../tags/tag44.xml"/><Relationship Id="rId5" Type="http://schemas.openxmlformats.org/officeDocument/2006/relationships/image" Target="../media/image46.jpeg"/><Relationship Id="rId4" Type="http://schemas.openxmlformats.org/officeDocument/2006/relationships/image" Target="../media/image1.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7.xml"/><Relationship Id="rId1" Type="http://schemas.openxmlformats.org/officeDocument/2006/relationships/tags" Target="../tags/tag45.xml"/><Relationship Id="rId4" Type="http://schemas.openxmlformats.org/officeDocument/2006/relationships/image" Target="../media/image47.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7.xml"/><Relationship Id="rId1" Type="http://schemas.openxmlformats.org/officeDocument/2006/relationships/tags" Target="../tags/tag46.xml"/><Relationship Id="rId4" Type="http://schemas.openxmlformats.org/officeDocument/2006/relationships/image" Target="../media/image1.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7.xml"/><Relationship Id="rId1" Type="http://schemas.openxmlformats.org/officeDocument/2006/relationships/tags" Target="../tags/tag47.xml"/><Relationship Id="rId5" Type="http://schemas.openxmlformats.org/officeDocument/2006/relationships/image" Target="../media/image48.jpeg"/><Relationship Id="rId4" Type="http://schemas.openxmlformats.org/officeDocument/2006/relationships/image" Target="../media/image1.jpe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7" Type="http://schemas.openxmlformats.org/officeDocument/2006/relationships/image" Target="../media/image50.jpeg"/><Relationship Id="rId2" Type="http://schemas.openxmlformats.org/officeDocument/2006/relationships/slideLayout" Target="../slideLayouts/slideLayout7.xml"/><Relationship Id="rId1" Type="http://schemas.openxmlformats.org/officeDocument/2006/relationships/tags" Target="../tags/tag48.xml"/><Relationship Id="rId6" Type="http://schemas.openxmlformats.org/officeDocument/2006/relationships/hyperlink" Target="https://historicengland.org.uk/whats-new/news/public-call-out-uncovers-englands-secret-and-unknown-memorials/" TargetMode="External"/><Relationship Id="rId5" Type="http://schemas.openxmlformats.org/officeDocument/2006/relationships/image" Target="../media/image49.jpeg"/><Relationship Id="rId4" Type="http://schemas.openxmlformats.org/officeDocument/2006/relationships/image" Target="../media/image1.jpe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7.xml"/><Relationship Id="rId1" Type="http://schemas.openxmlformats.org/officeDocument/2006/relationships/tags" Target="../tags/tag49.xml"/><Relationship Id="rId6" Type="http://schemas.openxmlformats.org/officeDocument/2006/relationships/image" Target="../media/image51.png"/><Relationship Id="rId5" Type="http://schemas.openxmlformats.org/officeDocument/2006/relationships/hyperlink" Target="https://www.google.com/maps/@51.5168354,-0.0977893,3a,75y,282.1h,93.07t/data=!3m8!1e1!3m6!1sAF1QipP2KqZRqFd77CAnHh1TRXvg4OZTEgCto0srleSN!2e10!3e11!6shttps:/lh5.googleusercontent.com/p/AF1QipP2KqZRqFd77CAnHh1TRXvg4OZTEgCto0srleSN=w203-h100-k-no-pi-0-ya92.496666-ro-0-fo100!7i11652!8i5826" TargetMode="External"/><Relationship Id="rId4" Type="http://schemas.openxmlformats.org/officeDocument/2006/relationships/image" Target="../media/image1.jpe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7.xml"/><Relationship Id="rId1" Type="http://schemas.openxmlformats.org/officeDocument/2006/relationships/tags" Target="../tags/tag50.xml"/><Relationship Id="rId6" Type="http://schemas.openxmlformats.org/officeDocument/2006/relationships/image" Target="../media/image52.png"/><Relationship Id="rId5" Type="http://schemas.openxmlformats.org/officeDocument/2006/relationships/hyperlink" Target="https://www.google.com/maps/@51.5168354,-0.0977893,3a,75y,282.1h,93.07t/data=!3m8!1e1!3m6!1sAF1QipP2KqZRqFd77CAnHh1TRXvg4OZTEgCto0srleSN!2e10!3e11!6shttps:/lh5.googleusercontent.com/p/AF1QipP2KqZRqFd77CAnHh1TRXvg4OZTEgCto0srleSN=w203-h100-k-no-pi-0-ya92.496666-ro-0-fo100!7i11652!8i5826" TargetMode="External"/><Relationship Id="rId4" Type="http://schemas.openxmlformats.org/officeDocument/2006/relationships/image" Target="../media/image1.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1.jpe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7" Type="http://schemas.openxmlformats.org/officeDocument/2006/relationships/image" Target="../media/image25.png"/><Relationship Id="rId2" Type="http://schemas.openxmlformats.org/officeDocument/2006/relationships/slideLayout" Target="../slideLayouts/slideLayout7.xml"/><Relationship Id="rId1" Type="http://schemas.openxmlformats.org/officeDocument/2006/relationships/tags" Target="../tags/tag51.xml"/><Relationship Id="rId6" Type="http://schemas.openxmlformats.org/officeDocument/2006/relationships/image" Target="../media/image26.png"/><Relationship Id="rId5" Type="http://schemas.openxmlformats.org/officeDocument/2006/relationships/image" Target="../media/image53.jpeg"/><Relationship Id="rId4" Type="http://schemas.openxmlformats.org/officeDocument/2006/relationships/image" Target="../media/image1.jpe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7" Type="http://schemas.openxmlformats.org/officeDocument/2006/relationships/image" Target="../media/image54.jpeg"/><Relationship Id="rId2" Type="http://schemas.openxmlformats.org/officeDocument/2006/relationships/slideLayout" Target="../slideLayouts/slideLayout7.xml"/><Relationship Id="rId1" Type="http://schemas.openxmlformats.org/officeDocument/2006/relationships/tags" Target="../tags/tag52.xml"/><Relationship Id="rId6" Type="http://schemas.openxmlformats.org/officeDocument/2006/relationships/hyperlink" Target="https://historicengland.org.uk/images-books/photos/item/AAA02/01/S0412" TargetMode="External"/><Relationship Id="rId5" Type="http://schemas.openxmlformats.org/officeDocument/2006/relationships/image" Target="../media/image1.jpeg"/><Relationship Id="rId4" Type="http://schemas.openxmlformats.org/officeDocument/2006/relationships/hyperlink" Target="http://www.cablestreet.uk/" TargetMode="Externa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7.xml"/><Relationship Id="rId1" Type="http://schemas.openxmlformats.org/officeDocument/2006/relationships/tags" Target="../tags/tag53.xml"/><Relationship Id="rId6" Type="http://schemas.openxmlformats.org/officeDocument/2006/relationships/image" Target="../media/image55.jpeg"/><Relationship Id="rId5" Type="http://schemas.openxmlformats.org/officeDocument/2006/relationships/image" Target="../media/image1.jpeg"/><Relationship Id="rId4" Type="http://schemas.openxmlformats.org/officeDocument/2006/relationships/hyperlink" Target="https://www.britishironworkcentre.co.uk/show-areas/the-knife-angel-official" TargetMode="Externa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7.xml"/><Relationship Id="rId1" Type="http://schemas.openxmlformats.org/officeDocument/2006/relationships/tags" Target="../tags/tag54.xml"/><Relationship Id="rId6" Type="http://schemas.openxmlformats.org/officeDocument/2006/relationships/image" Target="../media/image56.jpeg"/><Relationship Id="rId5" Type="http://schemas.openxmlformats.org/officeDocument/2006/relationships/image" Target="../media/image1.jpeg"/><Relationship Id="rId4" Type="http://schemas.openxmlformats.org/officeDocument/2006/relationships/hyperlink" Target="https://bitaboutbritain.com/freddie-gilroy-and-the-belsen-stragglers/" TargetMode="External"/></Relationships>
</file>

<file path=ppt/slides/_rels/slide54.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notesSlide" Target="../notesSlides/notesSlide54.xml"/><Relationship Id="rId7" Type="http://schemas.openxmlformats.org/officeDocument/2006/relationships/hyperlink" Target="https://historicengland.org.uk/images-books/photos/item/CC73/03126" TargetMode="External"/><Relationship Id="rId2" Type="http://schemas.openxmlformats.org/officeDocument/2006/relationships/slideLayout" Target="../slideLayouts/slideLayout7.xml"/><Relationship Id="rId1" Type="http://schemas.openxmlformats.org/officeDocument/2006/relationships/tags" Target="../tags/tag55.xml"/><Relationship Id="rId6" Type="http://schemas.openxmlformats.org/officeDocument/2006/relationships/image" Target="../media/image57.jpeg"/><Relationship Id="rId5" Type="http://schemas.openxmlformats.org/officeDocument/2006/relationships/image" Target="../media/image1.jpeg"/><Relationship Id="rId4" Type="http://schemas.openxmlformats.org/officeDocument/2006/relationships/hyperlink" Target="https://www.thehistorypress.co.uk/articles/the-brown-dog-affair/" TargetMode="Externa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7.xml"/><Relationship Id="rId1" Type="http://schemas.openxmlformats.org/officeDocument/2006/relationships/tags" Target="../tags/tag56.xml"/><Relationship Id="rId5" Type="http://schemas.openxmlformats.org/officeDocument/2006/relationships/image" Target="../media/image59.jpeg"/><Relationship Id="rId4" Type="http://schemas.openxmlformats.org/officeDocument/2006/relationships/image" Target="../media/image1.jpeg"/></Relationships>
</file>

<file path=ppt/slides/_rels/slide56.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notesSlide" Target="../notesSlides/notesSlide56.xml"/><Relationship Id="rId7" Type="http://schemas.openxmlformats.org/officeDocument/2006/relationships/hyperlink" Target="https://historicengland.org.uk/services-skills/education/educational-images/memorial-drinking-fountain-newark-7556" TargetMode="External"/><Relationship Id="rId2" Type="http://schemas.openxmlformats.org/officeDocument/2006/relationships/slideLayout" Target="../slideLayouts/slideLayout7.xml"/><Relationship Id="rId1" Type="http://schemas.openxmlformats.org/officeDocument/2006/relationships/tags" Target="../tags/tag57.xml"/><Relationship Id="rId6" Type="http://schemas.openxmlformats.org/officeDocument/2006/relationships/image" Target="../media/image60.jpeg"/><Relationship Id="rId5" Type="http://schemas.openxmlformats.org/officeDocument/2006/relationships/hyperlink" Target="https://historicengland.org.uk/services-skills/education/educational-images/memorial-south-of-osney-lock-oxford-7639" TargetMode="External"/><Relationship Id="rId10" Type="http://schemas.openxmlformats.org/officeDocument/2006/relationships/image" Target="../media/image62.jpeg"/><Relationship Id="rId4" Type="http://schemas.openxmlformats.org/officeDocument/2006/relationships/image" Target="../media/image1.jpeg"/><Relationship Id="rId9" Type="http://schemas.openxmlformats.org/officeDocument/2006/relationships/hyperlink" Target="https://historicengland.org.uk/services-skills/education/educational-images/heroes-memorial-st-nicholas-place-liverpool-9015" TargetMode="Externa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7.xml"/><Relationship Id="rId1" Type="http://schemas.openxmlformats.org/officeDocument/2006/relationships/tags" Target="../tags/tag58.xml"/><Relationship Id="rId4" Type="http://schemas.openxmlformats.org/officeDocument/2006/relationships/image" Target="../media/image1.jpe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7.xml"/><Relationship Id="rId1" Type="http://schemas.openxmlformats.org/officeDocument/2006/relationships/tags" Target="../tags/tag59.xml"/><Relationship Id="rId4" Type="http://schemas.openxmlformats.org/officeDocument/2006/relationships/image" Target="../media/image1.jpeg"/></Relationships>
</file>

<file path=ppt/slides/_rels/slide59.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slideLayout" Target="../slideLayouts/slideLayout7.xml"/><Relationship Id="rId1" Type="http://schemas.openxmlformats.org/officeDocument/2006/relationships/tags" Target="../tags/tag60.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7.xml"/><Relationship Id="rId5" Type="http://schemas.openxmlformats.org/officeDocument/2006/relationships/image" Target="../media/image3.jpeg"/><Relationship Id="rId4" Type="http://schemas.openxmlformats.org/officeDocument/2006/relationships/image" Target="../media/image1.jpe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7.xml"/><Relationship Id="rId1" Type="http://schemas.openxmlformats.org/officeDocument/2006/relationships/tags" Target="../tags/tag61.xml"/><Relationship Id="rId4" Type="http://schemas.openxmlformats.org/officeDocument/2006/relationships/image" Target="../media/image1.jpe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7.xml"/><Relationship Id="rId1" Type="http://schemas.openxmlformats.org/officeDocument/2006/relationships/tags" Target="../tags/tag62.xml"/><Relationship Id="rId4" Type="http://schemas.openxmlformats.org/officeDocument/2006/relationships/image" Target="../media/image1.jpe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7.xml"/><Relationship Id="rId1" Type="http://schemas.openxmlformats.org/officeDocument/2006/relationships/tags" Target="../tags/tag63.xml"/><Relationship Id="rId4" Type="http://schemas.openxmlformats.org/officeDocument/2006/relationships/image" Target="../media/image1.jpe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7.xml"/><Relationship Id="rId1" Type="http://schemas.openxmlformats.org/officeDocument/2006/relationships/tags" Target="../tags/tag64.xml"/><Relationship Id="rId4" Type="http://schemas.openxmlformats.org/officeDocument/2006/relationships/image" Target="../media/image1.jpe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7.xml"/><Relationship Id="rId1" Type="http://schemas.openxmlformats.org/officeDocument/2006/relationships/tags" Target="../tags/tag65.xml"/><Relationship Id="rId5" Type="http://schemas.openxmlformats.org/officeDocument/2006/relationships/image" Target="../media/image64.jpeg"/><Relationship Id="rId4" Type="http://schemas.openxmlformats.org/officeDocument/2006/relationships/image" Target="../media/image1.jpe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7.xml"/><Relationship Id="rId1" Type="http://schemas.openxmlformats.org/officeDocument/2006/relationships/tags" Target="../tags/tag66.xml"/><Relationship Id="rId5" Type="http://schemas.openxmlformats.org/officeDocument/2006/relationships/image" Target="../media/image64.jpeg"/><Relationship Id="rId4" Type="http://schemas.openxmlformats.org/officeDocument/2006/relationships/image" Target="../media/image1.jpe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5.xml"/><Relationship Id="rId7" Type="http://schemas.openxmlformats.org/officeDocument/2006/relationships/image" Target="../media/image64.jpeg"/><Relationship Id="rId2" Type="http://schemas.openxmlformats.org/officeDocument/2006/relationships/slideLayout" Target="../slideLayouts/slideLayout7.xml"/><Relationship Id="rId1" Type="http://schemas.openxmlformats.org/officeDocument/2006/relationships/tags" Target="../tags/tag67.xml"/><Relationship Id="rId6" Type="http://schemas.openxmlformats.org/officeDocument/2006/relationships/image" Target="../media/image25.png"/><Relationship Id="rId5" Type="http://schemas.openxmlformats.org/officeDocument/2006/relationships/image" Target="../media/image26.png"/><Relationship Id="rId4" Type="http://schemas.openxmlformats.org/officeDocument/2006/relationships/image" Target="../media/image1.jpeg"/></Relationships>
</file>

<file path=ppt/slides/_rels/slide67.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notesSlide" Target="../notesSlides/notesSlide66.xml"/><Relationship Id="rId7"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tags" Target="../tags/tag68.xml"/><Relationship Id="rId6" Type="http://schemas.openxmlformats.org/officeDocument/2006/relationships/hyperlink" Target="https://en.wikipedia.org/wiki/Hard_labour" TargetMode="External"/><Relationship Id="rId5" Type="http://schemas.openxmlformats.org/officeDocument/2006/relationships/hyperlink" Target="https://en.wikipedia.org/wiki/Labouchere_Amendment" TargetMode="External"/><Relationship Id="rId4" Type="http://schemas.openxmlformats.org/officeDocument/2006/relationships/hyperlink" Target="https://www.biography.com/writer/oscar-wilde" TargetMode="External"/><Relationship Id="rId9" Type="http://schemas.openxmlformats.org/officeDocument/2006/relationships/image" Target="../media/image66.jpe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7.xml"/><Relationship Id="rId7" Type="http://schemas.openxmlformats.org/officeDocument/2006/relationships/image" Target="../media/image68.jpeg"/><Relationship Id="rId2" Type="http://schemas.openxmlformats.org/officeDocument/2006/relationships/slideLayout" Target="../slideLayouts/slideLayout7.xml"/><Relationship Id="rId1" Type="http://schemas.openxmlformats.org/officeDocument/2006/relationships/tags" Target="../tags/tag69.xml"/><Relationship Id="rId6" Type="http://schemas.openxmlformats.org/officeDocument/2006/relationships/image" Target="../media/image67.jpeg"/><Relationship Id="rId5" Type="http://schemas.openxmlformats.org/officeDocument/2006/relationships/image" Target="../media/image1.jpeg"/><Relationship Id="rId4" Type="http://schemas.openxmlformats.org/officeDocument/2006/relationships/hyperlink" Target="https://www.newhistorian.com/chevalier-deon-spy-celebrity-europes-first-transgender-person/7982/" TargetMode="Externa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8.xml"/><Relationship Id="rId7" Type="http://schemas.openxmlformats.org/officeDocument/2006/relationships/image" Target="../media/image70.jpeg"/><Relationship Id="rId2" Type="http://schemas.openxmlformats.org/officeDocument/2006/relationships/slideLayout" Target="../slideLayouts/slideLayout7.xml"/><Relationship Id="rId1" Type="http://schemas.openxmlformats.org/officeDocument/2006/relationships/tags" Target="../tags/tag70.xml"/><Relationship Id="rId6" Type="http://schemas.openxmlformats.org/officeDocument/2006/relationships/image" Target="../media/image69.jpg"/><Relationship Id="rId5" Type="http://schemas.openxmlformats.org/officeDocument/2006/relationships/image" Target="../media/image1.jpeg"/><Relationship Id="rId4" Type="http://schemas.openxmlformats.org/officeDocument/2006/relationships/hyperlink" Target="https://historicengland.org.uk/listing/the-list/list-entry/1439170" TargetMode="Externa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8.xml"/><Relationship Id="rId4" Type="http://schemas.openxmlformats.org/officeDocument/2006/relationships/image" Target="../media/image1.jpe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7.xml"/><Relationship Id="rId1" Type="http://schemas.openxmlformats.org/officeDocument/2006/relationships/tags" Target="../tags/tag71.xml"/><Relationship Id="rId5" Type="http://schemas.openxmlformats.org/officeDocument/2006/relationships/image" Target="../media/image1.jpeg"/><Relationship Id="rId4" Type="http://schemas.openxmlformats.org/officeDocument/2006/relationships/image" Target="../media/image23.jp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7.xml"/><Relationship Id="rId1" Type="http://schemas.openxmlformats.org/officeDocument/2006/relationships/tags" Target="../tags/tag72.xml"/><Relationship Id="rId5" Type="http://schemas.openxmlformats.org/officeDocument/2006/relationships/image" Target="../media/image71.jpeg"/><Relationship Id="rId4" Type="http://schemas.openxmlformats.org/officeDocument/2006/relationships/image" Target="../media/image1.jpe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7.xml"/><Relationship Id="rId1" Type="http://schemas.openxmlformats.org/officeDocument/2006/relationships/tags" Target="../tags/tag73.xml"/><Relationship Id="rId6" Type="http://schemas.openxmlformats.org/officeDocument/2006/relationships/image" Target="../media/image72.png"/><Relationship Id="rId5" Type="http://schemas.openxmlformats.org/officeDocument/2006/relationships/hyperlink" Target="http://www.talkingstatues.co.uk/" TargetMode="External"/><Relationship Id="rId4" Type="http://schemas.openxmlformats.org/officeDocument/2006/relationships/image" Target="../media/image1.jpe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7.xml"/><Relationship Id="rId1" Type="http://schemas.openxmlformats.org/officeDocument/2006/relationships/tags" Target="../tags/tag74.xml"/><Relationship Id="rId4" Type="http://schemas.openxmlformats.org/officeDocument/2006/relationships/image" Target="../media/image1.jpe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7.xml"/><Relationship Id="rId1" Type="http://schemas.openxmlformats.org/officeDocument/2006/relationships/tags" Target="../tags/tag75.xml"/><Relationship Id="rId5" Type="http://schemas.openxmlformats.org/officeDocument/2006/relationships/image" Target="../media/image73.jpeg"/><Relationship Id="rId4" Type="http://schemas.openxmlformats.org/officeDocument/2006/relationships/image" Target="../media/image1.jpe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7.xml"/><Relationship Id="rId1" Type="http://schemas.openxmlformats.org/officeDocument/2006/relationships/tags" Target="../tags/tag76.xml"/><Relationship Id="rId5" Type="http://schemas.openxmlformats.org/officeDocument/2006/relationships/image" Target="../media/image73.jpeg"/><Relationship Id="rId4" Type="http://schemas.openxmlformats.org/officeDocument/2006/relationships/image" Target="../media/image1.jpe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7.xml"/><Relationship Id="rId1" Type="http://schemas.openxmlformats.org/officeDocument/2006/relationships/tags" Target="../tags/tag77.xml"/><Relationship Id="rId5" Type="http://schemas.openxmlformats.org/officeDocument/2006/relationships/image" Target="../media/image73.jpeg"/><Relationship Id="rId4" Type="http://schemas.openxmlformats.org/officeDocument/2006/relationships/image" Target="../media/image1.jpe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7.xml"/><Relationship Id="rId1" Type="http://schemas.openxmlformats.org/officeDocument/2006/relationships/tags" Target="../tags/tag78.xml"/><Relationship Id="rId6" Type="http://schemas.openxmlformats.org/officeDocument/2006/relationships/image" Target="../media/image74.png"/><Relationship Id="rId5" Type="http://schemas.openxmlformats.org/officeDocument/2006/relationships/hyperlink" Target="https://www.youtube.com/watch?v=voEgrnPqKxo" TargetMode="External"/><Relationship Id="rId4" Type="http://schemas.openxmlformats.org/officeDocument/2006/relationships/image" Target="../media/image1.jpe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7.xml"/><Relationship Id="rId1" Type="http://schemas.openxmlformats.org/officeDocument/2006/relationships/tags" Target="../tags/tag79.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1.jpe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7.xml"/><Relationship Id="rId1" Type="http://schemas.openxmlformats.org/officeDocument/2006/relationships/tags" Target="../tags/tag80.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1.jpeg"/></Relationships>
</file>

<file path=ppt/slides/_rels/slide8.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notesSlide" Target="../notesSlides/notesSlide8.xml"/><Relationship Id="rId7" Type="http://schemas.openxmlformats.org/officeDocument/2006/relationships/hyperlink" Target="https://www.youtube.com/watch?v=fLvJzICTcxo&amp;t=11s" TargetMode="External"/><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hyperlink" Target="https://historicengland.org.uk/get-involved/help-write-history/immortalised/exhibition/" TargetMode="External"/><Relationship Id="rId5" Type="http://schemas.openxmlformats.org/officeDocument/2006/relationships/hyperlink" Target="https://historicengland.org.uk/" TargetMode="External"/><Relationship Id="rId4" Type="http://schemas.openxmlformats.org/officeDocument/2006/relationships/image" Target="../media/image1.jpe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7.xml"/><Relationship Id="rId1" Type="http://schemas.openxmlformats.org/officeDocument/2006/relationships/tags" Target="../tags/tag81.xml"/><Relationship Id="rId5" Type="http://schemas.openxmlformats.org/officeDocument/2006/relationships/image" Target="../media/image77.jpeg"/><Relationship Id="rId4" Type="http://schemas.openxmlformats.org/officeDocument/2006/relationships/image" Target="../media/image1.jpe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7.xml"/><Relationship Id="rId1" Type="http://schemas.openxmlformats.org/officeDocument/2006/relationships/tags" Target="../tags/tag82.xml"/><Relationship Id="rId5" Type="http://schemas.openxmlformats.org/officeDocument/2006/relationships/image" Target="../media/image78.jpeg"/><Relationship Id="rId4" Type="http://schemas.openxmlformats.org/officeDocument/2006/relationships/image" Target="../media/image1.jpe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1.xml"/><Relationship Id="rId7" Type="http://schemas.openxmlformats.org/officeDocument/2006/relationships/image" Target="../media/image25.png"/><Relationship Id="rId2" Type="http://schemas.openxmlformats.org/officeDocument/2006/relationships/slideLayout" Target="../slideLayouts/slideLayout7.xml"/><Relationship Id="rId1" Type="http://schemas.openxmlformats.org/officeDocument/2006/relationships/tags" Target="../tags/tag83.xml"/><Relationship Id="rId6" Type="http://schemas.openxmlformats.org/officeDocument/2006/relationships/image" Target="../media/image26.png"/><Relationship Id="rId5" Type="http://schemas.openxmlformats.org/officeDocument/2006/relationships/image" Target="../media/image1.jpeg"/><Relationship Id="rId4" Type="http://schemas.openxmlformats.org/officeDocument/2006/relationships/image" Target="../media/image79.jpe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7.xml"/><Relationship Id="rId1" Type="http://schemas.openxmlformats.org/officeDocument/2006/relationships/tags" Target="../tags/tag84.xml"/><Relationship Id="rId6" Type="http://schemas.openxmlformats.org/officeDocument/2006/relationships/image" Target="../media/image80.jpeg"/><Relationship Id="rId5" Type="http://schemas.openxmlformats.org/officeDocument/2006/relationships/image" Target="../media/image1.jpeg"/><Relationship Id="rId4" Type="http://schemas.openxmlformats.org/officeDocument/2006/relationships/hyperlink" Target="http://www.bbc.co.uk/history/historic_figures/inayat_khan_noor.shtml" TargetMode="Externa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7.xml"/><Relationship Id="rId1" Type="http://schemas.openxmlformats.org/officeDocument/2006/relationships/tags" Target="../tags/tag85.xml"/><Relationship Id="rId6" Type="http://schemas.openxmlformats.org/officeDocument/2006/relationships/image" Target="../media/image81.jpeg"/><Relationship Id="rId5" Type="http://schemas.openxmlformats.org/officeDocument/2006/relationships/image" Target="../media/image1.jpeg"/><Relationship Id="rId4" Type="http://schemas.openxmlformats.org/officeDocument/2006/relationships/hyperlink" Target="https://www.southlondonclub.co.uk/blog/a-deeper-look-into-stockwells-bronze-woman-statue" TargetMode="Externa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7.xml"/><Relationship Id="rId1" Type="http://schemas.openxmlformats.org/officeDocument/2006/relationships/tags" Target="../tags/tag86.xml"/><Relationship Id="rId6" Type="http://schemas.openxmlformats.org/officeDocument/2006/relationships/image" Target="../media/image82.jpeg"/><Relationship Id="rId5" Type="http://schemas.openxmlformats.org/officeDocument/2006/relationships/image" Target="../media/image1.jpeg"/><Relationship Id="rId4" Type="http://schemas.openxmlformats.org/officeDocument/2006/relationships/hyperlink" Target="https://en.wikipedia.org/wiki/African_and_Caribbean_War_Memorial" TargetMode="Externa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7.xml"/><Relationship Id="rId1" Type="http://schemas.openxmlformats.org/officeDocument/2006/relationships/tags" Target="../tags/tag87.xml"/><Relationship Id="rId6" Type="http://schemas.openxmlformats.org/officeDocument/2006/relationships/image" Target="../media/image83.jpeg"/><Relationship Id="rId5" Type="http://schemas.openxmlformats.org/officeDocument/2006/relationships/image" Target="../media/image1.jpeg"/><Relationship Id="rId4" Type="http://schemas.openxmlformats.org/officeDocument/2006/relationships/hyperlink" Target="https://historicengland.org.uk/listing/the-list/list-entry/1438640" TargetMode="Externa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7.xml"/><Relationship Id="rId1" Type="http://schemas.openxmlformats.org/officeDocument/2006/relationships/tags" Target="../tags/tag88.xml"/><Relationship Id="rId6" Type="http://schemas.openxmlformats.org/officeDocument/2006/relationships/image" Target="../media/image84.jpeg"/><Relationship Id="rId5" Type="http://schemas.openxmlformats.org/officeDocument/2006/relationships/image" Target="../media/image1.jpeg"/><Relationship Id="rId4" Type="http://schemas.openxmlformats.org/officeDocument/2006/relationships/hyperlink" Target="https://www.bbc.co.uk/news/uk-england-stoke-staffordshire-34692507#:~:text=A%20memorial%20in%20honour%20of,22%2C000%20to%20pay%20for%20it." TargetMode="Externa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7.xml"/><Relationship Id="rId7" Type="http://schemas.openxmlformats.org/officeDocument/2006/relationships/image" Target="../media/image80.jpeg"/><Relationship Id="rId2" Type="http://schemas.openxmlformats.org/officeDocument/2006/relationships/slideLayout" Target="../slideLayouts/slideLayout7.xml"/><Relationship Id="rId1" Type="http://schemas.openxmlformats.org/officeDocument/2006/relationships/tags" Target="../tags/tag89.xml"/><Relationship Id="rId6" Type="http://schemas.openxmlformats.org/officeDocument/2006/relationships/image" Target="../media/image25.png"/><Relationship Id="rId5" Type="http://schemas.openxmlformats.org/officeDocument/2006/relationships/image" Target="../media/image26.png"/><Relationship Id="rId4" Type="http://schemas.openxmlformats.org/officeDocument/2006/relationships/image" Target="../media/image1.jpe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7.xml"/><Relationship Id="rId1" Type="http://schemas.openxmlformats.org/officeDocument/2006/relationships/tags" Target="../tags/tag90.xml"/><Relationship Id="rId5" Type="http://schemas.openxmlformats.org/officeDocument/2006/relationships/image" Target="../media/image85.jpg"/><Relationship Id="rId4" Type="http://schemas.openxmlformats.org/officeDocument/2006/relationships/image" Target="../media/image1.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6.jpg"/><Relationship Id="rId5" Type="http://schemas.openxmlformats.org/officeDocument/2006/relationships/image" Target="../media/image5.jpeg"/><Relationship Id="rId4" Type="http://schemas.openxmlformats.org/officeDocument/2006/relationships/image" Target="../media/image1.jpe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7.xml"/><Relationship Id="rId1" Type="http://schemas.openxmlformats.org/officeDocument/2006/relationships/tags" Target="../tags/tag91.xml"/><Relationship Id="rId5" Type="http://schemas.openxmlformats.org/officeDocument/2006/relationships/image" Target="../media/image86.png"/><Relationship Id="rId4" Type="http://schemas.openxmlformats.org/officeDocument/2006/relationships/image" Target="../media/image1.jpeg"/></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7.xml"/><Relationship Id="rId1" Type="http://schemas.openxmlformats.org/officeDocument/2006/relationships/tags" Target="../tags/tag92.xml"/><Relationship Id="rId4" Type="http://schemas.openxmlformats.org/officeDocument/2006/relationships/image" Target="../media/image1.jpeg"/></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7.xml"/><Relationship Id="rId1" Type="http://schemas.openxmlformats.org/officeDocument/2006/relationships/tags" Target="../tags/tag93.xml"/><Relationship Id="rId4" Type="http://schemas.openxmlformats.org/officeDocument/2006/relationships/image" Target="../media/image1.jpeg"/></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7.xml"/><Relationship Id="rId1" Type="http://schemas.openxmlformats.org/officeDocument/2006/relationships/tags" Target="../tags/tag94.xml"/><Relationship Id="rId5" Type="http://schemas.openxmlformats.org/officeDocument/2006/relationships/image" Target="../media/image87.jpeg"/><Relationship Id="rId4" Type="http://schemas.openxmlformats.org/officeDocument/2006/relationships/image" Target="../media/image1.jpe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7.xml"/><Relationship Id="rId1" Type="http://schemas.openxmlformats.org/officeDocument/2006/relationships/tags" Target="../tags/tag95.xml"/><Relationship Id="rId5" Type="http://schemas.openxmlformats.org/officeDocument/2006/relationships/image" Target="../media/image87.jpeg"/><Relationship Id="rId4" Type="http://schemas.openxmlformats.org/officeDocument/2006/relationships/image" Target="../media/image1.jpeg"/></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7.xml"/><Relationship Id="rId1" Type="http://schemas.openxmlformats.org/officeDocument/2006/relationships/tags" Target="../tags/tag96.xml"/><Relationship Id="rId5" Type="http://schemas.openxmlformats.org/officeDocument/2006/relationships/image" Target="../media/image88.jpeg"/><Relationship Id="rId4" Type="http://schemas.openxmlformats.org/officeDocument/2006/relationships/image" Target="../media/image1.jpeg"/></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7.xml"/><Relationship Id="rId1" Type="http://schemas.openxmlformats.org/officeDocument/2006/relationships/tags" Target="../tags/tag97.xml"/><Relationship Id="rId5" Type="http://schemas.openxmlformats.org/officeDocument/2006/relationships/image" Target="../media/image88.jpeg"/><Relationship Id="rId4" Type="http://schemas.openxmlformats.org/officeDocument/2006/relationships/image" Target="../media/image1.jpeg"/></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6.xml"/><Relationship Id="rId7" Type="http://schemas.openxmlformats.org/officeDocument/2006/relationships/image" Target="../media/image88.jpeg"/><Relationship Id="rId2" Type="http://schemas.openxmlformats.org/officeDocument/2006/relationships/slideLayout" Target="../slideLayouts/slideLayout7.xml"/><Relationship Id="rId1" Type="http://schemas.openxmlformats.org/officeDocument/2006/relationships/tags" Target="../tags/tag98.xml"/><Relationship Id="rId6" Type="http://schemas.openxmlformats.org/officeDocument/2006/relationships/image" Target="../media/image25.png"/><Relationship Id="rId5" Type="http://schemas.openxmlformats.org/officeDocument/2006/relationships/image" Target="../media/image26.png"/><Relationship Id="rId4" Type="http://schemas.openxmlformats.org/officeDocument/2006/relationships/image" Target="../media/image1.jpeg"/></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7.xml"/><Relationship Id="rId1" Type="http://schemas.openxmlformats.org/officeDocument/2006/relationships/tags" Target="../tags/tag99.xml"/><Relationship Id="rId6" Type="http://schemas.openxmlformats.org/officeDocument/2006/relationships/image" Target="../media/image89.jpeg"/><Relationship Id="rId5" Type="http://schemas.openxmlformats.org/officeDocument/2006/relationships/image" Target="../media/image1.jpeg"/><Relationship Id="rId4" Type="http://schemas.openxmlformats.org/officeDocument/2006/relationships/hyperlink" Target="https://en.wikipedia.org/wiki/Amy_Johnson" TargetMode="Externa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7.xml"/><Relationship Id="rId1" Type="http://schemas.openxmlformats.org/officeDocument/2006/relationships/tags" Target="../tags/tag100.xml"/><Relationship Id="rId6" Type="http://schemas.openxmlformats.org/officeDocument/2006/relationships/image" Target="../media/image90.jpeg"/><Relationship Id="rId5" Type="http://schemas.openxmlformats.org/officeDocument/2006/relationships/image" Target="../media/image1.jpeg"/><Relationship Id="rId4" Type="http://schemas.openxmlformats.org/officeDocument/2006/relationships/hyperlink" Target="https://en.wikipedia.org/wiki/Millicent_Fawcet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97563" y="1268760"/>
            <a:ext cx="7920880" cy="5416868"/>
          </a:xfrm>
          <a:prstGeom prst="rect">
            <a:avLst/>
          </a:prstGeom>
        </p:spPr>
        <p:txBody>
          <a:bodyPr wrap="square">
            <a:spAutoFit/>
          </a:bodyPr>
          <a:lstStyle/>
          <a:p>
            <a:pPr lvl="0" algn="ctr"/>
            <a:r>
              <a:rPr lang="en-GB" sz="4000" dirty="0" smtClean="0">
                <a:solidFill>
                  <a:prstClr val="black"/>
                </a:solidFill>
                <a:latin typeface="Arial" panose="020B0604020202020204" pitchFamily="34" charset="0"/>
                <a:cs typeface="Arial" panose="020B0604020202020204" pitchFamily="34" charset="0"/>
              </a:rPr>
              <a:t>Who</a:t>
            </a:r>
            <a:r>
              <a:rPr lang="en-GB" sz="4000" dirty="0">
                <a:solidFill>
                  <a:prstClr val="black"/>
                </a:solidFill>
                <a:latin typeface="Arial" panose="020B0604020202020204" pitchFamily="34" charset="0"/>
                <a:cs typeface="Arial" panose="020B0604020202020204" pitchFamily="34" charset="0"/>
              </a:rPr>
              <a:t>, how, why do we remember</a:t>
            </a:r>
            <a:r>
              <a:rPr lang="en-GB" sz="4000" dirty="0" smtClean="0">
                <a:solidFill>
                  <a:prstClr val="black"/>
                </a:solidFill>
                <a:latin typeface="Arial" panose="020B0604020202020204" pitchFamily="34" charset="0"/>
                <a:cs typeface="Arial" panose="020B0604020202020204" pitchFamily="34" charset="0"/>
              </a:rPr>
              <a:t>?</a:t>
            </a:r>
          </a:p>
          <a:p>
            <a:pPr lvl="0" algn="ctr"/>
            <a:endParaRPr lang="en-GB" sz="4000" dirty="0">
              <a:solidFill>
                <a:prstClr val="black"/>
              </a:solidFill>
              <a:latin typeface="Arial" panose="020B0604020202020204" pitchFamily="34" charset="0"/>
              <a:cs typeface="Arial" panose="020B0604020202020204" pitchFamily="34" charset="0"/>
            </a:endParaRPr>
          </a:p>
          <a:p>
            <a:pPr lvl="0" algn="ctr"/>
            <a:endParaRPr lang="en-GB" sz="4000" dirty="0" smtClean="0">
              <a:solidFill>
                <a:prstClr val="black"/>
              </a:solidFill>
              <a:latin typeface="Arial" panose="020B0604020202020204" pitchFamily="34" charset="0"/>
              <a:cs typeface="Arial" panose="020B0604020202020204" pitchFamily="34" charset="0"/>
            </a:endParaRPr>
          </a:p>
          <a:p>
            <a:pPr lvl="0" algn="ctr"/>
            <a:endParaRPr lang="en-GB" sz="4000" dirty="0">
              <a:solidFill>
                <a:prstClr val="black"/>
              </a:solidFill>
              <a:latin typeface="Arial" panose="020B0604020202020204" pitchFamily="34" charset="0"/>
              <a:cs typeface="Arial" panose="020B0604020202020204" pitchFamily="34" charset="0"/>
            </a:endParaRPr>
          </a:p>
          <a:p>
            <a:pPr lvl="0" algn="ctr"/>
            <a:endParaRPr lang="en-GB" sz="4000" dirty="0" smtClean="0">
              <a:solidFill>
                <a:prstClr val="black"/>
              </a:solidFill>
              <a:latin typeface="Arial" panose="020B0604020202020204" pitchFamily="34" charset="0"/>
              <a:cs typeface="Arial" panose="020B0604020202020204" pitchFamily="34" charset="0"/>
            </a:endParaRPr>
          </a:p>
          <a:p>
            <a:pPr lvl="0" algn="ctr"/>
            <a:endParaRPr lang="en-GB" sz="4000" dirty="0">
              <a:solidFill>
                <a:prstClr val="black"/>
              </a:solidFill>
              <a:latin typeface="Arial" panose="020B0604020202020204" pitchFamily="34" charset="0"/>
              <a:cs typeface="Arial" panose="020B0604020202020204" pitchFamily="34" charset="0"/>
            </a:endParaRPr>
          </a:p>
          <a:p>
            <a:pPr lvl="0" algn="ctr"/>
            <a:endParaRPr lang="en-GB" sz="4000" dirty="0" smtClean="0">
              <a:solidFill>
                <a:prstClr val="black"/>
              </a:solidFill>
              <a:latin typeface="Arial" panose="020B0604020202020204" pitchFamily="34" charset="0"/>
              <a:cs typeface="Arial" panose="020B0604020202020204" pitchFamily="34" charset="0"/>
            </a:endParaRPr>
          </a:p>
          <a:p>
            <a:pPr lvl="0" algn="ctr"/>
            <a:endParaRPr lang="en-GB" sz="4000" dirty="0">
              <a:solidFill>
                <a:prstClr val="black"/>
              </a:solidFill>
              <a:latin typeface="Arial" panose="020B0604020202020204" pitchFamily="34" charset="0"/>
              <a:cs typeface="Arial" panose="020B0604020202020204" pitchFamily="34" charset="0"/>
            </a:endParaRPr>
          </a:p>
          <a:p>
            <a:pPr algn="ctr"/>
            <a:endParaRPr lang="en-GB" sz="1000" b="1" dirty="0" smtClean="0">
              <a:latin typeface="Arial" panose="020B0604020202020204" pitchFamily="34" charset="0"/>
              <a:cs typeface="Arial" panose="020B0604020202020204" pitchFamily="34" charset="0"/>
            </a:endParaRPr>
          </a:p>
          <a:p>
            <a:endParaRPr lang="en-US" sz="800" dirty="0" smtClean="0">
              <a:latin typeface="Arial" panose="020B0604020202020204" pitchFamily="34" charset="0"/>
              <a:cs typeface="Arial" panose="020B0604020202020204" pitchFamily="34" charset="0"/>
            </a:endParaRPr>
          </a:p>
          <a:p>
            <a:r>
              <a:rPr lang="en-US" sz="800" dirty="0">
                <a:latin typeface="Arial" panose="020B0604020202020204" pitchFamily="34" charset="0"/>
                <a:cs typeface="Arial" panose="020B0604020202020204" pitchFamily="34" charset="0"/>
              </a:rPr>
              <a:t>This PowerPoint relates to this Teaching  Activity: </a:t>
            </a:r>
            <a:r>
              <a:rPr lang="en-US" sz="800" dirty="0" smtClean="0">
                <a:latin typeface="Arial" panose="020B0604020202020204" pitchFamily="34" charset="0"/>
                <a:cs typeface="Arial" panose="020B0604020202020204" pitchFamily="34" charset="0"/>
                <a:hlinkClick r:id="rId5"/>
              </a:rPr>
              <a:t>https</a:t>
            </a:r>
            <a:r>
              <a:rPr lang="en-US" sz="800" dirty="0">
                <a:latin typeface="Arial" panose="020B0604020202020204" pitchFamily="34" charset="0"/>
                <a:cs typeface="Arial" panose="020B0604020202020204" pitchFamily="34" charset="0"/>
                <a:hlinkClick r:id="rId5"/>
              </a:rPr>
              <a:t>://</a:t>
            </a:r>
            <a:r>
              <a:rPr lang="en-US" sz="800" dirty="0" smtClean="0">
                <a:latin typeface="Arial" panose="020B0604020202020204" pitchFamily="34" charset="0"/>
                <a:cs typeface="Arial" panose="020B0604020202020204" pitchFamily="34" charset="0"/>
                <a:hlinkClick r:id="rId5"/>
              </a:rPr>
              <a:t>historicengland.org.uk/services-skills/education/teaching-activities/who-how-why-do-we-remember</a:t>
            </a:r>
            <a:r>
              <a:rPr lang="en-US" sz="800" dirty="0" smtClean="0">
                <a:latin typeface="Arial" panose="020B0604020202020204" pitchFamily="34" charset="0"/>
                <a:cs typeface="Arial" panose="020B0604020202020204" pitchFamily="34" charset="0"/>
              </a:rPr>
              <a:t>    </a:t>
            </a:r>
            <a:endParaRPr lang="en-GB" sz="800" dirty="0">
              <a:latin typeface="Arial" panose="020B0604020202020204" pitchFamily="34" charset="0"/>
              <a:cs typeface="Arial" panose="020B0604020202020204" pitchFamily="34" charset="0"/>
            </a:endParaRPr>
          </a:p>
        </p:txBody>
      </p:sp>
      <p:pic>
        <p:nvPicPr>
          <p:cNvPr id="5" name="Picture 4" descr="Historic England survey results. &#10;smallest number pf people wanted to be temebered by a boat, then a bridge, then a plaque, then a bench.The largest numbers wanted nothing at all or a tree. " title="Graphic suggesting how people want to be remembered"/>
          <p:cNvPicPr/>
          <p:nvPr/>
        </p:nvPicPr>
        <p:blipFill>
          <a:blip r:embed="rId6">
            <a:extLst>
              <a:ext uri="{28A0092B-C50C-407E-A947-70E740481C1C}">
                <a14:useLocalDpi xmlns:a14="http://schemas.microsoft.com/office/drawing/2010/main" val="0"/>
              </a:ext>
            </a:extLst>
          </a:blip>
          <a:srcRect/>
          <a:stretch>
            <a:fillRect/>
          </a:stretch>
        </p:blipFill>
        <p:spPr bwMode="auto">
          <a:xfrm>
            <a:off x="677119" y="2057401"/>
            <a:ext cx="7711685" cy="4060370"/>
          </a:xfrm>
          <a:prstGeom prst="rect">
            <a:avLst/>
          </a:prstGeom>
          <a:noFill/>
          <a:ln>
            <a:noFill/>
          </a:ln>
        </p:spPr>
      </p:pic>
    </p:spTree>
    <p:custDataLst>
      <p:tags r:id="rId1"/>
    </p:custDataLst>
    <p:extLst>
      <p:ext uri="{BB962C8B-B14F-4D97-AF65-F5344CB8AC3E}">
        <p14:creationId xmlns:p14="http://schemas.microsoft.com/office/powerpoint/2010/main" val="25354791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4091" y="2483029"/>
            <a:ext cx="4187826" cy="4304805"/>
          </a:xfrm>
          <a:prstGeom prst="rect">
            <a:avLst/>
          </a:prstGeom>
        </p:spPr>
      </p:pic>
      <p:pic>
        <p:nvPicPr>
          <p:cNvPr id="3076"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67544" y="2132856"/>
            <a:ext cx="8280920" cy="369332"/>
          </a:xfrm>
          <a:prstGeom prst="rect">
            <a:avLst/>
          </a:prstGeom>
          <a:noFill/>
        </p:spPr>
        <p:txBody>
          <a:bodyPr wrap="square" rtlCol="0">
            <a:spAutoFit/>
          </a:bodyPr>
          <a:lstStyle/>
          <a:p>
            <a:pPr algn="ctr"/>
            <a:r>
              <a:rPr lang="en-GB" b="1" dirty="0" smtClean="0">
                <a:latin typeface="Arial" panose="020B0604020202020204" pitchFamily="34" charset="0"/>
                <a:cs typeface="Arial" panose="020B0604020202020204" pitchFamily="34" charset="0"/>
              </a:rPr>
              <a:t>What </a:t>
            </a:r>
            <a:r>
              <a:rPr lang="en-GB" b="1" dirty="0">
                <a:latin typeface="Arial" panose="020B0604020202020204" pitchFamily="34" charset="0"/>
                <a:cs typeface="Arial" panose="020B0604020202020204" pitchFamily="34" charset="0"/>
              </a:rPr>
              <a:t>can we tell </a:t>
            </a:r>
            <a:r>
              <a:rPr lang="en-GB" b="1" dirty="0" smtClean="0">
                <a:latin typeface="Arial" panose="020B0604020202020204" pitchFamily="34" charset="0"/>
                <a:cs typeface="Arial" panose="020B0604020202020204" pitchFamily="34" charset="0"/>
              </a:rPr>
              <a:t>by examining all the </a:t>
            </a:r>
            <a:r>
              <a:rPr lang="en-GB" b="1" dirty="0">
                <a:latin typeface="Arial" panose="020B0604020202020204" pitchFamily="34" charset="0"/>
                <a:cs typeface="Arial" panose="020B0604020202020204" pitchFamily="34" charset="0"/>
              </a:rPr>
              <a:t>details </a:t>
            </a:r>
            <a:r>
              <a:rPr lang="en-GB" b="1" dirty="0" smtClean="0">
                <a:latin typeface="Arial" panose="020B0604020202020204" pitchFamily="34" charset="0"/>
                <a:cs typeface="Arial" panose="020B0604020202020204" pitchFamily="34" charset="0"/>
              </a:rPr>
              <a:t>on statues and monuments</a:t>
            </a:r>
            <a:r>
              <a:rPr lang="en-GB" b="1" dirty="0">
                <a:latin typeface="Arial" panose="020B0604020202020204" pitchFamily="34" charset="0"/>
                <a:cs typeface="Arial" panose="020B0604020202020204" pitchFamily="34" charset="0"/>
              </a:rPr>
              <a:t>?</a:t>
            </a:r>
            <a:endParaRPr lang="en-GB" dirty="0" smtClean="0">
              <a:latin typeface="Arial" panose="020B0604020202020204" pitchFamily="34" charset="0"/>
              <a:cs typeface="Arial" panose="020B0604020202020204" pitchFamily="34" charset="0"/>
            </a:endParaRPr>
          </a:p>
        </p:txBody>
      </p:sp>
      <p:sp>
        <p:nvSpPr>
          <p:cNvPr id="4" name="Title 1"/>
          <p:cNvSpPr txBox="1">
            <a:spLocks/>
          </p:cNvSpPr>
          <p:nvPr/>
        </p:nvSpPr>
        <p:spPr>
          <a:xfrm>
            <a:off x="593414" y="1202493"/>
            <a:ext cx="7992889" cy="792088"/>
          </a:xfrm>
          <a:prstGeom prst="rect">
            <a:avLst/>
          </a:prstGeom>
          <a:solidFill>
            <a:srgbClr val="FFFF00"/>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dirty="0" smtClean="0">
                <a:latin typeface="Arial" panose="020B0604020202020204" pitchFamily="34" charset="0"/>
                <a:cs typeface="Arial" panose="020B0604020202020204" pitchFamily="34" charset="0"/>
              </a:rPr>
              <a:t>Activity</a:t>
            </a:r>
            <a:endParaRPr lang="en-GB" dirty="0">
              <a:latin typeface="Arial" panose="020B0604020202020204" pitchFamily="34" charset="0"/>
              <a:cs typeface="Arial" panose="020B0604020202020204" pitchFamily="34" charset="0"/>
            </a:endParaRPr>
          </a:p>
        </p:txBody>
      </p:sp>
      <p:sp>
        <p:nvSpPr>
          <p:cNvPr id="17" name="Speech Bubble: Rectangle 17"/>
          <p:cNvSpPr/>
          <p:nvPr/>
        </p:nvSpPr>
        <p:spPr>
          <a:xfrm>
            <a:off x="121160" y="2518200"/>
            <a:ext cx="1498600" cy="2376552"/>
          </a:xfrm>
          <a:prstGeom prst="wedgeRectCallout">
            <a:avLst>
              <a:gd name="adj1" fmla="val 206594"/>
              <a:gd name="adj2" fmla="val 5497"/>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400" dirty="0" smtClean="0">
                <a:solidFill>
                  <a:srgbClr val="000000"/>
                </a:solidFill>
                <a:latin typeface="Arial"/>
                <a:ea typeface="Calibri"/>
                <a:cs typeface="Times New Roman"/>
              </a:rPr>
              <a:t>Are </a:t>
            </a:r>
            <a:r>
              <a:rPr lang="en-GB" sz="1400" dirty="0">
                <a:solidFill>
                  <a:srgbClr val="000000"/>
                </a:solidFill>
                <a:latin typeface="Arial"/>
                <a:ea typeface="Calibri"/>
                <a:cs typeface="Times New Roman"/>
              </a:rPr>
              <a:t>there any clues on the statue to tell us what the person was/ did? e.g. this </a:t>
            </a:r>
            <a:r>
              <a:rPr lang="en-GB" sz="1400" dirty="0" smtClean="0">
                <a:solidFill>
                  <a:srgbClr val="000000"/>
                </a:solidFill>
                <a:latin typeface="Arial"/>
                <a:ea typeface="Calibri"/>
                <a:cs typeface="Times New Roman"/>
              </a:rPr>
              <a:t>plaque depicting </a:t>
            </a:r>
            <a:r>
              <a:rPr lang="en-GB" sz="1400" dirty="0" smtClean="0">
                <a:solidFill>
                  <a:schemeClr val="tx1"/>
                </a:solidFill>
                <a:latin typeface="Arial"/>
                <a:ea typeface="Calibri"/>
                <a:cs typeface="Times New Roman"/>
              </a:rPr>
              <a:t>N</a:t>
            </a:r>
            <a:r>
              <a:rPr lang="en-GB" sz="1400" dirty="0" smtClean="0">
                <a:solidFill>
                  <a:srgbClr val="000000"/>
                </a:solidFill>
                <a:latin typeface="Arial"/>
                <a:ea typeface="Calibri"/>
                <a:cs typeface="Times New Roman"/>
              </a:rPr>
              <a:t>elson at the Battle of the Nile</a:t>
            </a:r>
            <a:endParaRPr lang="en-GB" sz="1100" dirty="0">
              <a:effectLst/>
              <a:ea typeface="Calibri"/>
              <a:cs typeface="Times New Roman"/>
            </a:endParaRPr>
          </a:p>
        </p:txBody>
      </p:sp>
      <p:sp>
        <p:nvSpPr>
          <p:cNvPr id="19" name="Speech Bubble: Rectangle 2"/>
          <p:cNvSpPr/>
          <p:nvPr/>
        </p:nvSpPr>
        <p:spPr>
          <a:xfrm>
            <a:off x="7263210" y="2502999"/>
            <a:ext cx="1498600" cy="3735124"/>
          </a:xfrm>
          <a:prstGeom prst="wedgeRectCallout">
            <a:avLst>
              <a:gd name="adj1" fmla="val -20041"/>
              <a:gd name="adj2" fmla="val 57413"/>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400" dirty="0" smtClean="0">
                <a:solidFill>
                  <a:srgbClr val="000000"/>
                </a:solidFill>
                <a:latin typeface="Arial"/>
                <a:ea typeface="Calibri"/>
                <a:cs typeface="Times New Roman"/>
              </a:rPr>
              <a:t>If </a:t>
            </a:r>
            <a:r>
              <a:rPr lang="en-GB" sz="1400" dirty="0">
                <a:solidFill>
                  <a:srgbClr val="000000"/>
                </a:solidFill>
                <a:latin typeface="Arial"/>
                <a:ea typeface="Calibri"/>
                <a:cs typeface="Times New Roman"/>
              </a:rPr>
              <a:t>there are people, what clothes are they wearing, can their clothing tell us about their role? E.g. a King or Queen wearing a crown, a judge in a wig, a military commander with a </a:t>
            </a:r>
            <a:r>
              <a:rPr lang="en-GB" sz="1400" dirty="0" smtClean="0">
                <a:solidFill>
                  <a:srgbClr val="000000"/>
                </a:solidFill>
                <a:latin typeface="Arial"/>
                <a:ea typeface="Calibri"/>
                <a:cs typeface="Times New Roman"/>
              </a:rPr>
              <a:t>uniform or hat</a:t>
            </a:r>
            <a:r>
              <a:rPr lang="en-GB" sz="1400" dirty="0">
                <a:solidFill>
                  <a:srgbClr val="000000"/>
                </a:solidFill>
                <a:latin typeface="Arial"/>
                <a:ea typeface="Calibri"/>
                <a:cs typeface="Times New Roman"/>
              </a:rPr>
              <a:t>?</a:t>
            </a:r>
            <a:endParaRPr lang="en-GB" sz="1100" dirty="0">
              <a:effectLst/>
              <a:ea typeface="Calibri"/>
              <a:cs typeface="Times New Roman"/>
            </a:endParaRPr>
          </a:p>
        </p:txBody>
      </p:sp>
      <p:sp>
        <p:nvSpPr>
          <p:cNvPr id="5" name="TextBox 4"/>
          <p:cNvSpPr txBox="1"/>
          <p:nvPr/>
        </p:nvSpPr>
        <p:spPr>
          <a:xfrm>
            <a:off x="130182" y="5033508"/>
            <a:ext cx="2190241" cy="1754326"/>
          </a:xfrm>
          <a:prstGeom prst="rect">
            <a:avLst/>
          </a:prstGeom>
          <a:noFill/>
        </p:spPr>
        <p:txBody>
          <a:bodyPr wrap="square" rtlCol="0">
            <a:spAutoFit/>
          </a:bodyPr>
          <a:lstStyle/>
          <a:p>
            <a:r>
              <a:rPr lang="en-GB" dirty="0" smtClean="0">
                <a:latin typeface="Arial" panose="020B0604020202020204" pitchFamily="34" charset="0"/>
                <a:cs typeface="Arial" panose="020B0604020202020204" pitchFamily="34" charset="0"/>
              </a:rPr>
              <a:t>NB: You can use </a:t>
            </a:r>
            <a:r>
              <a:rPr lang="en-GB" dirty="0">
                <a:latin typeface="Arial" panose="020B0604020202020204" pitchFamily="34" charset="0"/>
                <a:cs typeface="Arial" panose="020B0604020202020204" pitchFamily="34" charset="0"/>
              </a:rPr>
              <a:t>Google Street View to ‘walk’ around the monument looking for details to investigate </a:t>
            </a:r>
          </a:p>
        </p:txBody>
      </p:sp>
    </p:spTree>
    <p:custDataLst>
      <p:tags r:id="rId1"/>
    </p:custDataLst>
    <p:extLst>
      <p:ext uri="{BB962C8B-B14F-4D97-AF65-F5344CB8AC3E}">
        <p14:creationId xmlns:p14="http://schemas.microsoft.com/office/powerpoint/2010/main" val="677033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1+#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1000" fill="hold"/>
                                        <p:tgtEl>
                                          <p:spTgt spid="19"/>
                                        </p:tgtEl>
                                        <p:attrNameLst>
                                          <p:attrName>ppt_x</p:attrName>
                                        </p:attrNameLst>
                                      </p:cBhvr>
                                      <p:tavLst>
                                        <p:tav tm="0">
                                          <p:val>
                                            <p:strVal val="1+#ppt_w/2"/>
                                          </p:val>
                                        </p:tav>
                                        <p:tav tm="100000">
                                          <p:val>
                                            <p:strVal val="#ppt_x"/>
                                          </p:val>
                                        </p:tav>
                                      </p:tavLst>
                                    </p:anim>
                                    <p:anim calcmode="lin" valueType="num">
                                      <p:cBhvr additive="base">
                                        <p:cTn id="14" dur="10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582999672"/>
              </p:ext>
            </p:extLst>
          </p:nvPr>
        </p:nvGraphicFramePr>
        <p:xfrm>
          <a:off x="597562" y="1397000"/>
          <a:ext cx="7920880" cy="5303520"/>
        </p:xfrm>
        <a:graphic>
          <a:graphicData uri="http://schemas.openxmlformats.org/drawingml/2006/table">
            <a:tbl>
              <a:tblPr bandRow="1">
                <a:tableStyleId>{5C22544A-7EE6-4342-B048-85BDC9FD1C3A}</a:tableStyleId>
              </a:tblPr>
              <a:tblGrid>
                <a:gridCol w="3960440"/>
                <a:gridCol w="3960440"/>
              </a:tblGrid>
              <a:tr h="370840">
                <a:tc>
                  <a:txBody>
                    <a:bodyPr/>
                    <a:lstStyle/>
                    <a:p>
                      <a:r>
                        <a:rPr lang="it-IT" b="1" dirty="0" smtClean="0">
                          <a:latin typeface="Arial" panose="020B0604020202020204" pitchFamily="34" charset="0"/>
                          <a:cs typeface="Arial" panose="020B0604020202020204" pitchFamily="34" charset="0"/>
                        </a:rPr>
                        <a:t>Mary Seacole, Lambeth, London</a:t>
                      </a:r>
                    </a:p>
                    <a:p>
                      <a:endParaRPr lang="en-GB" dirty="0" smtClean="0">
                        <a:latin typeface="Arial" panose="020B0604020202020204" pitchFamily="34" charset="0"/>
                        <a:cs typeface="Arial" panose="020B0604020202020204" pitchFamily="34" charset="0"/>
                      </a:endParaRPr>
                    </a:p>
                    <a:p>
                      <a:pPr fontAlgn="base"/>
                      <a:r>
                        <a:rPr lang="en-GB" dirty="0" smtClean="0">
                          <a:latin typeface="Arial" panose="020B0604020202020204" pitchFamily="34" charset="0"/>
                          <a:cs typeface="Arial" panose="020B0604020202020204" pitchFamily="34" charset="0"/>
                          <a:hlinkClick r:id="rId4"/>
                        </a:rPr>
                        <a:t>Mary</a:t>
                      </a:r>
                      <a:r>
                        <a:rPr lang="en-GB" baseline="0" dirty="0" smtClean="0">
                          <a:latin typeface="Arial" panose="020B0604020202020204" pitchFamily="34" charset="0"/>
                          <a:cs typeface="Arial" panose="020B0604020202020204" pitchFamily="34" charset="0"/>
                          <a:hlinkClick r:id="rId4"/>
                        </a:rPr>
                        <a:t> </a:t>
                      </a:r>
                      <a:r>
                        <a:rPr lang="en-GB" dirty="0" err="1" smtClean="0">
                          <a:latin typeface="Arial" panose="020B0604020202020204" pitchFamily="34" charset="0"/>
                          <a:cs typeface="Arial" panose="020B0604020202020204" pitchFamily="34" charset="0"/>
                          <a:hlinkClick r:id="rId4"/>
                        </a:rPr>
                        <a:t>Seacole</a:t>
                      </a:r>
                      <a:r>
                        <a:rPr lang="en-GB" dirty="0" smtClean="0">
                          <a:latin typeface="Arial" panose="020B0604020202020204" pitchFamily="34" charset="0"/>
                          <a:cs typeface="Arial" panose="020B0604020202020204" pitchFamily="34" charset="0"/>
                        </a:rPr>
                        <a:t> (1805 - 1881) was a pioneering nurse and heroine of the Crimean War. </a:t>
                      </a:r>
                    </a:p>
                    <a:p>
                      <a:pPr fontAlgn="base"/>
                      <a:endParaRPr lang="en-GB" dirty="0" smtClean="0">
                        <a:latin typeface="Arial" panose="020B0604020202020204" pitchFamily="34" charset="0"/>
                        <a:cs typeface="Arial" panose="020B0604020202020204" pitchFamily="34" charset="0"/>
                      </a:endParaRPr>
                    </a:p>
                    <a:p>
                      <a:pPr fontAlgn="base"/>
                      <a:r>
                        <a:rPr lang="en-GB" dirty="0" smtClean="0">
                          <a:latin typeface="Arial" panose="020B0604020202020204" pitchFamily="34" charset="0"/>
                          <a:cs typeface="Arial" panose="020B0604020202020204" pitchFamily="34" charset="0"/>
                        </a:rPr>
                        <a:t>She established the British Hotel near Balaclava to provide "comfortable quarters for sick and convalescent officers" and also nursed the wounded on the battlefield.</a:t>
                      </a:r>
                      <a:r>
                        <a:rPr lang="en-GB" baseline="0" dirty="0" smtClean="0">
                          <a:latin typeface="Arial" panose="020B0604020202020204" pitchFamily="34" charset="0"/>
                          <a:cs typeface="Arial" panose="020B0604020202020204" pitchFamily="34" charset="0"/>
                        </a:rPr>
                        <a:t> </a:t>
                      </a:r>
                      <a:r>
                        <a:rPr lang="en-GB" dirty="0" smtClean="0">
                          <a:latin typeface="Arial" panose="020B0604020202020204" pitchFamily="34" charset="0"/>
                          <a:cs typeface="Arial" panose="020B0604020202020204" pitchFamily="34" charset="0"/>
                        </a:rPr>
                        <a:t>She became known as "Mother </a:t>
                      </a:r>
                      <a:r>
                        <a:rPr lang="en-GB" dirty="0" err="1" smtClean="0">
                          <a:latin typeface="Arial" panose="020B0604020202020204" pitchFamily="34" charset="0"/>
                          <a:cs typeface="Arial" panose="020B0604020202020204" pitchFamily="34" charset="0"/>
                        </a:rPr>
                        <a:t>Seacole</a:t>
                      </a:r>
                      <a:r>
                        <a:rPr lang="en-GB" dirty="0" smtClean="0">
                          <a:latin typeface="Arial" panose="020B0604020202020204" pitchFamily="34" charset="0"/>
                          <a:cs typeface="Arial" panose="020B0604020202020204" pitchFamily="34" charset="0"/>
                        </a:rPr>
                        <a:t>" and, at the time, her reputation rivalled that of Florence Nightingale.</a:t>
                      </a:r>
                    </a:p>
                    <a:p>
                      <a:pPr fontAlgn="base"/>
                      <a:endParaRPr lang="en-GB" dirty="0" smtClean="0">
                        <a:latin typeface="Arial" panose="020B0604020202020204" pitchFamily="34" charset="0"/>
                        <a:cs typeface="Arial" panose="020B0604020202020204" pitchFamily="34" charset="0"/>
                      </a:endParaRPr>
                    </a:p>
                    <a:p>
                      <a:pPr fontAlgn="base"/>
                      <a:r>
                        <a:rPr lang="en-GB" dirty="0" smtClean="0">
                          <a:latin typeface="Arial" panose="020B0604020202020204" pitchFamily="34" charset="0"/>
                          <a:cs typeface="Arial" panose="020B0604020202020204" pitchFamily="34" charset="0"/>
                        </a:rPr>
                        <a:t>Unveiled in 2016, this statue is believed to be the UK's first in honour of a named black woman.</a:t>
                      </a:r>
                    </a:p>
                  </a:txBody>
                  <a:tcPr/>
                </a:tc>
                <a:tc>
                  <a:txBody>
                    <a:bodyPr/>
                    <a:lstStyle/>
                    <a:p>
                      <a:endParaRPr lang="en-GB" dirty="0"/>
                    </a:p>
                  </a:txBody>
                  <a:tcPr/>
                </a:tc>
              </a:tr>
            </a:tbl>
          </a:graphicData>
        </a:graphic>
      </p:graphicFrame>
      <p:pic>
        <p:nvPicPr>
          <p:cNvPr id="3076"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descr="H:\Documents\Immortalised resources\Mary_Seacole_Statue_-_Side_View.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2589" t="-1" r="17663" b="1419"/>
          <a:stretch/>
        </p:blipFill>
        <p:spPr bwMode="auto">
          <a:xfrm>
            <a:off x="4558004" y="1484783"/>
            <a:ext cx="3925256" cy="520597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00696013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772269178"/>
              </p:ext>
            </p:extLst>
          </p:nvPr>
        </p:nvGraphicFramePr>
        <p:xfrm>
          <a:off x="597562" y="1397000"/>
          <a:ext cx="7920880" cy="5303520"/>
        </p:xfrm>
        <a:graphic>
          <a:graphicData uri="http://schemas.openxmlformats.org/drawingml/2006/table">
            <a:tbl>
              <a:tblPr bandRow="1">
                <a:tableStyleId>{5C22544A-7EE6-4342-B048-85BDC9FD1C3A}</a:tableStyleId>
              </a:tblPr>
              <a:tblGrid>
                <a:gridCol w="3960440"/>
                <a:gridCol w="3960440"/>
              </a:tblGrid>
              <a:tr h="370840">
                <a:tc>
                  <a:txBody>
                    <a:bodyPr/>
                    <a:lstStyle/>
                    <a:p>
                      <a:r>
                        <a:rPr lang="it-IT" b="1" dirty="0" smtClean="0">
                          <a:latin typeface="Arial" panose="020B0604020202020204" pitchFamily="34" charset="0"/>
                          <a:cs typeface="Arial" panose="020B0604020202020204" pitchFamily="34" charset="0"/>
                        </a:rPr>
                        <a:t>Gracie Fields, Rochdale </a:t>
                      </a:r>
                    </a:p>
                    <a:p>
                      <a:endParaRPr lang="en-GB" dirty="0" smtClean="0">
                        <a:latin typeface="Arial" panose="020B0604020202020204" pitchFamily="34" charset="0"/>
                        <a:cs typeface="Arial" panose="020B0604020202020204" pitchFamily="34" charset="0"/>
                      </a:endParaRPr>
                    </a:p>
                    <a:p>
                      <a:pPr fontAlgn="base"/>
                      <a:r>
                        <a:rPr lang="en-GB" dirty="0" smtClean="0">
                          <a:latin typeface="Arial" panose="020B0604020202020204" pitchFamily="34" charset="0"/>
                          <a:cs typeface="Arial" panose="020B0604020202020204" pitchFamily="34" charset="0"/>
                          <a:hlinkClick r:id="rId4"/>
                        </a:rPr>
                        <a:t>Dame Gracie Fields</a:t>
                      </a:r>
                      <a:r>
                        <a:rPr lang="en-GB" dirty="0" smtClean="0">
                          <a:latin typeface="Arial" panose="020B0604020202020204" pitchFamily="34" charset="0"/>
                          <a:cs typeface="Arial" panose="020B0604020202020204" pitchFamily="34" charset="0"/>
                        </a:rPr>
                        <a:t>, DBE (1898 – 1979) was an English actress, singer and comedian and star of both cinema and music hall. She was born in Rochdale, Lancashire.</a:t>
                      </a:r>
                    </a:p>
                    <a:p>
                      <a:pPr fontAlgn="base"/>
                      <a:endParaRPr lang="en-GB" dirty="0" smtClean="0">
                        <a:latin typeface="Arial" panose="020B0604020202020204" pitchFamily="34" charset="0"/>
                        <a:cs typeface="Arial" panose="020B0604020202020204" pitchFamily="34" charset="0"/>
                      </a:endParaRPr>
                    </a:p>
                    <a:p>
                      <a:pPr fontAlgn="base"/>
                      <a:r>
                        <a:rPr lang="en-GB" dirty="0" smtClean="0">
                          <a:latin typeface="Arial" panose="020B0604020202020204" pitchFamily="34" charset="0"/>
                          <a:cs typeface="Arial" panose="020B0604020202020204" pitchFamily="34" charset="0"/>
                        </a:rPr>
                        <a:t>In the 1930s she was the highest paid actress in the world.</a:t>
                      </a:r>
                    </a:p>
                    <a:p>
                      <a:pPr fontAlgn="base"/>
                      <a:endParaRPr lang="en-GB" dirty="0" smtClean="0">
                        <a:latin typeface="Arial" panose="020B0604020202020204" pitchFamily="34" charset="0"/>
                        <a:cs typeface="Arial" panose="020B0604020202020204" pitchFamily="34" charset="0"/>
                      </a:endParaRPr>
                    </a:p>
                    <a:p>
                      <a:pPr fontAlgn="base"/>
                      <a:r>
                        <a:rPr lang="en-GB" dirty="0" smtClean="0">
                          <a:latin typeface="Arial" panose="020B0604020202020204" pitchFamily="34" charset="0"/>
                          <a:cs typeface="Arial" panose="020B0604020202020204" pitchFamily="34" charset="0"/>
                        </a:rPr>
                        <a:t>Her travelling performances for troops during World War Two led her to become known as "a forces' sweetheart“.</a:t>
                      </a:r>
                    </a:p>
                    <a:p>
                      <a:pPr fontAlgn="base"/>
                      <a:endParaRPr lang="en-GB" dirty="0" smtClean="0">
                        <a:latin typeface="Arial" panose="020B0604020202020204" pitchFamily="34" charset="0"/>
                        <a:cs typeface="Arial" panose="020B0604020202020204" pitchFamily="34" charset="0"/>
                      </a:endParaRPr>
                    </a:p>
                    <a:p>
                      <a:pPr marL="0" marR="0" indent="0" algn="l" defTabSz="914400" rtl="0" eaLnBrk="1" fontAlgn="base" latinLnBrk="0" hangingPunct="1">
                        <a:lnSpc>
                          <a:spcPct val="100000"/>
                        </a:lnSpc>
                        <a:spcBef>
                          <a:spcPts val="0"/>
                        </a:spcBef>
                        <a:spcAft>
                          <a:spcPts val="0"/>
                        </a:spcAft>
                        <a:buClrTx/>
                        <a:buSzTx/>
                        <a:buFontTx/>
                        <a:buNone/>
                        <a:tabLst/>
                        <a:defRPr/>
                      </a:pPr>
                      <a:r>
                        <a:rPr lang="en-GB" dirty="0" smtClean="0">
                          <a:latin typeface="Arial" panose="020B0604020202020204" pitchFamily="34" charset="0"/>
                          <a:cs typeface="Arial" panose="020B0604020202020204" pitchFamily="34" charset="0"/>
                        </a:rPr>
                        <a:t>This was the first statue of a woman to be erected in Greater Manchester for more than 100 years.</a:t>
                      </a:r>
                    </a:p>
                  </a:txBody>
                  <a:tcPr/>
                </a:tc>
                <a:tc>
                  <a:txBody>
                    <a:bodyPr/>
                    <a:lstStyle/>
                    <a:p>
                      <a:endParaRPr lang="en-GB" dirty="0"/>
                    </a:p>
                  </a:txBody>
                  <a:tcPr/>
                </a:tc>
              </a:tr>
            </a:tbl>
          </a:graphicData>
        </a:graphic>
      </p:graphicFrame>
      <p:pic>
        <p:nvPicPr>
          <p:cNvPr id="3076"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descr="H:\Documents\Immortalised resources\Statue_of_Dame_Gracie_Fields_in_Rochdale,_Lancashire,_England.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7251" t="15633" r="15532" b="9695"/>
          <a:stretch/>
        </p:blipFill>
        <p:spPr bwMode="auto">
          <a:xfrm>
            <a:off x="4788024" y="1484784"/>
            <a:ext cx="3443844" cy="510104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103911375"/>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960987877"/>
              </p:ext>
            </p:extLst>
          </p:nvPr>
        </p:nvGraphicFramePr>
        <p:xfrm>
          <a:off x="597562" y="1397000"/>
          <a:ext cx="7920880" cy="5303520"/>
        </p:xfrm>
        <a:graphic>
          <a:graphicData uri="http://schemas.openxmlformats.org/drawingml/2006/table">
            <a:tbl>
              <a:tblPr bandRow="1">
                <a:tableStyleId>{5C22544A-7EE6-4342-B048-85BDC9FD1C3A}</a:tableStyleId>
              </a:tblPr>
              <a:tblGrid>
                <a:gridCol w="3960440"/>
                <a:gridCol w="3960440"/>
              </a:tblGrid>
              <a:tr h="370840">
                <a:tc>
                  <a:txBody>
                    <a:bodyPr/>
                    <a:lstStyle/>
                    <a:p>
                      <a:r>
                        <a:rPr lang="en-GB" b="1" dirty="0" smtClean="0">
                          <a:latin typeface="Arial" panose="020B0604020202020204" pitchFamily="34" charset="0"/>
                          <a:cs typeface="Arial" panose="020B0604020202020204" pitchFamily="34" charset="0"/>
                        </a:rPr>
                        <a:t>Amy Winehouse, Camden Lock, London</a:t>
                      </a:r>
                      <a:endParaRPr lang="en-GB" dirty="0" smtClean="0">
                        <a:latin typeface="Arial" panose="020B0604020202020204" pitchFamily="34" charset="0"/>
                        <a:cs typeface="Arial" panose="020B0604020202020204" pitchFamily="34" charset="0"/>
                      </a:endParaRPr>
                    </a:p>
                    <a:p>
                      <a:pPr fontAlgn="base"/>
                      <a:endParaRPr lang="en-GB" dirty="0" smtClean="0">
                        <a:latin typeface="Arial" panose="020B0604020202020204" pitchFamily="34" charset="0"/>
                        <a:cs typeface="Arial" panose="020B0604020202020204" pitchFamily="34" charset="0"/>
                      </a:endParaRPr>
                    </a:p>
                    <a:p>
                      <a:pPr fontAlgn="base"/>
                      <a:r>
                        <a:rPr lang="en-GB" dirty="0" smtClean="0">
                          <a:latin typeface="Arial" panose="020B0604020202020204" pitchFamily="34" charset="0"/>
                          <a:cs typeface="Arial" panose="020B0604020202020204" pitchFamily="34" charset="0"/>
                          <a:hlinkClick r:id="rId4"/>
                        </a:rPr>
                        <a:t>Amy Winehouse </a:t>
                      </a:r>
                      <a:r>
                        <a:rPr lang="en-GB" dirty="0" smtClean="0">
                          <a:latin typeface="Arial" panose="020B0604020202020204" pitchFamily="34" charset="0"/>
                          <a:cs typeface="Arial" panose="020B0604020202020204" pitchFamily="34" charset="0"/>
                        </a:rPr>
                        <a:t>(1983-2011) was a singer</a:t>
                      </a:r>
                      <a:r>
                        <a:rPr lang="en-GB" baseline="0" dirty="0" smtClean="0">
                          <a:latin typeface="Arial" panose="020B0604020202020204" pitchFamily="34" charset="0"/>
                          <a:cs typeface="Arial" panose="020B0604020202020204" pitchFamily="34" charset="0"/>
                        </a:rPr>
                        <a:t> and</a:t>
                      </a:r>
                      <a:r>
                        <a:rPr lang="en-GB" dirty="0" smtClean="0">
                          <a:latin typeface="Arial" panose="020B0604020202020204" pitchFamily="34" charset="0"/>
                          <a:cs typeface="Arial" panose="020B0604020202020204" pitchFamily="34" charset="0"/>
                        </a:rPr>
                        <a:t> songwriter who was known for her eclectic mix of musical genres, including jazz, soul and rhythm and blues. </a:t>
                      </a:r>
                    </a:p>
                    <a:p>
                      <a:pPr fontAlgn="base"/>
                      <a:endParaRPr lang="en-GB" dirty="0" smtClean="0">
                        <a:latin typeface="Arial" panose="020B0604020202020204" pitchFamily="34" charset="0"/>
                        <a:cs typeface="Arial" panose="020B0604020202020204" pitchFamily="34" charset="0"/>
                      </a:endParaRPr>
                    </a:p>
                    <a:p>
                      <a:pPr fontAlgn="base"/>
                      <a:r>
                        <a:rPr lang="en-GB" dirty="0" smtClean="0">
                          <a:latin typeface="Arial" panose="020B0604020202020204" pitchFamily="34" charset="0"/>
                          <a:cs typeface="Arial" panose="020B0604020202020204" pitchFamily="34" charset="0"/>
                        </a:rPr>
                        <a:t>She lived and often performed in Camden in North London. </a:t>
                      </a:r>
                    </a:p>
                    <a:p>
                      <a:pPr fontAlgn="base"/>
                      <a:endParaRPr lang="en-GB" dirty="0" smtClean="0">
                        <a:latin typeface="Arial" panose="020B0604020202020204" pitchFamily="34" charset="0"/>
                        <a:cs typeface="Arial" panose="020B0604020202020204" pitchFamily="34" charset="0"/>
                      </a:endParaRPr>
                    </a:p>
                    <a:p>
                      <a:pPr fontAlgn="base"/>
                      <a:r>
                        <a:rPr lang="en-GB" dirty="0" smtClean="0">
                          <a:latin typeface="Arial" panose="020B0604020202020204" pitchFamily="34" charset="0"/>
                          <a:cs typeface="Arial" panose="020B0604020202020204" pitchFamily="34" charset="0"/>
                        </a:rPr>
                        <a:t>According</a:t>
                      </a:r>
                      <a:r>
                        <a:rPr lang="en-GB" baseline="0" dirty="0" smtClean="0">
                          <a:latin typeface="Arial" panose="020B0604020202020204" pitchFamily="34" charset="0"/>
                          <a:cs typeface="Arial" panose="020B0604020202020204" pitchFamily="34" charset="0"/>
                        </a:rPr>
                        <a:t> to Amy’s dad, Mitch –</a:t>
                      </a:r>
                    </a:p>
                    <a:p>
                      <a:pPr fontAlgn="base"/>
                      <a:r>
                        <a:rPr lang="en-GB" dirty="0" smtClean="0">
                          <a:latin typeface="Arial" panose="020B0604020202020204" pitchFamily="34" charset="0"/>
                          <a:cs typeface="Arial" panose="020B0604020202020204" pitchFamily="34" charset="0"/>
                        </a:rPr>
                        <a:t>“I had a meeting with Camden council and they told me they don’t usually allow statues until 20 years after someone has died, but in Amy’s case they made an exception.”</a:t>
                      </a:r>
                    </a:p>
                    <a:p>
                      <a:pPr fontAlgn="base"/>
                      <a:endParaRPr lang="en-GB" dirty="0" smtClean="0">
                        <a:latin typeface="Arial" panose="020B0604020202020204" pitchFamily="34" charset="0"/>
                        <a:cs typeface="Arial" panose="020B0604020202020204" pitchFamily="34" charset="0"/>
                      </a:endParaRPr>
                    </a:p>
                  </a:txBody>
                  <a:tcPr/>
                </a:tc>
                <a:tc>
                  <a:txBody>
                    <a:bodyPr/>
                    <a:lstStyle/>
                    <a:p>
                      <a:endParaRPr lang="en-GB" dirty="0"/>
                    </a:p>
                  </a:txBody>
                  <a:tcPr/>
                </a:tc>
              </a:tr>
            </a:tbl>
          </a:graphicData>
        </a:graphic>
      </p:graphicFrame>
      <p:pic>
        <p:nvPicPr>
          <p:cNvPr id="3076"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 name="Picture 2" descr="H:\Documents\Immortalised resources\Amy_Winehouse_Statue_J._Linwood.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0343" t="10668" r="15069" b="9237"/>
          <a:stretch/>
        </p:blipFill>
        <p:spPr bwMode="auto">
          <a:xfrm>
            <a:off x="4788024" y="1453692"/>
            <a:ext cx="3475690" cy="522218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075538465"/>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440596" y="2276872"/>
            <a:ext cx="5307867" cy="4524315"/>
          </a:xfrm>
          <a:prstGeom prst="rect">
            <a:avLst/>
          </a:prstGeom>
          <a:noFill/>
        </p:spPr>
        <p:txBody>
          <a:bodyPr wrap="square" rtlCol="0">
            <a:spAutoFit/>
          </a:bodyPr>
          <a:lstStyle/>
          <a:p>
            <a:r>
              <a:rPr lang="en-GB" dirty="0" smtClean="0">
                <a:latin typeface="Arial" panose="020B0604020202020204" pitchFamily="34" charset="0"/>
                <a:cs typeface="Arial" panose="020B0604020202020204" pitchFamily="34" charset="0"/>
              </a:rPr>
              <a:t>What categories did you come up with to describe why these women are being commemorated?</a:t>
            </a: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What </a:t>
            </a:r>
            <a:r>
              <a:rPr lang="en-GB" dirty="0">
                <a:latin typeface="Arial" panose="020B0604020202020204" pitchFamily="34" charset="0"/>
                <a:cs typeface="Arial" panose="020B0604020202020204" pitchFamily="34" charset="0"/>
              </a:rPr>
              <a:t>makes them </a:t>
            </a:r>
            <a:r>
              <a:rPr lang="en-GB" dirty="0" smtClean="0">
                <a:latin typeface="Arial" panose="020B0604020202020204" pitchFamily="34" charset="0"/>
                <a:cs typeface="Arial" panose="020B0604020202020204" pitchFamily="34" charset="0"/>
              </a:rPr>
              <a:t>inspirational/unique/talented</a:t>
            </a:r>
            <a:r>
              <a:rPr lang="en-GB" dirty="0">
                <a:latin typeface="Arial" panose="020B0604020202020204" pitchFamily="34" charset="0"/>
                <a:cs typeface="Arial" panose="020B0604020202020204" pitchFamily="34" charset="0"/>
              </a:rPr>
              <a:t>?</a:t>
            </a: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Were </a:t>
            </a:r>
            <a:r>
              <a:rPr lang="en-GB" dirty="0">
                <a:latin typeface="Arial" panose="020B0604020202020204" pitchFamily="34" charset="0"/>
                <a:cs typeface="Arial" panose="020B0604020202020204" pitchFamily="34" charset="0"/>
              </a:rPr>
              <a:t>they recognised in their own time? If so why, if not, why not?</a:t>
            </a:r>
          </a:p>
          <a:p>
            <a:endParaRPr lang="en-GB" dirty="0" smtClean="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Do </a:t>
            </a:r>
            <a:r>
              <a:rPr lang="en-GB" dirty="0">
                <a:latin typeface="Arial" panose="020B0604020202020204" pitchFamily="34" charset="0"/>
                <a:cs typeface="Arial" panose="020B0604020202020204" pitchFamily="34" charset="0"/>
              </a:rPr>
              <a:t>they fully represent </a:t>
            </a:r>
            <a:r>
              <a:rPr lang="en-GB" dirty="0" smtClean="0">
                <a:latin typeface="Arial" panose="020B0604020202020204" pitchFamily="34" charset="0"/>
                <a:cs typeface="Arial" panose="020B0604020202020204" pitchFamily="34" charset="0"/>
              </a:rPr>
              <a:t>women in </a:t>
            </a:r>
            <a:r>
              <a:rPr lang="en-GB" dirty="0">
                <a:latin typeface="Arial" panose="020B0604020202020204" pitchFamily="34" charset="0"/>
                <a:cs typeface="Arial" panose="020B0604020202020204" pitchFamily="34" charset="0"/>
              </a:rPr>
              <a:t>England today, or even in the past</a:t>
            </a:r>
            <a:r>
              <a:rPr lang="en-GB" dirty="0" smtClean="0">
                <a:latin typeface="Arial" panose="020B0604020202020204" pitchFamily="34" charset="0"/>
                <a:cs typeface="Arial" panose="020B0604020202020204" pitchFamily="34" charset="0"/>
              </a:rPr>
              <a:t>?</a:t>
            </a:r>
          </a:p>
          <a:p>
            <a:endParaRPr lang="en-GB" dirty="0">
              <a:latin typeface="Arial" panose="020B0604020202020204" pitchFamily="34" charset="0"/>
              <a:cs typeface="Arial" panose="020B0604020202020204" pitchFamily="34" charset="0"/>
            </a:endParaRPr>
          </a:p>
          <a:p>
            <a:pPr lvl="0"/>
            <a:r>
              <a:rPr lang="en-GB" dirty="0">
                <a:solidFill>
                  <a:prstClr val="black"/>
                </a:solidFill>
                <a:latin typeface="Arial" panose="020B0604020202020204" pitchFamily="34" charset="0"/>
                <a:cs typeface="Arial" panose="020B0604020202020204" pitchFamily="34" charset="0"/>
              </a:rPr>
              <a:t>Why are there more statues to men than women in the UK? </a:t>
            </a:r>
          </a:p>
          <a:p>
            <a:pPr lvl="0"/>
            <a:endParaRPr lang="en-GB" dirty="0">
              <a:solidFill>
                <a:prstClr val="black"/>
              </a:solidFill>
              <a:latin typeface="Arial" panose="020B0604020202020204" pitchFamily="34" charset="0"/>
              <a:cs typeface="Arial" panose="020B0604020202020204" pitchFamily="34" charset="0"/>
            </a:endParaRPr>
          </a:p>
          <a:p>
            <a:pPr lvl="0"/>
            <a:r>
              <a:rPr lang="en-GB" dirty="0">
                <a:solidFill>
                  <a:prstClr val="black"/>
                </a:solidFill>
                <a:latin typeface="Arial" panose="020B0604020202020204" pitchFamily="34" charset="0"/>
                <a:cs typeface="Arial" panose="020B0604020202020204" pitchFamily="34" charset="0"/>
              </a:rPr>
              <a:t>What do you think that tells us about how society has seen women’s roles in the past and today</a:t>
            </a:r>
            <a:r>
              <a:rPr lang="en-GB" dirty="0" smtClean="0">
                <a:solidFill>
                  <a:prstClr val="black"/>
                </a:solidFill>
                <a:latin typeface="Arial" panose="020B0604020202020204" pitchFamily="34" charset="0"/>
                <a:cs typeface="Arial" panose="020B0604020202020204" pitchFamily="34" charset="0"/>
              </a:rPr>
              <a:t>?</a:t>
            </a:r>
            <a:endParaRPr lang="en-GB" dirty="0" smtClean="0">
              <a:latin typeface="Arial" panose="020B0604020202020204" pitchFamily="34" charset="0"/>
              <a:cs typeface="Arial" panose="020B0604020202020204" pitchFamily="34" charset="0"/>
            </a:endParaRPr>
          </a:p>
        </p:txBody>
      </p:sp>
      <p:sp>
        <p:nvSpPr>
          <p:cNvPr id="12" name="Title 1"/>
          <p:cNvSpPr txBox="1">
            <a:spLocks/>
          </p:cNvSpPr>
          <p:nvPr/>
        </p:nvSpPr>
        <p:spPr>
          <a:xfrm>
            <a:off x="593414" y="1202493"/>
            <a:ext cx="7992889" cy="792088"/>
          </a:xfrm>
          <a:prstGeom prst="rect">
            <a:avLst/>
          </a:prstGeom>
          <a:solidFill>
            <a:srgbClr val="FFFF00"/>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dirty="0" smtClean="0">
                <a:latin typeface="Arial" panose="020B0604020202020204" pitchFamily="34" charset="0"/>
                <a:cs typeface="Arial" panose="020B0604020202020204" pitchFamily="34" charset="0"/>
              </a:rPr>
              <a:t>Activity</a:t>
            </a:r>
            <a:endParaRPr lang="en-GB" dirty="0">
              <a:latin typeface="Arial" panose="020B0604020202020204" pitchFamily="34" charset="0"/>
              <a:cs typeface="Arial" panose="020B0604020202020204" pitchFamily="34" charset="0"/>
            </a:endParaRPr>
          </a:p>
        </p:txBody>
      </p:sp>
      <p:pic>
        <p:nvPicPr>
          <p:cNvPr id="15" name="Picture 14"/>
          <p:cNvPicPr>
            <a:picLocks noChangeAspect="1"/>
          </p:cNvPicPr>
          <p:nvPr/>
        </p:nvPicPr>
        <p:blipFill rotWithShape="1">
          <a:blip r:embed="rId5" cstate="print">
            <a:extLst>
              <a:ext uri="{28A0092B-C50C-407E-A947-70E740481C1C}">
                <a14:useLocalDpi xmlns:a14="http://schemas.microsoft.com/office/drawing/2010/main" val="0"/>
              </a:ext>
            </a:extLst>
          </a:blip>
          <a:srcRect l="7019" t="3579" r="4945" b="4496"/>
          <a:stretch/>
        </p:blipFill>
        <p:spPr>
          <a:xfrm>
            <a:off x="629758" y="2529923"/>
            <a:ext cx="2606849" cy="3746674"/>
          </a:xfrm>
          <a:prstGeom prst="rect">
            <a:avLst/>
          </a:prstGeom>
        </p:spPr>
      </p:pic>
    </p:spTree>
    <p:custDataLst>
      <p:tags r:id="rId1"/>
    </p:custDataLst>
    <p:extLst>
      <p:ext uri="{BB962C8B-B14F-4D97-AF65-F5344CB8AC3E}">
        <p14:creationId xmlns:p14="http://schemas.microsoft.com/office/powerpoint/2010/main" val="3129345642"/>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
          <p:cNvSpPr txBox="1">
            <a:spLocks/>
          </p:cNvSpPr>
          <p:nvPr/>
        </p:nvSpPr>
        <p:spPr>
          <a:xfrm>
            <a:off x="593414" y="1202493"/>
            <a:ext cx="7992889" cy="792088"/>
          </a:xfrm>
          <a:prstGeom prst="rect">
            <a:avLst/>
          </a:prstGeom>
          <a:solidFill>
            <a:srgbClr val="FFFF00"/>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dirty="0" smtClean="0">
                <a:latin typeface="Arial" panose="020B0604020202020204" pitchFamily="34" charset="0"/>
                <a:cs typeface="Arial" panose="020B0604020202020204" pitchFamily="34" charset="0"/>
              </a:rPr>
              <a:t>Creative Activity 1</a:t>
            </a:r>
            <a:endParaRPr lang="en-GB" dirty="0">
              <a:latin typeface="Arial" panose="020B0604020202020204" pitchFamily="34" charset="0"/>
              <a:cs typeface="Arial" panose="020B0604020202020204" pitchFamily="34" charset="0"/>
            </a:endParaRPr>
          </a:p>
        </p:txBody>
      </p:sp>
      <p:sp>
        <p:nvSpPr>
          <p:cNvPr id="8" name="TextBox 7"/>
          <p:cNvSpPr txBox="1"/>
          <p:nvPr/>
        </p:nvSpPr>
        <p:spPr>
          <a:xfrm>
            <a:off x="3275856" y="2067265"/>
            <a:ext cx="5279893" cy="4801314"/>
          </a:xfrm>
          <a:prstGeom prst="rect">
            <a:avLst/>
          </a:prstGeom>
          <a:noFill/>
        </p:spPr>
        <p:txBody>
          <a:bodyPr wrap="square" rtlCol="0">
            <a:spAutoFit/>
          </a:bodyPr>
          <a:lstStyle/>
          <a:p>
            <a:r>
              <a:rPr lang="en-GB" b="1" dirty="0" smtClean="0">
                <a:latin typeface="Arial" panose="020B0604020202020204" pitchFamily="34" charset="0"/>
                <a:cs typeface="Arial" panose="020B0604020202020204" pitchFamily="34" charset="0"/>
              </a:rPr>
              <a:t>Campaign for change</a:t>
            </a:r>
          </a:p>
          <a:p>
            <a:endParaRPr lang="en-GB" b="1"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This info-graphic was made as part of the successful campaign to get a statue of Millicent Fawcett put up in Parliament Square, London.</a:t>
            </a: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Which women from history do you think should have a statue?</a:t>
            </a:r>
          </a:p>
          <a:p>
            <a:endParaRPr lang="en-GB" dirty="0" smtClean="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Research your chosen woman and create a poster to show why she deserves her own statue.</a:t>
            </a:r>
          </a:p>
          <a:p>
            <a:endParaRPr lang="en-GB" dirty="0" smtClean="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Where do you want your statue to be put up?</a:t>
            </a: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Come up with a </a:t>
            </a:r>
            <a:r>
              <a:rPr lang="en-GB" dirty="0">
                <a:latin typeface="Arial" panose="020B0604020202020204" pitchFamily="34" charset="0"/>
                <a:cs typeface="Arial" panose="020B0604020202020204" pitchFamily="34" charset="0"/>
              </a:rPr>
              <a:t>social </a:t>
            </a:r>
            <a:r>
              <a:rPr lang="en-GB" dirty="0" smtClean="0">
                <a:latin typeface="Arial" panose="020B0604020202020204" pitchFamily="34" charset="0"/>
                <a:cs typeface="Arial" panose="020B0604020202020204" pitchFamily="34" charset="0"/>
              </a:rPr>
              <a:t>media </a:t>
            </a:r>
            <a:r>
              <a:rPr lang="en-GB" dirty="0">
                <a:latin typeface="Arial" panose="020B0604020202020204" pitchFamily="34" charset="0"/>
                <a:cs typeface="Arial" panose="020B0604020202020204" pitchFamily="34" charset="0"/>
              </a:rPr>
              <a:t>advertising campaign to get </a:t>
            </a:r>
            <a:r>
              <a:rPr lang="en-GB" dirty="0" smtClean="0">
                <a:latin typeface="Arial" panose="020B0604020202020204" pitchFamily="34" charset="0"/>
                <a:cs typeface="Arial" panose="020B0604020202020204" pitchFamily="34" charset="0"/>
              </a:rPr>
              <a:t>your statue built. As a class decide which group’s statue should be built!</a:t>
            </a:r>
          </a:p>
        </p:txBody>
      </p:sp>
      <p:pic>
        <p:nvPicPr>
          <p:cNvPr id="6" name="Picture 5" descr="Infographic produced by the BBC outlining the argument for a statue of a suffragette in Parliament Square." title="Infographic"/>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3414" y="2046746"/>
            <a:ext cx="2408011" cy="4842352"/>
          </a:xfrm>
          <a:prstGeom prst="rect">
            <a:avLst/>
          </a:prstGeom>
          <a:noFill/>
          <a:ln>
            <a:noFill/>
          </a:ln>
        </p:spPr>
      </p:pic>
    </p:spTree>
    <p:custDataLst>
      <p:tags r:id="rId1"/>
    </p:custDataLst>
    <p:extLst>
      <p:ext uri="{BB962C8B-B14F-4D97-AF65-F5344CB8AC3E}">
        <p14:creationId xmlns:p14="http://schemas.microsoft.com/office/powerpoint/2010/main" val="3392098321"/>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97563" y="1268760"/>
            <a:ext cx="7920880" cy="5324535"/>
          </a:xfrm>
          <a:prstGeom prst="rect">
            <a:avLst/>
          </a:prstGeom>
        </p:spPr>
        <p:txBody>
          <a:bodyPr wrap="square">
            <a:spAutoFit/>
          </a:bodyPr>
          <a:lstStyle/>
          <a:p>
            <a:pPr lvl="0" algn="ctr"/>
            <a:r>
              <a:rPr lang="en-GB" sz="4000" dirty="0" smtClean="0">
                <a:solidFill>
                  <a:prstClr val="black"/>
                </a:solidFill>
                <a:latin typeface="Arial" panose="020B0604020202020204" pitchFamily="34" charset="0"/>
                <a:cs typeface="Arial" panose="020B0604020202020204" pitchFamily="34" charset="0"/>
              </a:rPr>
              <a:t>8. </a:t>
            </a:r>
            <a:r>
              <a:rPr lang="en-GB" sz="4000" dirty="0" smtClean="0">
                <a:latin typeface="Arial" panose="020B0604020202020204" pitchFamily="34" charset="0"/>
                <a:cs typeface="Arial" panose="020B0604020202020204" pitchFamily="34" charset="0"/>
              </a:rPr>
              <a:t>Disability </a:t>
            </a:r>
            <a:r>
              <a:rPr lang="en-GB" sz="4000" dirty="0">
                <a:latin typeface="Arial" panose="020B0604020202020204" pitchFamily="34" charset="0"/>
                <a:cs typeface="Arial" panose="020B0604020202020204" pitchFamily="34" charset="0"/>
              </a:rPr>
              <a:t>Representation</a:t>
            </a:r>
          </a:p>
          <a:p>
            <a:pPr lvl="0" algn="ctr"/>
            <a:endParaRPr lang="en-GB" sz="4000" dirty="0" smtClean="0">
              <a:latin typeface="Arial" panose="020B0604020202020204" pitchFamily="34" charset="0"/>
              <a:cs typeface="Arial" panose="020B0604020202020204" pitchFamily="34" charset="0"/>
            </a:endParaRPr>
          </a:p>
          <a:p>
            <a:pPr lvl="0" algn="ctr"/>
            <a:r>
              <a:rPr lang="en-GB" sz="2000" dirty="0" smtClean="0">
                <a:solidFill>
                  <a:prstClr val="black"/>
                </a:solidFill>
                <a:latin typeface="Arial" panose="020B0604020202020204" pitchFamily="34" charset="0"/>
                <a:cs typeface="Arial" panose="020B0604020202020204" pitchFamily="34" charset="0"/>
              </a:rPr>
              <a:t>This theme encourages students to address the following questions:</a:t>
            </a:r>
          </a:p>
          <a:p>
            <a:pPr lvl="0"/>
            <a:r>
              <a:rPr lang="en-GB" sz="2000" dirty="0" smtClean="0">
                <a:solidFill>
                  <a:prstClr val="black"/>
                </a:solidFill>
                <a:latin typeface="Arial" panose="020B0604020202020204" pitchFamily="34" charset="0"/>
                <a:cs typeface="Arial" panose="020B0604020202020204" pitchFamily="34" charset="0"/>
              </a:rPr>
              <a:t> </a:t>
            </a:r>
            <a:endParaRPr lang="en-GB" sz="2000" dirty="0">
              <a:solidFill>
                <a:prstClr val="black"/>
              </a:solidFill>
              <a:latin typeface="Arial" panose="020B0604020202020204" pitchFamily="34" charset="0"/>
              <a:cs typeface="Arial" panose="020B0604020202020204" pitchFamily="34" charset="0"/>
            </a:endParaRPr>
          </a:p>
          <a:p>
            <a:pPr marL="342900" lvl="0" indent="-342900">
              <a:buFont typeface="Arial" panose="020B0604020202020204" pitchFamily="34" charset="0"/>
              <a:buChar char="•"/>
            </a:pPr>
            <a:r>
              <a:rPr lang="en-GB" sz="2000" dirty="0" smtClean="0">
                <a:solidFill>
                  <a:prstClr val="black"/>
                </a:solidFill>
                <a:latin typeface="Arial" panose="020B0604020202020204" pitchFamily="34" charset="0"/>
                <a:cs typeface="Arial" panose="020B0604020202020204" pitchFamily="34" charset="0"/>
              </a:rPr>
              <a:t>Why </a:t>
            </a:r>
            <a:r>
              <a:rPr lang="en-GB" sz="2000" dirty="0">
                <a:solidFill>
                  <a:prstClr val="black"/>
                </a:solidFill>
                <a:latin typeface="Arial" panose="020B0604020202020204" pitchFamily="34" charset="0"/>
                <a:cs typeface="Arial" panose="020B0604020202020204" pitchFamily="34" charset="0"/>
              </a:rPr>
              <a:t>are there so few statues to people with disabilities? What does that tell us about how society has seen the role of disabled people in the past and today</a:t>
            </a:r>
            <a:r>
              <a:rPr lang="en-GB" sz="2000" dirty="0" smtClean="0">
                <a:solidFill>
                  <a:prstClr val="black"/>
                </a:solidFill>
                <a:latin typeface="Arial" panose="020B0604020202020204" pitchFamily="34" charset="0"/>
                <a:cs typeface="Arial" panose="020B0604020202020204" pitchFamily="34" charset="0"/>
              </a:rPr>
              <a:t>?</a:t>
            </a:r>
          </a:p>
          <a:p>
            <a:pPr marL="342900" lvl="0" indent="-342900">
              <a:buFont typeface="Arial" panose="020B0604020202020204" pitchFamily="34" charset="0"/>
              <a:buChar char="•"/>
            </a:pPr>
            <a:endParaRPr lang="en-GB" sz="2000" dirty="0">
              <a:solidFill>
                <a:prstClr val="black"/>
              </a:solidFill>
              <a:latin typeface="Arial" panose="020B0604020202020204" pitchFamily="34" charset="0"/>
              <a:cs typeface="Arial" panose="020B0604020202020204" pitchFamily="34" charset="0"/>
            </a:endParaRPr>
          </a:p>
          <a:p>
            <a:pPr marL="342900" lvl="0" indent="-342900">
              <a:buFont typeface="Arial" panose="020B0604020202020204" pitchFamily="34" charset="0"/>
              <a:buChar char="•"/>
            </a:pPr>
            <a:r>
              <a:rPr lang="en-GB" sz="2000" dirty="0" smtClean="0">
                <a:solidFill>
                  <a:prstClr val="black"/>
                </a:solidFill>
                <a:latin typeface="Arial" panose="020B0604020202020204" pitchFamily="34" charset="0"/>
                <a:cs typeface="Arial" panose="020B0604020202020204" pitchFamily="34" charset="0"/>
              </a:rPr>
              <a:t>What </a:t>
            </a:r>
            <a:r>
              <a:rPr lang="en-GB" sz="2000" dirty="0">
                <a:solidFill>
                  <a:prstClr val="black"/>
                </a:solidFill>
                <a:latin typeface="Arial" panose="020B0604020202020204" pitchFamily="34" charset="0"/>
                <a:cs typeface="Arial" panose="020B0604020202020204" pitchFamily="34" charset="0"/>
              </a:rPr>
              <a:t>role have people with disabilities played, historically in the public life of our nation</a:t>
            </a:r>
            <a:r>
              <a:rPr lang="en-GB" sz="2000" dirty="0" smtClean="0">
                <a:solidFill>
                  <a:prstClr val="black"/>
                </a:solidFill>
                <a:latin typeface="Arial" panose="020B0604020202020204" pitchFamily="34" charset="0"/>
                <a:cs typeface="Arial" panose="020B0604020202020204" pitchFamily="34" charset="0"/>
              </a:rPr>
              <a:t>?</a:t>
            </a:r>
          </a:p>
          <a:p>
            <a:pPr marL="342900" lvl="0" indent="-342900">
              <a:buFont typeface="Arial" panose="020B0604020202020204" pitchFamily="34" charset="0"/>
              <a:buChar char="•"/>
            </a:pPr>
            <a:endParaRPr lang="en-GB" sz="2000" dirty="0">
              <a:solidFill>
                <a:prstClr val="black"/>
              </a:solidFill>
              <a:latin typeface="Arial" panose="020B0604020202020204" pitchFamily="34" charset="0"/>
              <a:cs typeface="Arial" panose="020B0604020202020204" pitchFamily="34" charset="0"/>
            </a:endParaRPr>
          </a:p>
          <a:p>
            <a:pPr marL="342900" lvl="0" indent="-342900">
              <a:buFont typeface="Arial" panose="020B0604020202020204" pitchFamily="34" charset="0"/>
              <a:buChar char="•"/>
            </a:pPr>
            <a:r>
              <a:rPr lang="en-GB" sz="2000" dirty="0" smtClean="0">
                <a:solidFill>
                  <a:prstClr val="black"/>
                </a:solidFill>
                <a:latin typeface="Arial" panose="020B0604020202020204" pitchFamily="34" charset="0"/>
                <a:cs typeface="Arial" panose="020B0604020202020204" pitchFamily="34" charset="0"/>
              </a:rPr>
              <a:t>Why </a:t>
            </a:r>
            <a:r>
              <a:rPr lang="en-GB" sz="2000" dirty="0">
                <a:solidFill>
                  <a:prstClr val="black"/>
                </a:solidFill>
                <a:latin typeface="Arial" panose="020B0604020202020204" pitchFamily="34" charset="0"/>
                <a:cs typeface="Arial" panose="020B0604020202020204" pitchFamily="34" charset="0"/>
              </a:rPr>
              <a:t>do you think there are not as many public statues, monuments and memorials to people with disabilities</a:t>
            </a:r>
            <a:r>
              <a:rPr lang="en-GB" sz="2000" dirty="0" smtClean="0">
                <a:solidFill>
                  <a:prstClr val="black"/>
                </a:solidFill>
                <a:latin typeface="Arial" panose="020B0604020202020204" pitchFamily="34" charset="0"/>
                <a:cs typeface="Arial" panose="020B0604020202020204" pitchFamily="34" charset="0"/>
              </a:rPr>
              <a:t>?</a:t>
            </a:r>
          </a:p>
          <a:p>
            <a:pPr lvl="0"/>
            <a:endParaRPr lang="en-GB" sz="2000" dirty="0">
              <a:solidFill>
                <a:prstClr val="black"/>
              </a:solidFill>
              <a:latin typeface="Arial" panose="020B0604020202020204" pitchFamily="34" charset="0"/>
              <a:cs typeface="Arial" panose="020B0604020202020204" pitchFamily="34" charset="0"/>
            </a:endParaRPr>
          </a:p>
          <a:p>
            <a:pPr marL="342900" lvl="0" indent="-342900">
              <a:buFont typeface="Arial" panose="020B0604020202020204" pitchFamily="34" charset="0"/>
              <a:buChar char="•"/>
            </a:pPr>
            <a:r>
              <a:rPr lang="en-GB" sz="2000" dirty="0" smtClean="0">
                <a:solidFill>
                  <a:prstClr val="black"/>
                </a:solidFill>
                <a:latin typeface="Arial" panose="020B0604020202020204" pitchFamily="34" charset="0"/>
                <a:cs typeface="Arial" panose="020B0604020202020204" pitchFamily="34" charset="0"/>
              </a:rPr>
              <a:t>Should </a:t>
            </a:r>
            <a:r>
              <a:rPr lang="en-GB" sz="2000" dirty="0">
                <a:solidFill>
                  <a:prstClr val="black"/>
                </a:solidFill>
                <a:latin typeface="Arial" panose="020B0604020202020204" pitchFamily="34" charset="0"/>
                <a:cs typeface="Arial" panose="020B0604020202020204" pitchFamily="34" charset="0"/>
              </a:rPr>
              <a:t>there be more</a:t>
            </a:r>
            <a:r>
              <a:rPr lang="en-GB" sz="2000" dirty="0" smtClean="0">
                <a:solidFill>
                  <a:prstClr val="black"/>
                </a:solidFill>
                <a:latin typeface="Arial" panose="020B0604020202020204" pitchFamily="34" charset="0"/>
                <a:cs typeface="Arial" panose="020B0604020202020204" pitchFamily="34" charset="0"/>
              </a:rPr>
              <a:t>?</a:t>
            </a:r>
            <a:endParaRPr lang="en-GB" sz="2000" dirty="0">
              <a:solidFill>
                <a:prstClr val="black"/>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190368399"/>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97563" y="1268760"/>
            <a:ext cx="7920880" cy="707886"/>
          </a:xfrm>
          <a:prstGeom prst="rect">
            <a:avLst/>
          </a:prstGeom>
        </p:spPr>
        <p:txBody>
          <a:bodyPr wrap="square">
            <a:spAutoFit/>
          </a:bodyPr>
          <a:lstStyle/>
          <a:p>
            <a:pPr lvl="0" algn="ctr"/>
            <a:r>
              <a:rPr lang="en-GB" sz="4000" dirty="0">
                <a:solidFill>
                  <a:prstClr val="black"/>
                </a:solidFill>
                <a:latin typeface="Arial" panose="020B0604020202020204" pitchFamily="34" charset="0"/>
                <a:cs typeface="Arial" panose="020B0604020202020204" pitchFamily="34" charset="0"/>
              </a:rPr>
              <a:t>8. </a:t>
            </a:r>
            <a:r>
              <a:rPr lang="en-GB" sz="4000" dirty="0">
                <a:latin typeface="Arial" panose="020B0604020202020204" pitchFamily="34" charset="0"/>
                <a:cs typeface="Arial" panose="020B0604020202020204" pitchFamily="34" charset="0"/>
              </a:rPr>
              <a:t>Disability Representation</a:t>
            </a:r>
          </a:p>
        </p:txBody>
      </p:sp>
      <p:sp>
        <p:nvSpPr>
          <p:cNvPr id="4" name="TextBox 3"/>
          <p:cNvSpPr txBox="1"/>
          <p:nvPr/>
        </p:nvSpPr>
        <p:spPr>
          <a:xfrm>
            <a:off x="3924300" y="2101884"/>
            <a:ext cx="4594143" cy="4247317"/>
          </a:xfrm>
          <a:prstGeom prst="rect">
            <a:avLst/>
          </a:prstGeom>
          <a:noFill/>
        </p:spPr>
        <p:txBody>
          <a:bodyPr wrap="square" rtlCol="0">
            <a:spAutoFit/>
          </a:bodyPr>
          <a:lstStyle/>
          <a:p>
            <a:r>
              <a:rPr lang="en-GB" dirty="0" smtClean="0">
                <a:latin typeface="Arial" panose="020B0604020202020204" pitchFamily="34" charset="0"/>
                <a:cs typeface="Arial" panose="020B0604020202020204" pitchFamily="34" charset="0"/>
              </a:rPr>
              <a:t>This </a:t>
            </a:r>
            <a:r>
              <a:rPr lang="en-GB" dirty="0">
                <a:latin typeface="Arial" panose="020B0604020202020204" pitchFamily="34" charset="0"/>
                <a:cs typeface="Arial" panose="020B0604020202020204" pitchFamily="34" charset="0"/>
              </a:rPr>
              <a:t>statue is in Alexandra Park, Oldham. </a:t>
            </a:r>
            <a:r>
              <a:rPr lang="en-GB" dirty="0" smtClean="0">
                <a:latin typeface="Arial" panose="020B0604020202020204" pitchFamily="34" charset="0"/>
                <a:cs typeface="Arial" panose="020B0604020202020204" pitchFamily="34" charset="0"/>
              </a:rPr>
              <a:t>It commemorates Joseph Howarth, known as ‘Blind Joe’. He was </a:t>
            </a:r>
            <a:r>
              <a:rPr lang="en-GB" dirty="0">
                <a:latin typeface="Arial" panose="020B0604020202020204" pitchFamily="34" charset="0"/>
                <a:cs typeface="Arial" panose="020B0604020202020204" pitchFamily="34" charset="0"/>
              </a:rPr>
              <a:t>a celebrated local </a:t>
            </a:r>
            <a:r>
              <a:rPr lang="en-GB" dirty="0" smtClean="0">
                <a:latin typeface="Arial" panose="020B0604020202020204" pitchFamily="34" charset="0"/>
                <a:cs typeface="Arial" panose="020B0604020202020204" pitchFamily="34" charset="0"/>
              </a:rPr>
              <a:t>personality.</a:t>
            </a: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He was born blind and </a:t>
            </a:r>
            <a:r>
              <a:rPr lang="en-GB" dirty="0">
                <a:latin typeface="Arial" panose="020B0604020202020204" pitchFamily="34" charset="0"/>
                <a:cs typeface="Arial" panose="020B0604020202020204" pitchFamily="34" charset="0"/>
              </a:rPr>
              <a:t>had an amazing memory. </a:t>
            </a:r>
            <a:r>
              <a:rPr lang="en-GB" dirty="0" smtClean="0">
                <a:latin typeface="Arial" panose="020B0604020202020204" pitchFamily="34" charset="0"/>
                <a:cs typeface="Arial" panose="020B0604020202020204" pitchFamily="34" charset="0"/>
              </a:rPr>
              <a:t>It </a:t>
            </a:r>
            <a:r>
              <a:rPr lang="en-GB" dirty="0">
                <a:latin typeface="Arial" panose="020B0604020202020204" pitchFamily="34" charset="0"/>
                <a:cs typeface="Arial" panose="020B0604020202020204" pitchFamily="34" charset="0"/>
              </a:rPr>
              <a:t>is said that he could recite chapters from the Bible once they had been read to him. </a:t>
            </a:r>
            <a:endParaRPr lang="en-GB" dirty="0" smtClean="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He </a:t>
            </a:r>
            <a:r>
              <a:rPr lang="en-GB" dirty="0">
                <a:latin typeface="Arial" panose="020B0604020202020204" pitchFamily="34" charset="0"/>
                <a:cs typeface="Arial" panose="020B0604020202020204" pitchFamily="34" charset="0"/>
              </a:rPr>
              <a:t>was elected as the town’s bellman (Town Crier) in 1820. One of his jobs was to ring his bell to open and close </a:t>
            </a:r>
            <a:r>
              <a:rPr lang="en-GB" dirty="0" err="1">
                <a:latin typeface="Arial" panose="020B0604020202020204" pitchFamily="34" charset="0"/>
                <a:cs typeface="Arial" panose="020B0604020202020204" pitchFamily="34" charset="0"/>
              </a:rPr>
              <a:t>Tommyfield</a:t>
            </a:r>
            <a:r>
              <a:rPr lang="en-GB" dirty="0">
                <a:latin typeface="Arial" panose="020B0604020202020204" pitchFamily="34" charset="0"/>
                <a:cs typeface="Arial" panose="020B0604020202020204" pitchFamily="34" charset="0"/>
              </a:rPr>
              <a:t> </a:t>
            </a:r>
            <a:r>
              <a:rPr lang="en-GB" dirty="0" smtClean="0">
                <a:latin typeface="Arial" panose="020B0604020202020204" pitchFamily="34" charset="0"/>
                <a:cs typeface="Arial" panose="020B0604020202020204" pitchFamily="34" charset="0"/>
              </a:rPr>
              <a:t>Market, </a:t>
            </a:r>
            <a:r>
              <a:rPr lang="en-GB" dirty="0">
                <a:latin typeface="Arial" panose="020B0604020202020204" pitchFamily="34" charset="0"/>
                <a:cs typeface="Arial" panose="020B0604020202020204" pitchFamily="34" charset="0"/>
              </a:rPr>
              <a:t>where he also had a pie and muffin stall. </a:t>
            </a:r>
          </a:p>
        </p:txBody>
      </p:sp>
      <p:pic>
        <p:nvPicPr>
          <p:cNvPr id="3" name="Picture 2" descr="\\english-heritage.org.uk\he_users\cmcharg\Documents\Immortalised resources\3356934_56bc2bf1-blind joe.jpg"/>
          <p:cNvPicPr>
            <a:picLocks noChangeAspect="1" noChangeArrowheads="1"/>
          </p:cNvPicPr>
          <p:nvPr/>
        </p:nvPicPr>
        <p:blipFill rotWithShape="1">
          <a:blip r:embed="rId5">
            <a:extLst>
              <a:ext uri="{28A0092B-C50C-407E-A947-70E740481C1C}">
                <a14:useLocalDpi xmlns:a14="http://schemas.microsoft.com/office/drawing/2010/main" val="0"/>
              </a:ext>
            </a:extLst>
          </a:blip>
          <a:srcRect l="21100" t="5678" r="10532" b="11329"/>
          <a:stretch/>
        </p:blipFill>
        <p:spPr bwMode="auto">
          <a:xfrm>
            <a:off x="899592" y="2060916"/>
            <a:ext cx="2861624" cy="462262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713538210"/>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97563" y="1268760"/>
            <a:ext cx="7920880" cy="707886"/>
          </a:xfrm>
          <a:prstGeom prst="rect">
            <a:avLst/>
          </a:prstGeom>
        </p:spPr>
        <p:txBody>
          <a:bodyPr wrap="square">
            <a:spAutoFit/>
          </a:bodyPr>
          <a:lstStyle/>
          <a:p>
            <a:pPr lvl="0" algn="ctr"/>
            <a:r>
              <a:rPr lang="en-GB" sz="4000" dirty="0">
                <a:solidFill>
                  <a:prstClr val="black"/>
                </a:solidFill>
                <a:latin typeface="Arial" panose="020B0604020202020204" pitchFamily="34" charset="0"/>
                <a:cs typeface="Arial" panose="020B0604020202020204" pitchFamily="34" charset="0"/>
              </a:rPr>
              <a:t>8. </a:t>
            </a:r>
            <a:r>
              <a:rPr lang="en-GB" sz="4000" dirty="0">
                <a:latin typeface="Arial" panose="020B0604020202020204" pitchFamily="34" charset="0"/>
                <a:cs typeface="Arial" panose="020B0604020202020204" pitchFamily="34" charset="0"/>
              </a:rPr>
              <a:t>Disability Representation</a:t>
            </a:r>
          </a:p>
        </p:txBody>
      </p:sp>
      <p:pic>
        <p:nvPicPr>
          <p:cNvPr id="3" name="Picture 2" descr="\\english-heritage.org.uk\he_users\cmcharg\Documents\Immortalised resources\3356934_56bc2bf1-blind joe.jpg"/>
          <p:cNvPicPr>
            <a:picLocks noChangeAspect="1" noChangeArrowheads="1"/>
          </p:cNvPicPr>
          <p:nvPr/>
        </p:nvPicPr>
        <p:blipFill rotWithShape="1">
          <a:blip r:embed="rId5">
            <a:extLst>
              <a:ext uri="{28A0092B-C50C-407E-A947-70E740481C1C}">
                <a14:useLocalDpi xmlns:a14="http://schemas.microsoft.com/office/drawing/2010/main" val="0"/>
              </a:ext>
            </a:extLst>
          </a:blip>
          <a:srcRect l="21100" t="5678" r="10532" b="11329"/>
          <a:stretch/>
        </p:blipFill>
        <p:spPr bwMode="auto">
          <a:xfrm>
            <a:off x="899592" y="2060916"/>
            <a:ext cx="2861624" cy="462262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924300" y="2101884"/>
            <a:ext cx="4594143" cy="4524315"/>
          </a:xfrm>
          <a:prstGeom prst="rect">
            <a:avLst/>
          </a:prstGeom>
          <a:noFill/>
        </p:spPr>
        <p:txBody>
          <a:bodyPr wrap="square" rtlCol="0">
            <a:spAutoFit/>
          </a:bodyPr>
          <a:lstStyle/>
          <a:p>
            <a:r>
              <a:rPr lang="en-GB" dirty="0" smtClean="0">
                <a:latin typeface="Arial" panose="020B0604020202020204" pitchFamily="34" charset="0"/>
                <a:cs typeface="Arial" panose="020B0604020202020204" pitchFamily="34" charset="0"/>
              </a:rPr>
              <a:t>The </a:t>
            </a:r>
            <a:r>
              <a:rPr lang="en-GB" dirty="0">
                <a:latin typeface="Arial" panose="020B0604020202020204" pitchFamily="34" charset="0"/>
                <a:cs typeface="Arial" panose="020B0604020202020204" pitchFamily="34" charset="0"/>
              </a:rPr>
              <a:t>statue of </a:t>
            </a:r>
            <a:r>
              <a:rPr lang="en-GB" dirty="0" smtClean="0">
                <a:latin typeface="Arial" panose="020B0604020202020204" pitchFamily="34" charset="0"/>
                <a:cs typeface="Arial" panose="020B0604020202020204" pitchFamily="34" charset="0"/>
              </a:rPr>
              <a:t>Joe </a:t>
            </a:r>
            <a:r>
              <a:rPr lang="en-GB" dirty="0">
                <a:latin typeface="Arial" panose="020B0604020202020204" pitchFamily="34" charset="0"/>
                <a:cs typeface="Arial" panose="020B0604020202020204" pitchFamily="34" charset="0"/>
              </a:rPr>
              <a:t>dressed in his heavy coat, holding his bell in his right hand and walking stick in the other, is mounted on a stone pedestal. </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The statue was unveiled on the 9th May 1868, Joe having died in 1862, aged 76. During the unveiling his own bell was rung as a mark of respect. </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‘Blind Joe’ was remembered as an honest and religious man, and people admired him for his life of struggle and working-class self-improvement. Known as a lay preacher, his statue </a:t>
            </a:r>
            <a:r>
              <a:rPr lang="en-GB" dirty="0" smtClean="0">
                <a:latin typeface="Arial" panose="020B0604020202020204" pitchFamily="34" charset="0"/>
                <a:cs typeface="Arial" panose="020B0604020202020204" pitchFamily="34" charset="0"/>
              </a:rPr>
              <a:t>was </a:t>
            </a:r>
            <a:r>
              <a:rPr lang="en-GB" dirty="0">
                <a:latin typeface="Arial" panose="020B0604020202020204" pitchFamily="34" charset="0"/>
                <a:cs typeface="Arial" panose="020B0604020202020204" pitchFamily="34" charset="0"/>
              </a:rPr>
              <a:t>erected </a:t>
            </a:r>
            <a:r>
              <a:rPr lang="en-GB" dirty="0" smtClean="0">
                <a:latin typeface="Arial" panose="020B0604020202020204" pitchFamily="34" charset="0"/>
                <a:cs typeface="Arial" panose="020B0604020202020204" pitchFamily="34" charset="0"/>
              </a:rPr>
              <a:t>to </a:t>
            </a:r>
            <a:r>
              <a:rPr lang="en-GB" dirty="0">
                <a:latin typeface="Arial" panose="020B0604020202020204" pitchFamily="34" charset="0"/>
                <a:cs typeface="Arial" panose="020B0604020202020204" pitchFamily="34" charset="0"/>
              </a:rPr>
              <a:t>commemorate his services to religion. </a:t>
            </a:r>
          </a:p>
        </p:txBody>
      </p:sp>
    </p:spTree>
    <p:custDataLst>
      <p:tags r:id="rId1"/>
    </p:custDataLst>
    <p:extLst>
      <p:ext uri="{BB962C8B-B14F-4D97-AF65-F5344CB8AC3E}">
        <p14:creationId xmlns:p14="http://schemas.microsoft.com/office/powerpoint/2010/main" val="2753371041"/>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97563" y="1268760"/>
            <a:ext cx="7920880" cy="707886"/>
          </a:xfrm>
          <a:prstGeom prst="rect">
            <a:avLst/>
          </a:prstGeom>
        </p:spPr>
        <p:txBody>
          <a:bodyPr wrap="square">
            <a:spAutoFit/>
          </a:bodyPr>
          <a:lstStyle/>
          <a:p>
            <a:pPr lvl="0" algn="ctr"/>
            <a:r>
              <a:rPr lang="en-GB" sz="4000" dirty="0">
                <a:solidFill>
                  <a:prstClr val="black"/>
                </a:solidFill>
                <a:latin typeface="Arial" panose="020B0604020202020204" pitchFamily="34" charset="0"/>
                <a:cs typeface="Arial" panose="020B0604020202020204" pitchFamily="34" charset="0"/>
              </a:rPr>
              <a:t>8. </a:t>
            </a:r>
            <a:r>
              <a:rPr lang="en-GB" sz="4000" dirty="0">
                <a:latin typeface="Arial" panose="020B0604020202020204" pitchFamily="34" charset="0"/>
                <a:cs typeface="Arial" panose="020B0604020202020204" pitchFamily="34" charset="0"/>
              </a:rPr>
              <a:t>Disability Representation</a:t>
            </a:r>
          </a:p>
        </p:txBody>
      </p:sp>
      <p:pic>
        <p:nvPicPr>
          <p:cNvPr id="3" name="Picture 2" descr="\\english-heritage.org.uk\he_users\cmcharg\Documents\Immortalised resources\3356934_56bc2bf1-blind joe.jpg"/>
          <p:cNvPicPr>
            <a:picLocks noChangeAspect="1" noChangeArrowheads="1"/>
          </p:cNvPicPr>
          <p:nvPr/>
        </p:nvPicPr>
        <p:blipFill rotWithShape="1">
          <a:blip r:embed="rId5">
            <a:extLst>
              <a:ext uri="{28A0092B-C50C-407E-A947-70E740481C1C}">
                <a14:useLocalDpi xmlns:a14="http://schemas.microsoft.com/office/drawing/2010/main" val="0"/>
              </a:ext>
            </a:extLst>
          </a:blip>
          <a:srcRect l="21100" t="5678" r="10532" b="11329"/>
          <a:stretch/>
        </p:blipFill>
        <p:spPr bwMode="auto">
          <a:xfrm>
            <a:off x="899592" y="2060916"/>
            <a:ext cx="2861624" cy="462262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924300" y="2101884"/>
            <a:ext cx="4594143" cy="4801314"/>
          </a:xfrm>
          <a:prstGeom prst="rect">
            <a:avLst/>
          </a:prstGeom>
          <a:noFill/>
        </p:spPr>
        <p:txBody>
          <a:bodyPr wrap="square" rtlCol="0">
            <a:spAutoFit/>
          </a:bodyPr>
          <a:lstStyle/>
          <a:p>
            <a:r>
              <a:rPr lang="en-GB" dirty="0" smtClean="0">
                <a:latin typeface="Arial" panose="020B0604020202020204" pitchFamily="34" charset="0"/>
                <a:cs typeface="Arial" panose="020B0604020202020204" pitchFamily="34" charset="0"/>
              </a:rPr>
              <a:t>People </a:t>
            </a:r>
            <a:r>
              <a:rPr lang="en-GB" dirty="0">
                <a:latin typeface="Arial" panose="020B0604020202020204" pitchFamily="34" charset="0"/>
                <a:cs typeface="Arial" panose="020B0604020202020204" pitchFamily="34" charset="0"/>
              </a:rPr>
              <a:t>with disabilities want to be treated as equals in our society, but this is often not the case. The media (television, newspapers, social media etc.) don’t always portray disability positively, so people with disabilities must work very hard to challenge how they are represented in the </a:t>
            </a:r>
            <a:r>
              <a:rPr lang="en-GB" dirty="0" smtClean="0">
                <a:latin typeface="Arial" panose="020B0604020202020204" pitchFamily="34" charset="0"/>
                <a:cs typeface="Arial" panose="020B0604020202020204" pitchFamily="34" charset="0"/>
              </a:rPr>
              <a:t>mainstream media. This statue is </a:t>
            </a:r>
            <a:r>
              <a:rPr lang="en-GB" dirty="0">
                <a:latin typeface="Arial" panose="020B0604020202020204" pitchFamily="34" charset="0"/>
                <a:cs typeface="Arial" panose="020B0604020202020204" pitchFamily="34" charset="0"/>
              </a:rPr>
              <a:t>a very positive sculpture to a man who was loved by his community. </a:t>
            </a:r>
            <a:endParaRPr lang="en-GB" dirty="0" smtClean="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In </a:t>
            </a:r>
            <a:r>
              <a:rPr lang="en-GB" dirty="0">
                <a:latin typeface="Arial" panose="020B0604020202020204" pitchFamily="34" charset="0"/>
                <a:cs typeface="Arial" panose="020B0604020202020204" pitchFamily="34" charset="0"/>
              </a:rPr>
              <a:t>the 1800’s it would have been even more challenging to be accepted in </a:t>
            </a:r>
            <a:r>
              <a:rPr lang="en-GB" dirty="0" smtClean="0">
                <a:latin typeface="Arial" panose="020B0604020202020204" pitchFamily="34" charset="0"/>
                <a:cs typeface="Arial" panose="020B0604020202020204" pitchFamily="34" charset="0"/>
              </a:rPr>
              <a:t>society</a:t>
            </a:r>
            <a:r>
              <a:rPr lang="en-GB" dirty="0" smtClean="0">
                <a:solidFill>
                  <a:srgbClr val="FF0000"/>
                </a:solidFill>
                <a:latin typeface="Arial" panose="020B0604020202020204" pitchFamily="34" charset="0"/>
                <a:cs typeface="Arial" panose="020B0604020202020204" pitchFamily="34" charset="0"/>
              </a:rPr>
              <a:t>.</a:t>
            </a:r>
            <a:r>
              <a:rPr lang="en-GB" dirty="0" smtClean="0">
                <a:latin typeface="Arial" panose="020B0604020202020204" pitchFamily="34" charset="0"/>
                <a:cs typeface="Arial" panose="020B0604020202020204" pitchFamily="34" charset="0"/>
              </a:rPr>
              <a:t> The </a:t>
            </a:r>
            <a:r>
              <a:rPr lang="en-GB" dirty="0">
                <a:latin typeface="Arial" panose="020B0604020202020204" pitchFamily="34" charset="0"/>
                <a:cs typeface="Arial" panose="020B0604020202020204" pitchFamily="34" charset="0"/>
              </a:rPr>
              <a:t>sculpture shows that, despite being blind from birth, he was able to live a fulfilling life of religious belief, bell ringing, and running a stall in the market. </a:t>
            </a:r>
          </a:p>
        </p:txBody>
      </p:sp>
    </p:spTree>
    <p:custDataLst>
      <p:tags r:id="rId1"/>
    </p:custDataLst>
    <p:extLst>
      <p:ext uri="{BB962C8B-B14F-4D97-AF65-F5344CB8AC3E}">
        <p14:creationId xmlns:p14="http://schemas.microsoft.com/office/powerpoint/2010/main" val="3776179174"/>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440597" y="2276872"/>
            <a:ext cx="5098571" cy="4524315"/>
          </a:xfrm>
          <a:prstGeom prst="rect">
            <a:avLst/>
          </a:prstGeom>
          <a:noFill/>
        </p:spPr>
        <p:txBody>
          <a:bodyPr wrap="square" rtlCol="0">
            <a:spAutoFit/>
          </a:bodyPr>
          <a:lstStyle/>
          <a:p>
            <a:r>
              <a:rPr lang="en-GB" dirty="0" smtClean="0">
                <a:latin typeface="Arial" panose="020B0604020202020204" pitchFamily="34" charset="0"/>
                <a:cs typeface="Arial" panose="020B0604020202020204" pitchFamily="34" charset="0"/>
              </a:rPr>
              <a:t>Look at the statue of Joe and the monuments on the following slides.</a:t>
            </a: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As you look at the monuments start </a:t>
            </a:r>
            <a:r>
              <a:rPr lang="en-GB" dirty="0">
                <a:latin typeface="Arial" panose="020B0604020202020204" pitchFamily="34" charset="0"/>
                <a:cs typeface="Arial" panose="020B0604020202020204" pitchFamily="34" charset="0"/>
              </a:rPr>
              <a:t>to </a:t>
            </a:r>
            <a:r>
              <a:rPr lang="en-GB" dirty="0" smtClean="0">
                <a:latin typeface="Arial" panose="020B0604020202020204" pitchFamily="34" charset="0"/>
                <a:cs typeface="Arial" panose="020B0604020202020204" pitchFamily="34" charset="0"/>
              </a:rPr>
              <a:t>think about what categories you could use to describe the people/events being immortalised.</a:t>
            </a:r>
          </a:p>
          <a:p>
            <a:endParaRPr lang="en-GB" dirty="0">
              <a:latin typeface="Arial" panose="020B0604020202020204" pitchFamily="34" charset="0"/>
              <a:cs typeface="Arial" panose="020B0604020202020204" pitchFamily="34" charset="0"/>
            </a:endParaRPr>
          </a:p>
          <a:p>
            <a:endParaRPr lang="en-GB" dirty="0" smtClean="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endParaRPr lang="en-GB" dirty="0" smtClean="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endParaRPr lang="en-GB" dirty="0" smtClean="0">
              <a:latin typeface="Arial" panose="020B0604020202020204" pitchFamily="34" charset="0"/>
              <a:cs typeface="Arial" panose="020B0604020202020204" pitchFamily="34" charset="0"/>
            </a:endParaRPr>
          </a:p>
          <a:p>
            <a:endParaRPr lang="en-GB" dirty="0" smtClean="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Can you find </a:t>
            </a:r>
            <a:r>
              <a:rPr lang="en-GB" dirty="0" smtClean="0">
                <a:latin typeface="Arial" panose="020B0604020202020204" pitchFamily="34" charset="0"/>
                <a:cs typeface="Arial" panose="020B0604020202020204" pitchFamily="34" charset="0"/>
              </a:rPr>
              <a:t>local </a:t>
            </a:r>
            <a:r>
              <a:rPr lang="en-GB" dirty="0" smtClean="0">
                <a:latin typeface="Arial" panose="020B0604020202020204" pitchFamily="34" charset="0"/>
                <a:cs typeface="Arial" panose="020B0604020202020204" pitchFamily="34" charset="0"/>
              </a:rPr>
              <a:t>monuments to people with disabilities?</a:t>
            </a:r>
            <a:endParaRPr lang="en-GB" dirty="0">
              <a:latin typeface="Arial" panose="020B0604020202020204" pitchFamily="34" charset="0"/>
              <a:cs typeface="Arial" panose="020B0604020202020204" pitchFamily="34" charset="0"/>
            </a:endParaRPr>
          </a:p>
        </p:txBody>
      </p:sp>
      <p:sp>
        <p:nvSpPr>
          <p:cNvPr id="12" name="Title 1"/>
          <p:cNvSpPr txBox="1">
            <a:spLocks/>
          </p:cNvSpPr>
          <p:nvPr/>
        </p:nvSpPr>
        <p:spPr>
          <a:xfrm>
            <a:off x="593414" y="1202493"/>
            <a:ext cx="7992889" cy="792088"/>
          </a:xfrm>
          <a:prstGeom prst="rect">
            <a:avLst/>
          </a:prstGeom>
          <a:solidFill>
            <a:srgbClr val="FFFF00"/>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dirty="0" smtClean="0">
                <a:latin typeface="Arial" panose="020B0604020202020204" pitchFamily="34" charset="0"/>
                <a:cs typeface="Arial" panose="020B0604020202020204" pitchFamily="34" charset="0"/>
              </a:rPr>
              <a:t>Activity</a:t>
            </a:r>
            <a:endParaRPr lang="en-GB" dirty="0">
              <a:latin typeface="Arial" panose="020B0604020202020204" pitchFamily="34" charset="0"/>
              <a:cs typeface="Arial" panose="020B0604020202020204" pitchFamily="34" charset="0"/>
            </a:endParaRPr>
          </a:p>
        </p:txBody>
      </p:sp>
      <p:pic>
        <p:nvPicPr>
          <p:cNvPr id="15" name="Picture 14" descr="\\english-heritage.org.uk\he_users\cmcharg\Documents\Immortalised resources\3356934_56bc2bf1-blind joe.jpg"/>
          <p:cNvPicPr>
            <a:picLocks noChangeAspect="1" noChangeArrowheads="1"/>
          </p:cNvPicPr>
          <p:nvPr/>
        </p:nvPicPr>
        <p:blipFill rotWithShape="1">
          <a:blip r:embed="rId5">
            <a:extLst>
              <a:ext uri="{28A0092B-C50C-407E-A947-70E740481C1C}">
                <a14:useLocalDpi xmlns:a14="http://schemas.microsoft.com/office/drawing/2010/main" val="0"/>
              </a:ext>
            </a:extLst>
          </a:blip>
          <a:srcRect l="21100" t="5678" r="10532" b="11329"/>
          <a:stretch/>
        </p:blipFill>
        <p:spPr bwMode="auto">
          <a:xfrm>
            <a:off x="593414" y="2095841"/>
            <a:ext cx="2861624" cy="462262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p:nvPr/>
        </p:nvPicPr>
        <p:blipFill>
          <a:blip r:embed="rId6" cstate="print">
            <a:extLst>
              <a:ext uri="{28A0092B-C50C-407E-A947-70E740481C1C}">
                <a14:useLocalDpi xmlns:a14="http://schemas.microsoft.com/office/drawing/2010/main" val="0"/>
              </a:ext>
            </a:extLst>
          </a:blip>
          <a:stretch>
            <a:fillRect/>
          </a:stretch>
        </p:blipFill>
        <p:spPr>
          <a:xfrm>
            <a:off x="5509538" y="4220965"/>
            <a:ext cx="1877060" cy="1813560"/>
          </a:xfrm>
          <a:prstGeom prst="rect">
            <a:avLst/>
          </a:prstGeom>
        </p:spPr>
      </p:pic>
      <p:grpSp>
        <p:nvGrpSpPr>
          <p:cNvPr id="17" name="Group 16"/>
          <p:cNvGrpSpPr/>
          <p:nvPr/>
        </p:nvGrpSpPr>
        <p:grpSpPr>
          <a:xfrm>
            <a:off x="3407517" y="4197743"/>
            <a:ext cx="1924050" cy="1858645"/>
            <a:chOff x="5300745" y="4877388"/>
            <a:chExt cx="1924050" cy="1858645"/>
          </a:xfrm>
        </p:grpSpPr>
        <p:pic>
          <p:nvPicPr>
            <p:cNvPr id="18" name="Picture 17"/>
            <p:cNvPicPr/>
            <p:nvPr/>
          </p:nvPicPr>
          <p:blipFill>
            <a:blip r:embed="rId7" cstate="print">
              <a:extLst>
                <a:ext uri="{28A0092B-C50C-407E-A947-70E740481C1C}">
                  <a14:useLocalDpi xmlns:a14="http://schemas.microsoft.com/office/drawing/2010/main" val="0"/>
                </a:ext>
              </a:extLst>
            </a:blip>
            <a:stretch>
              <a:fillRect/>
            </a:stretch>
          </p:blipFill>
          <p:spPr>
            <a:xfrm rot="748194">
              <a:off x="5300745" y="4877388"/>
              <a:ext cx="1924050" cy="1858645"/>
            </a:xfrm>
            <a:prstGeom prst="rect">
              <a:avLst/>
            </a:prstGeom>
          </p:spPr>
        </p:pic>
        <p:sp>
          <p:nvSpPr>
            <p:cNvPr id="19" name="Text Box 2"/>
            <p:cNvSpPr txBox="1">
              <a:spLocks noChangeArrowheads="1"/>
            </p:cNvSpPr>
            <p:nvPr/>
          </p:nvSpPr>
          <p:spPr bwMode="auto">
            <a:xfrm>
              <a:off x="5506686" y="5193976"/>
              <a:ext cx="1512167" cy="494665"/>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Aft>
                  <a:spcPts val="800"/>
                </a:spcAft>
              </a:pPr>
              <a:r>
                <a:rPr lang="en-GB" sz="7200" dirty="0" smtClean="0">
                  <a:effectLst/>
                  <a:latin typeface="Calibri"/>
                  <a:ea typeface="Calibri"/>
                  <a:cs typeface="Times New Roman"/>
                </a:rPr>
                <a:t>?</a:t>
              </a:r>
              <a:endParaRPr lang="en-GB" sz="7200" dirty="0">
                <a:effectLst/>
                <a:latin typeface="Calibri"/>
                <a:ea typeface="Calibri"/>
                <a:cs typeface="Times New Roman"/>
              </a:endParaRPr>
            </a:p>
          </p:txBody>
        </p:sp>
      </p:grpSp>
      <p:grpSp>
        <p:nvGrpSpPr>
          <p:cNvPr id="20" name="Group 19"/>
          <p:cNvGrpSpPr/>
          <p:nvPr/>
        </p:nvGrpSpPr>
        <p:grpSpPr>
          <a:xfrm>
            <a:off x="7325829" y="4198422"/>
            <a:ext cx="1924050" cy="1858645"/>
            <a:chOff x="7412286" y="5947973"/>
            <a:chExt cx="1924050" cy="1858645"/>
          </a:xfrm>
        </p:grpSpPr>
        <p:pic>
          <p:nvPicPr>
            <p:cNvPr id="21" name="Picture 20"/>
            <p:cNvPicPr/>
            <p:nvPr/>
          </p:nvPicPr>
          <p:blipFill>
            <a:blip r:embed="rId7" cstate="print">
              <a:extLst>
                <a:ext uri="{28A0092B-C50C-407E-A947-70E740481C1C}">
                  <a14:useLocalDpi xmlns:a14="http://schemas.microsoft.com/office/drawing/2010/main" val="0"/>
                </a:ext>
              </a:extLst>
            </a:blip>
            <a:stretch>
              <a:fillRect/>
            </a:stretch>
          </p:blipFill>
          <p:spPr>
            <a:xfrm rot="748194">
              <a:off x="7412286" y="5947973"/>
              <a:ext cx="1924050" cy="1858645"/>
            </a:xfrm>
            <a:prstGeom prst="rect">
              <a:avLst/>
            </a:prstGeom>
          </p:spPr>
        </p:pic>
        <p:sp>
          <p:nvSpPr>
            <p:cNvPr id="22" name="Text Box 2"/>
            <p:cNvSpPr txBox="1">
              <a:spLocks noChangeArrowheads="1"/>
            </p:cNvSpPr>
            <p:nvPr/>
          </p:nvSpPr>
          <p:spPr bwMode="auto">
            <a:xfrm rot="992717">
              <a:off x="7627371" y="6192065"/>
              <a:ext cx="1535435" cy="737870"/>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Aft>
                  <a:spcPts val="800"/>
                </a:spcAft>
              </a:pPr>
              <a:r>
                <a:rPr lang="en-GB" sz="9600" b="1" dirty="0" smtClean="0">
                  <a:latin typeface="Bradley Hand ITC"/>
                  <a:ea typeface="Calibri"/>
                  <a:cs typeface="Arial"/>
                </a:rPr>
                <a:t>?</a:t>
              </a:r>
              <a:endParaRPr lang="en-GB" sz="9600" dirty="0">
                <a:effectLst/>
                <a:latin typeface="Calibri"/>
                <a:ea typeface="Calibri"/>
                <a:cs typeface="Times New Roman"/>
              </a:endParaRPr>
            </a:p>
          </p:txBody>
        </p:sp>
      </p:grpSp>
      <p:sp>
        <p:nvSpPr>
          <p:cNvPr id="23" name="Text Box 2"/>
          <p:cNvSpPr txBox="1">
            <a:spLocks noChangeArrowheads="1"/>
          </p:cNvSpPr>
          <p:nvPr/>
        </p:nvSpPr>
        <p:spPr bwMode="auto">
          <a:xfrm rot="21108118">
            <a:off x="5965884" y="4466369"/>
            <a:ext cx="1387282" cy="568325"/>
          </a:xfrm>
          <a:prstGeom prst="rect">
            <a:avLst/>
          </a:prstGeom>
          <a:noFill/>
          <a:ln w="9525">
            <a:noFill/>
            <a:miter lim="800000"/>
            <a:headEnd/>
            <a:tailEnd/>
          </a:ln>
        </p:spPr>
        <p:txBody>
          <a:bodyPr rot="0" vert="horz" wrap="square" lIns="91440" tIns="45720" rIns="91440" bIns="45720" anchor="t" anchorCtr="0">
            <a:noAutofit/>
          </a:bodyPr>
          <a:lstStyle/>
          <a:p>
            <a:r>
              <a:rPr lang="en-GB" sz="7200" dirty="0" smtClean="0">
                <a:effectLst/>
                <a:latin typeface="Arial"/>
                <a:ea typeface="Calibri"/>
                <a:cs typeface="Times New Roman"/>
              </a:rPr>
              <a:t>?</a:t>
            </a:r>
            <a:endParaRPr lang="en-GB" sz="7200" dirty="0">
              <a:effectLst/>
              <a:latin typeface="Calibri"/>
              <a:ea typeface="Calibri"/>
              <a:cs typeface="Times New Roman"/>
            </a:endParaRPr>
          </a:p>
        </p:txBody>
      </p:sp>
    </p:spTree>
    <p:custDataLst>
      <p:tags r:id="rId1"/>
    </p:custDataLst>
    <p:extLst>
      <p:ext uri="{BB962C8B-B14F-4D97-AF65-F5344CB8AC3E}">
        <p14:creationId xmlns:p14="http://schemas.microsoft.com/office/powerpoint/2010/main" val="10593322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593414" y="2132856"/>
            <a:ext cx="7992889" cy="1200329"/>
          </a:xfrm>
          <a:prstGeom prst="rect">
            <a:avLst/>
          </a:prstGeom>
          <a:noFill/>
        </p:spPr>
        <p:txBody>
          <a:bodyPr wrap="square" rtlCol="0">
            <a:spAutoFit/>
          </a:bodyPr>
          <a:lstStyle/>
          <a:p>
            <a:r>
              <a:rPr lang="en-GB" dirty="0" smtClean="0">
                <a:latin typeface="Arial" panose="020B0604020202020204" pitchFamily="34" charset="0"/>
                <a:cs typeface="Arial" panose="020B0604020202020204" pitchFamily="34" charset="0"/>
              </a:rPr>
              <a:t>Use the internet to answer the questions about Nelson on the previous slides, plus any others you’ve come up with. Here are some websites to get you started:</a:t>
            </a:r>
          </a:p>
          <a:p>
            <a:endParaRPr lang="en-GB" dirty="0" smtClean="0">
              <a:latin typeface="Arial" panose="020B0604020202020204" pitchFamily="34" charset="0"/>
              <a:cs typeface="Arial" panose="020B0604020202020204" pitchFamily="34" charset="0"/>
            </a:endParaRPr>
          </a:p>
        </p:txBody>
      </p:sp>
      <p:sp>
        <p:nvSpPr>
          <p:cNvPr id="4" name="Title 1"/>
          <p:cNvSpPr txBox="1">
            <a:spLocks/>
          </p:cNvSpPr>
          <p:nvPr/>
        </p:nvSpPr>
        <p:spPr>
          <a:xfrm>
            <a:off x="593414" y="1202493"/>
            <a:ext cx="7992889" cy="792088"/>
          </a:xfrm>
          <a:prstGeom prst="rect">
            <a:avLst/>
          </a:prstGeom>
          <a:solidFill>
            <a:srgbClr val="FFFF00"/>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dirty="0" smtClean="0">
                <a:latin typeface="Arial" panose="020B0604020202020204" pitchFamily="34" charset="0"/>
                <a:cs typeface="Arial" panose="020B0604020202020204" pitchFamily="34" charset="0"/>
              </a:rPr>
              <a:t>Research Task</a:t>
            </a:r>
            <a:endParaRPr lang="en-GB" dirty="0">
              <a:latin typeface="Arial" panose="020B0604020202020204" pitchFamily="34" charset="0"/>
              <a:cs typeface="Arial" panose="020B0604020202020204" pitchFamily="34" charset="0"/>
            </a:endParaRPr>
          </a:p>
        </p:txBody>
      </p:sp>
      <p:sp>
        <p:nvSpPr>
          <p:cNvPr id="6" name="TextBox 5"/>
          <p:cNvSpPr txBox="1"/>
          <p:nvPr/>
        </p:nvSpPr>
        <p:spPr>
          <a:xfrm>
            <a:off x="593414" y="4904000"/>
            <a:ext cx="8083042" cy="1477328"/>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Remember to </a:t>
            </a:r>
            <a:r>
              <a:rPr lang="en-GB" dirty="0" smtClean="0">
                <a:latin typeface="Arial" panose="020B0604020202020204" pitchFamily="34" charset="0"/>
                <a:cs typeface="Arial" panose="020B0604020202020204" pitchFamily="34" charset="0"/>
              </a:rPr>
              <a:t>cite all the websites you use and think about your sources:</a:t>
            </a:r>
          </a:p>
          <a:p>
            <a:endParaRPr lang="en-GB" dirty="0" smtClean="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Is the website credible? </a:t>
            </a:r>
          </a:p>
          <a:p>
            <a:r>
              <a:rPr lang="en-GB" dirty="0" smtClean="0">
                <a:latin typeface="Arial" panose="020B0604020202020204" pitchFamily="34" charset="0"/>
                <a:cs typeface="Arial" panose="020B0604020202020204" pitchFamily="34" charset="0"/>
              </a:rPr>
              <a:t>Is it likely to give a one sided view / opinion?</a:t>
            </a:r>
          </a:p>
          <a:p>
            <a:r>
              <a:rPr lang="en-GB" dirty="0" smtClean="0">
                <a:latin typeface="Arial" panose="020B0604020202020204" pitchFamily="34" charset="0"/>
                <a:cs typeface="Arial" panose="020B0604020202020204" pitchFamily="34" charset="0"/>
              </a:rPr>
              <a:t>Does it conflict with another source?</a:t>
            </a:r>
          </a:p>
        </p:txBody>
      </p:sp>
      <p:sp>
        <p:nvSpPr>
          <p:cNvPr id="7" name="TextBox 6"/>
          <p:cNvSpPr txBox="1"/>
          <p:nvPr/>
        </p:nvSpPr>
        <p:spPr>
          <a:xfrm>
            <a:off x="593414" y="6381328"/>
            <a:ext cx="8083042" cy="369332"/>
          </a:xfrm>
          <a:prstGeom prst="rect">
            <a:avLst/>
          </a:prstGeom>
          <a:noFill/>
        </p:spPr>
        <p:txBody>
          <a:bodyPr wrap="square" rtlCol="0">
            <a:spAutoFit/>
          </a:bodyPr>
          <a:lstStyle/>
          <a:p>
            <a:r>
              <a:rPr lang="en-GB" dirty="0" smtClean="0">
                <a:latin typeface="Arial" panose="020B0604020202020204" pitchFamily="34" charset="0"/>
                <a:cs typeface="Arial" panose="020B0604020202020204" pitchFamily="34" charset="0"/>
              </a:rPr>
              <a:t>Why do you think Nelson has been ‘immortalised’?</a:t>
            </a:r>
          </a:p>
        </p:txBody>
      </p:sp>
      <p:graphicFrame>
        <p:nvGraphicFramePr>
          <p:cNvPr id="2" name="Table 1"/>
          <p:cNvGraphicFramePr>
            <a:graphicFrameLocks noGrp="1"/>
          </p:cNvGraphicFramePr>
          <p:nvPr>
            <p:extLst>
              <p:ext uri="{D42A27DB-BD31-4B8C-83A1-F6EECF244321}">
                <p14:modId xmlns:p14="http://schemas.microsoft.com/office/powerpoint/2010/main" val="583934255"/>
              </p:ext>
            </p:extLst>
          </p:nvPr>
        </p:nvGraphicFramePr>
        <p:xfrm>
          <a:off x="683568" y="3140968"/>
          <a:ext cx="7902735" cy="1597978"/>
        </p:xfrm>
        <a:graphic>
          <a:graphicData uri="http://schemas.openxmlformats.org/drawingml/2006/table">
            <a:tbl>
              <a:tblPr firstRow="1" firstCol="1" bandRow="1">
                <a:tableStyleId>{5C22544A-7EE6-4342-B048-85BDC9FD1C3A}</a:tableStyleId>
              </a:tblPr>
              <a:tblGrid>
                <a:gridCol w="2977550"/>
                <a:gridCol w="4925185"/>
              </a:tblGrid>
              <a:tr h="0">
                <a:tc>
                  <a:txBody>
                    <a:bodyPr/>
                    <a:lstStyle/>
                    <a:p>
                      <a:pPr>
                        <a:lnSpc>
                          <a:spcPct val="107000"/>
                        </a:lnSpc>
                        <a:spcAft>
                          <a:spcPts val="0"/>
                        </a:spcAft>
                      </a:pPr>
                      <a:r>
                        <a:rPr lang="en-GB" sz="1400" dirty="0">
                          <a:effectLst/>
                        </a:rPr>
                        <a:t>Topic           </a:t>
                      </a:r>
                      <a:endParaRPr lang="en-GB" sz="1100" dirty="0">
                        <a:effectLst/>
                        <a:latin typeface="Calibri"/>
                        <a:ea typeface="Calibri"/>
                        <a:cs typeface="Times New Roman"/>
                      </a:endParaRPr>
                    </a:p>
                  </a:txBody>
                  <a:tcPr marL="68580" marR="68580" marT="0" marB="0"/>
                </a:tc>
                <a:tc>
                  <a:txBody>
                    <a:bodyPr/>
                    <a:lstStyle/>
                    <a:p>
                      <a:pPr>
                        <a:lnSpc>
                          <a:spcPct val="107000"/>
                        </a:lnSpc>
                        <a:spcAft>
                          <a:spcPts val="0"/>
                        </a:spcAft>
                      </a:pPr>
                      <a:r>
                        <a:rPr lang="en-GB" sz="1400" dirty="0">
                          <a:effectLst/>
                        </a:rPr>
                        <a:t>Reference </a:t>
                      </a:r>
                      <a:endParaRPr lang="en-GB" sz="1100" dirty="0">
                        <a:effectLst/>
                        <a:latin typeface="Calibri"/>
                        <a:ea typeface="Calibri"/>
                        <a:cs typeface="Times New Roman"/>
                      </a:endParaRPr>
                    </a:p>
                  </a:txBody>
                  <a:tcPr marL="68580" marR="68580" marT="0" marB="0"/>
                </a:tc>
              </a:tr>
              <a:tr h="0">
                <a:tc>
                  <a:txBody>
                    <a:bodyPr/>
                    <a:lstStyle/>
                    <a:p>
                      <a:pPr>
                        <a:lnSpc>
                          <a:spcPct val="107000"/>
                        </a:lnSpc>
                        <a:spcAft>
                          <a:spcPts val="0"/>
                        </a:spcAft>
                      </a:pPr>
                      <a:r>
                        <a:rPr lang="en-GB" sz="1400" dirty="0">
                          <a:effectLst/>
                        </a:rPr>
                        <a:t>Why do memorials matter?</a:t>
                      </a:r>
                      <a:endParaRPr lang="en-GB" sz="1100" dirty="0">
                        <a:effectLst/>
                      </a:endParaRPr>
                    </a:p>
                    <a:p>
                      <a:pPr>
                        <a:lnSpc>
                          <a:spcPct val="107000"/>
                        </a:lnSpc>
                        <a:spcAft>
                          <a:spcPts val="0"/>
                        </a:spcAft>
                      </a:pPr>
                      <a:endParaRPr lang="en-GB" sz="1100" dirty="0">
                        <a:effectLst/>
                        <a:latin typeface="Calibri"/>
                        <a:ea typeface="Calibri"/>
                        <a:cs typeface="Times New Roman"/>
                      </a:endParaRPr>
                    </a:p>
                  </a:txBody>
                  <a:tcPr marL="68580" marR="68580" marT="0" marB="0"/>
                </a:tc>
                <a:tc>
                  <a:txBody>
                    <a:bodyPr/>
                    <a:lstStyle/>
                    <a:p>
                      <a:pPr>
                        <a:lnSpc>
                          <a:spcPct val="107000"/>
                        </a:lnSpc>
                        <a:spcAft>
                          <a:spcPts val="0"/>
                        </a:spcAft>
                      </a:pPr>
                      <a:r>
                        <a:rPr lang="en-GB" sz="1400" u="sng" dirty="0">
                          <a:effectLst/>
                          <a:hlinkClick r:id="rId5"/>
                        </a:rPr>
                        <a:t>https://historicengland.org.uk/get-involved/help-write-history/immortalised</a:t>
                      </a:r>
                      <a:r>
                        <a:rPr lang="en-GB" sz="1400" u="sng" dirty="0" smtClean="0">
                          <a:effectLst/>
                          <a:hlinkClick r:id="rId5"/>
                        </a:rPr>
                        <a:t>/</a:t>
                      </a:r>
                      <a:endParaRPr lang="en-GB" sz="1400" u="sng" dirty="0" smtClean="0">
                        <a:effectLst/>
                      </a:endParaRPr>
                    </a:p>
                  </a:txBody>
                  <a:tcPr marL="68580" marR="68580" marT="0" marB="0"/>
                </a:tc>
              </a:tr>
              <a:tr h="0">
                <a:tc>
                  <a:txBody>
                    <a:bodyPr/>
                    <a:lstStyle/>
                    <a:p>
                      <a:pPr>
                        <a:lnSpc>
                          <a:spcPct val="107000"/>
                        </a:lnSpc>
                        <a:spcAft>
                          <a:spcPts val="0"/>
                        </a:spcAft>
                      </a:pPr>
                      <a:r>
                        <a:rPr lang="en-GB" sz="1400" dirty="0">
                          <a:effectLst/>
                        </a:rPr>
                        <a:t>Why he Nelson considered to be a national hero?             </a:t>
                      </a:r>
                      <a:endParaRPr lang="en-GB" sz="1100" dirty="0">
                        <a:effectLst/>
                      </a:endParaRPr>
                    </a:p>
                  </a:txBody>
                  <a:tcPr marL="68580" marR="68580" marT="0" marB="0"/>
                </a:tc>
                <a:tc>
                  <a:txBody>
                    <a:bodyPr/>
                    <a:lstStyle/>
                    <a:p>
                      <a:pPr>
                        <a:lnSpc>
                          <a:spcPct val="107000"/>
                        </a:lnSpc>
                        <a:spcAft>
                          <a:spcPts val="0"/>
                        </a:spcAft>
                      </a:pPr>
                      <a:r>
                        <a:rPr lang="en-GB" sz="1400" u="sng" dirty="0">
                          <a:effectLst/>
                          <a:hlinkClick r:id="rId6"/>
                        </a:rPr>
                        <a:t>http://</a:t>
                      </a:r>
                      <a:r>
                        <a:rPr lang="en-GB" sz="1400" u="sng" dirty="0" smtClean="0">
                          <a:effectLst/>
                          <a:hlinkClick r:id="rId6"/>
                        </a:rPr>
                        <a:t>www.bbc.co.uk/history/historic_figures/nelson_admiral_horatio_lord.shtml</a:t>
                      </a:r>
                      <a:endParaRPr lang="en-GB" sz="1400" u="sng" dirty="0" smtClean="0">
                        <a:effectLst/>
                      </a:endParaRPr>
                    </a:p>
                  </a:txBody>
                  <a:tcPr marL="68580" marR="68580" marT="0" marB="0"/>
                </a:tc>
              </a:tr>
              <a:tr h="0">
                <a:tc>
                  <a:txBody>
                    <a:bodyPr/>
                    <a:lstStyle/>
                    <a:p>
                      <a:pPr>
                        <a:lnSpc>
                          <a:spcPct val="107000"/>
                        </a:lnSpc>
                        <a:spcAft>
                          <a:spcPts val="0"/>
                        </a:spcAft>
                      </a:pPr>
                      <a:r>
                        <a:rPr lang="en-GB" sz="1400" dirty="0">
                          <a:effectLst/>
                        </a:rPr>
                        <a:t>Article on everything you need to know about Lord Nelson</a:t>
                      </a:r>
                      <a:endParaRPr lang="en-GB" sz="1100" dirty="0">
                        <a:effectLst/>
                        <a:latin typeface="Calibri"/>
                        <a:ea typeface="Calibri"/>
                        <a:cs typeface="Times New Roman"/>
                      </a:endParaRPr>
                    </a:p>
                  </a:txBody>
                  <a:tcPr marL="68580" marR="68580" marT="0" marB="0"/>
                </a:tc>
                <a:tc>
                  <a:txBody>
                    <a:bodyPr/>
                    <a:lstStyle/>
                    <a:p>
                      <a:pPr>
                        <a:lnSpc>
                          <a:spcPct val="107000"/>
                        </a:lnSpc>
                        <a:spcAft>
                          <a:spcPts val="0"/>
                        </a:spcAft>
                      </a:pPr>
                      <a:r>
                        <a:rPr lang="en-GB" sz="1400" u="sng" dirty="0">
                          <a:effectLst/>
                          <a:hlinkClick r:id="rId7"/>
                        </a:rPr>
                        <a:t>https://</a:t>
                      </a:r>
                      <a:r>
                        <a:rPr lang="en-GB" sz="1400" u="sng" dirty="0" smtClean="0">
                          <a:effectLst/>
                          <a:hlinkClick r:id="rId7"/>
                        </a:rPr>
                        <a:t>londonist.com/london/history/everything-you-need-to-know-about-nelson-s-column</a:t>
                      </a:r>
                      <a:endParaRPr lang="en-GB" sz="1400" u="sng" dirty="0" smtClean="0">
                        <a:effectLst/>
                      </a:endParaRPr>
                    </a:p>
                  </a:txBody>
                  <a:tcPr marL="68580" marR="68580" marT="0" marB="0"/>
                </a:tc>
              </a:tr>
            </a:tbl>
          </a:graphicData>
        </a:graphic>
      </p:graphicFrame>
    </p:spTree>
    <p:custDataLst>
      <p:tags r:id="rId1"/>
    </p:custDataLst>
    <p:extLst>
      <p:ext uri="{BB962C8B-B14F-4D97-AF65-F5344CB8AC3E}">
        <p14:creationId xmlns:p14="http://schemas.microsoft.com/office/powerpoint/2010/main" val="3966432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0-#ppt_w/2"/>
                                          </p:val>
                                        </p:tav>
                                        <p:tav tm="100000">
                                          <p:val>
                                            <p:strVal val="#ppt_x"/>
                                          </p:val>
                                        </p:tav>
                                      </p:tavLst>
                                    </p:anim>
                                    <p:anim calcmode="lin" valueType="num">
                                      <p:cBhvr additive="base">
                                        <p:cTn id="14"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793363221"/>
              </p:ext>
            </p:extLst>
          </p:nvPr>
        </p:nvGraphicFramePr>
        <p:xfrm>
          <a:off x="597562" y="1397000"/>
          <a:ext cx="7920880" cy="5303520"/>
        </p:xfrm>
        <a:graphic>
          <a:graphicData uri="http://schemas.openxmlformats.org/drawingml/2006/table">
            <a:tbl>
              <a:tblPr bandRow="1">
                <a:tableStyleId>{5C22544A-7EE6-4342-B048-85BDC9FD1C3A}</a:tableStyleId>
              </a:tblPr>
              <a:tblGrid>
                <a:gridCol w="3960440"/>
                <a:gridCol w="3960440"/>
              </a:tblGrid>
              <a:tr h="370840">
                <a:tc>
                  <a:txBody>
                    <a:bodyPr/>
                    <a:lstStyle/>
                    <a:p>
                      <a:r>
                        <a:rPr lang="en-GB" b="1" dirty="0" smtClean="0">
                          <a:latin typeface="Arial" panose="020B0604020202020204" pitchFamily="34" charset="0"/>
                          <a:cs typeface="Arial" panose="020B0604020202020204" pitchFamily="34" charset="0"/>
                        </a:rPr>
                        <a:t>Gold</a:t>
                      </a:r>
                      <a:r>
                        <a:rPr lang="en-GB" b="1" baseline="0" dirty="0" smtClean="0">
                          <a:latin typeface="Arial" panose="020B0604020202020204" pitchFamily="34" charset="0"/>
                          <a:cs typeface="Arial" panose="020B0604020202020204" pitchFamily="34" charset="0"/>
                        </a:rPr>
                        <a:t> </a:t>
                      </a:r>
                      <a:r>
                        <a:rPr lang="en-GB" b="1" baseline="0" dirty="0" err="1" smtClean="0">
                          <a:latin typeface="Arial" panose="020B0604020202020204" pitchFamily="34" charset="0"/>
                          <a:cs typeface="Arial" panose="020B0604020202020204" pitchFamily="34" charset="0"/>
                        </a:rPr>
                        <a:t>Postbox</a:t>
                      </a:r>
                      <a:r>
                        <a:rPr lang="en-GB" b="1" baseline="0" dirty="0" smtClean="0">
                          <a:latin typeface="Arial" panose="020B0604020202020204" pitchFamily="34" charset="0"/>
                          <a:cs typeface="Arial" panose="020B0604020202020204" pitchFamily="34" charset="0"/>
                        </a:rPr>
                        <a:t> to </a:t>
                      </a:r>
                      <a:r>
                        <a:rPr lang="en-GB" b="1" baseline="0" dirty="0" err="1" smtClean="0">
                          <a:latin typeface="Arial" panose="020B0604020202020204" pitchFamily="34" charset="0"/>
                          <a:cs typeface="Arial" panose="020B0604020202020204" pitchFamily="34" charset="0"/>
                        </a:rPr>
                        <a:t>Paralympian</a:t>
                      </a:r>
                      <a:r>
                        <a:rPr lang="en-GB" b="1" baseline="0" dirty="0" smtClean="0">
                          <a:latin typeface="Arial" panose="020B0604020202020204" pitchFamily="34" charset="0"/>
                          <a:cs typeface="Arial" panose="020B0604020202020204" pitchFamily="34" charset="0"/>
                        </a:rPr>
                        <a:t> Sophie Wells</a:t>
                      </a:r>
                      <a:r>
                        <a:rPr lang="en-GB" b="1" dirty="0" smtClean="0">
                          <a:latin typeface="Arial" panose="020B0604020202020204" pitchFamily="34" charset="0"/>
                          <a:cs typeface="Arial" panose="020B0604020202020204" pitchFamily="34" charset="0"/>
                        </a:rPr>
                        <a:t>, Lincoln</a:t>
                      </a:r>
                      <a:endParaRPr lang="en-GB" dirty="0" smtClean="0">
                        <a:latin typeface="Arial" panose="020B0604020202020204" pitchFamily="34" charset="0"/>
                        <a:cs typeface="Arial" panose="020B0604020202020204" pitchFamily="34" charset="0"/>
                      </a:endParaRPr>
                    </a:p>
                    <a:p>
                      <a:pPr fontAlgn="base"/>
                      <a:endParaRPr lang="en-GB" dirty="0" smtClean="0">
                        <a:latin typeface="Arial" panose="020B0604020202020204" pitchFamily="34" charset="0"/>
                        <a:cs typeface="Arial" panose="020B0604020202020204" pitchFamily="34" charset="0"/>
                      </a:endParaRPr>
                    </a:p>
                    <a:p>
                      <a:pPr fontAlgn="base"/>
                      <a:r>
                        <a:rPr lang="en-GB" dirty="0" smtClean="0">
                          <a:latin typeface="Arial" panose="020B0604020202020204" pitchFamily="34" charset="0"/>
                          <a:cs typeface="Arial" panose="020B0604020202020204" pitchFamily="34" charset="0"/>
                          <a:hlinkClick r:id="rId4"/>
                        </a:rPr>
                        <a:t>Sophie Wells MBE </a:t>
                      </a:r>
                      <a:r>
                        <a:rPr lang="en-GB" dirty="0" smtClean="0">
                          <a:latin typeface="Arial" panose="020B0604020202020204" pitchFamily="34" charset="0"/>
                          <a:cs typeface="Arial" panose="020B0604020202020204" pitchFamily="34" charset="0"/>
                        </a:rPr>
                        <a:t>(1990 -) is a British </a:t>
                      </a:r>
                      <a:r>
                        <a:rPr lang="en-GB" dirty="0" err="1" smtClean="0">
                          <a:latin typeface="Arial" panose="020B0604020202020204" pitchFamily="34" charset="0"/>
                          <a:cs typeface="Arial" panose="020B0604020202020204" pitchFamily="34" charset="0"/>
                        </a:rPr>
                        <a:t>para</a:t>
                      </a:r>
                      <a:r>
                        <a:rPr lang="en-GB" dirty="0" smtClean="0">
                          <a:latin typeface="Arial" panose="020B0604020202020204" pitchFamily="34" charset="0"/>
                          <a:cs typeface="Arial" panose="020B0604020202020204" pitchFamily="34" charset="0"/>
                        </a:rPr>
                        <a:t>-equestrian who won three medals at the 2012 Summer Paralympics, helping the team win gold. As</a:t>
                      </a:r>
                      <a:r>
                        <a:rPr lang="en-GB" baseline="0" dirty="0" smtClean="0">
                          <a:latin typeface="Arial" panose="020B0604020202020204" pitchFamily="34" charset="0"/>
                          <a:cs typeface="Arial" panose="020B0604020202020204" pitchFamily="34" charset="0"/>
                        </a:rPr>
                        <a:t> part of the London 2012 Olympics all British gold medal winners had their local </a:t>
                      </a:r>
                      <a:r>
                        <a:rPr lang="en-GB" baseline="0" dirty="0" err="1" smtClean="0">
                          <a:latin typeface="Arial" panose="020B0604020202020204" pitchFamily="34" charset="0"/>
                          <a:cs typeface="Arial" panose="020B0604020202020204" pitchFamily="34" charset="0"/>
                        </a:rPr>
                        <a:t>postbox</a:t>
                      </a:r>
                      <a:r>
                        <a:rPr lang="en-GB" baseline="0" dirty="0" smtClean="0">
                          <a:latin typeface="Arial" panose="020B0604020202020204" pitchFamily="34" charset="0"/>
                          <a:cs typeface="Arial" panose="020B0604020202020204" pitchFamily="34" charset="0"/>
                        </a:rPr>
                        <a:t> painted gold to celebrate their achievements.</a:t>
                      </a:r>
                    </a:p>
                    <a:p>
                      <a:pPr fontAlgn="base"/>
                      <a:endParaRPr lang="en-GB" baseline="0" dirty="0" smtClean="0">
                        <a:latin typeface="Arial" panose="020B0604020202020204" pitchFamily="34" charset="0"/>
                        <a:cs typeface="Arial" panose="020B0604020202020204" pitchFamily="34" charset="0"/>
                      </a:endParaRPr>
                    </a:p>
                    <a:p>
                      <a:pPr fontAlgn="base"/>
                      <a:r>
                        <a:rPr lang="en-GB" baseline="0" dirty="0" smtClean="0">
                          <a:latin typeface="Arial" panose="020B0604020202020204" pitchFamily="34" charset="0"/>
                          <a:cs typeface="Arial" panose="020B0604020202020204" pitchFamily="34" charset="0"/>
                        </a:rPr>
                        <a:t>She was appointed Member of the Order of the British Empire in 2013 for services to equestrianism.</a:t>
                      </a:r>
                    </a:p>
                    <a:p>
                      <a:pPr fontAlgn="base"/>
                      <a:endParaRPr lang="en-GB" baseline="0" dirty="0" smtClean="0">
                        <a:latin typeface="Arial" panose="020B0604020202020204" pitchFamily="34" charset="0"/>
                        <a:cs typeface="Arial" panose="020B0604020202020204" pitchFamily="34" charset="0"/>
                      </a:endParaRPr>
                    </a:p>
                    <a:p>
                      <a:pPr fontAlgn="base"/>
                      <a:r>
                        <a:rPr lang="en-GB" dirty="0" smtClean="0">
                          <a:latin typeface="Arial" panose="020B0604020202020204" pitchFamily="34" charset="0"/>
                          <a:cs typeface="Arial" panose="020B0604020202020204" pitchFamily="34" charset="0"/>
                        </a:rPr>
                        <a:t>Sophie also won a gold at Rio 2016 Summer Paralympics.</a:t>
                      </a:r>
                    </a:p>
                  </a:txBody>
                  <a:tcPr/>
                </a:tc>
                <a:tc>
                  <a:txBody>
                    <a:bodyPr/>
                    <a:lstStyle/>
                    <a:p>
                      <a:endParaRPr lang="en-GB" dirty="0"/>
                    </a:p>
                  </a:txBody>
                  <a:tcPr/>
                </a:tc>
              </a:tr>
            </a:tbl>
          </a:graphicData>
        </a:graphic>
      </p:graphicFrame>
      <p:pic>
        <p:nvPicPr>
          <p:cNvPr id="3076"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Documents\Immortalised resources\Lincoln_Gold_Postbox.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659" r="45094" b="4653"/>
          <a:stretch/>
        </p:blipFill>
        <p:spPr bwMode="auto">
          <a:xfrm>
            <a:off x="5364088" y="1473185"/>
            <a:ext cx="2327564" cy="518032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04283690"/>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907001172"/>
              </p:ext>
            </p:extLst>
          </p:nvPr>
        </p:nvGraphicFramePr>
        <p:xfrm>
          <a:off x="597562" y="1397000"/>
          <a:ext cx="7920880" cy="5303520"/>
        </p:xfrm>
        <a:graphic>
          <a:graphicData uri="http://schemas.openxmlformats.org/drawingml/2006/table">
            <a:tbl>
              <a:tblPr bandRow="1">
                <a:tableStyleId>{5C22544A-7EE6-4342-B048-85BDC9FD1C3A}</a:tableStyleId>
              </a:tblPr>
              <a:tblGrid>
                <a:gridCol w="3960440"/>
                <a:gridCol w="3960440"/>
              </a:tblGrid>
              <a:tr h="370840">
                <a:tc>
                  <a:txBody>
                    <a:bodyPr/>
                    <a:lstStyle/>
                    <a:p>
                      <a:r>
                        <a:rPr lang="en-GB" b="1" baseline="0" dirty="0" smtClean="0">
                          <a:latin typeface="Arial" panose="020B0604020202020204" pitchFamily="34" charset="0"/>
                          <a:cs typeface="Arial" panose="020B0604020202020204" pitchFamily="34" charset="0"/>
                        </a:rPr>
                        <a:t>Stephen Hawking Memorials, Westminster Abbey &amp; Caius College, University of Cambridge</a:t>
                      </a:r>
                      <a:endParaRPr lang="en-GB" dirty="0" smtClean="0">
                        <a:latin typeface="Arial" panose="020B0604020202020204" pitchFamily="34" charset="0"/>
                        <a:cs typeface="Arial" panose="020B0604020202020204" pitchFamily="34" charset="0"/>
                      </a:endParaRPr>
                    </a:p>
                    <a:p>
                      <a:pPr fontAlgn="base"/>
                      <a:endParaRPr lang="en-GB" dirty="0" smtClean="0">
                        <a:latin typeface="Arial" panose="020B0604020202020204" pitchFamily="34" charset="0"/>
                        <a:cs typeface="Arial" panose="020B0604020202020204" pitchFamily="34" charset="0"/>
                      </a:endParaRPr>
                    </a:p>
                    <a:p>
                      <a:pPr fontAlgn="base"/>
                      <a:r>
                        <a:rPr lang="en-GB" dirty="0" smtClean="0">
                          <a:latin typeface="Arial" panose="020B0604020202020204" pitchFamily="34" charset="0"/>
                          <a:cs typeface="Arial" panose="020B0604020202020204" pitchFamily="34" charset="0"/>
                          <a:hlinkClick r:id="rId4"/>
                        </a:rPr>
                        <a:t>Stephen Hawking</a:t>
                      </a:r>
                      <a:r>
                        <a:rPr lang="en-GB" baseline="0" dirty="0" smtClean="0">
                          <a:latin typeface="Arial" panose="020B0604020202020204" pitchFamily="34" charset="0"/>
                          <a:cs typeface="Arial" panose="020B0604020202020204" pitchFamily="34" charset="0"/>
                        </a:rPr>
                        <a:t> CH CBE FRS FRSA </a:t>
                      </a:r>
                      <a:r>
                        <a:rPr lang="en-GB" sz="1800" b="0" i="0" kern="1200" dirty="0" smtClean="0">
                          <a:solidFill>
                            <a:schemeClr val="dk1"/>
                          </a:solidFill>
                          <a:effectLst/>
                          <a:latin typeface="Arial" panose="020B0604020202020204" pitchFamily="34" charset="0"/>
                          <a:ea typeface="+mn-ea"/>
                          <a:cs typeface="Arial" panose="020B0604020202020204" pitchFamily="34" charset="0"/>
                        </a:rPr>
                        <a:t>(1942-2018) </a:t>
                      </a:r>
                      <a:r>
                        <a:rPr lang="en-GB" dirty="0" smtClean="0">
                          <a:latin typeface="Arial" panose="020B0604020202020204" pitchFamily="34" charset="0"/>
                          <a:cs typeface="Arial" panose="020B0604020202020204" pitchFamily="34" charset="0"/>
                        </a:rPr>
                        <a:t>was a physicist, cosmologist, and author.</a:t>
                      </a:r>
                    </a:p>
                    <a:p>
                      <a:pPr fontAlgn="base"/>
                      <a:endParaRPr lang="en-GB" dirty="0" smtClean="0">
                        <a:latin typeface="Arial" panose="020B0604020202020204" pitchFamily="34" charset="0"/>
                        <a:cs typeface="Arial" panose="020B0604020202020204" pitchFamily="34" charset="0"/>
                      </a:endParaRPr>
                    </a:p>
                    <a:p>
                      <a:pPr fontAlgn="base"/>
                      <a:r>
                        <a:rPr lang="en-GB" i="1" dirty="0" smtClean="0">
                          <a:latin typeface="Arial" panose="020B0604020202020204" pitchFamily="34" charset="0"/>
                          <a:cs typeface="Arial" panose="020B0604020202020204" pitchFamily="34" charset="0"/>
                        </a:rPr>
                        <a:t>“…Stephen Hawking has, uniquely, been elevated to the status of a National Treasure, whose mortal remains are interred between those of Newton and Darwin in Westminster Abbey, because of his combination of scientific excellence and his productive survival for more than 50 years despite the most debilitating of illnesses…..” </a:t>
                      </a:r>
                    </a:p>
                    <a:p>
                      <a:pPr fontAlgn="base"/>
                      <a:endParaRPr lang="en-GB" dirty="0" smtClean="0">
                        <a:latin typeface="Arial" panose="020B0604020202020204" pitchFamily="34" charset="0"/>
                        <a:cs typeface="Arial" panose="020B0604020202020204" pitchFamily="34" charset="0"/>
                      </a:endParaRPr>
                    </a:p>
                  </a:txBody>
                  <a:tcPr/>
                </a:tc>
                <a:tc>
                  <a:txBody>
                    <a:bodyPr/>
                    <a:lstStyle/>
                    <a:p>
                      <a:endParaRPr lang="en-GB" dirty="0"/>
                    </a:p>
                  </a:txBody>
                  <a:tcPr/>
                </a:tc>
              </a:tr>
            </a:tbl>
          </a:graphicData>
        </a:graphic>
      </p:graphicFrame>
      <p:pic>
        <p:nvPicPr>
          <p:cNvPr id="3076"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H:\Documents\Immortalised resources\cp_memorial_stone.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6642" r="17104" b="3521"/>
          <a:stretch/>
        </p:blipFill>
        <p:spPr bwMode="auto">
          <a:xfrm>
            <a:off x="4975760" y="1401791"/>
            <a:ext cx="3196129" cy="2623943"/>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H:\Documents\Immortalised resources\IMG_1468 (2)-Hawking cambs.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7686" t="3570" r="7197" b="7285"/>
          <a:stretch/>
        </p:blipFill>
        <p:spPr bwMode="auto">
          <a:xfrm>
            <a:off x="4975760" y="4029515"/>
            <a:ext cx="3230089" cy="264441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971330041"/>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907585868"/>
              </p:ext>
            </p:extLst>
          </p:nvPr>
        </p:nvGraphicFramePr>
        <p:xfrm>
          <a:off x="597562" y="1397000"/>
          <a:ext cx="7920880" cy="5242560"/>
        </p:xfrm>
        <a:graphic>
          <a:graphicData uri="http://schemas.openxmlformats.org/drawingml/2006/table">
            <a:tbl>
              <a:tblPr bandRow="1">
                <a:tableStyleId>{5C22544A-7EE6-4342-B048-85BDC9FD1C3A}</a:tableStyleId>
              </a:tblPr>
              <a:tblGrid>
                <a:gridCol w="3960440"/>
                <a:gridCol w="3960440"/>
              </a:tblGrid>
              <a:tr h="370840">
                <a:tc>
                  <a:txBody>
                    <a:bodyPr/>
                    <a:lstStyle/>
                    <a:p>
                      <a:r>
                        <a:rPr lang="en-GB" b="1" baseline="0" dirty="0" smtClean="0">
                          <a:latin typeface="Arial" panose="020B0604020202020204" pitchFamily="34" charset="0"/>
                          <a:cs typeface="Arial" panose="020B0604020202020204" pitchFamily="34" charset="0"/>
                        </a:rPr>
                        <a:t>Damian </a:t>
                      </a:r>
                      <a:r>
                        <a:rPr lang="en-GB" b="1" baseline="0" dirty="0" err="1" smtClean="0">
                          <a:latin typeface="Arial" panose="020B0604020202020204" pitchFamily="34" charset="0"/>
                          <a:cs typeface="Arial" panose="020B0604020202020204" pitchFamily="34" charset="0"/>
                        </a:rPr>
                        <a:t>Hirst’s</a:t>
                      </a:r>
                      <a:r>
                        <a:rPr lang="en-GB" b="1" baseline="0" dirty="0" smtClean="0">
                          <a:latin typeface="Arial" panose="020B0604020202020204" pitchFamily="34" charset="0"/>
                          <a:cs typeface="Arial" panose="020B0604020202020204" pitchFamily="34" charset="0"/>
                        </a:rPr>
                        <a:t> statue ‘Charity’, London &amp; other </a:t>
                      </a:r>
                      <a:endParaRPr lang="en-GB" dirty="0" smtClean="0">
                        <a:latin typeface="Arial" panose="020B0604020202020204" pitchFamily="34" charset="0"/>
                        <a:cs typeface="Arial" panose="020B0604020202020204" pitchFamily="34" charset="0"/>
                      </a:endParaRPr>
                    </a:p>
                    <a:p>
                      <a:pPr fontAlgn="base"/>
                      <a:endParaRPr lang="en-GB" baseline="0" dirty="0" smtClean="0">
                        <a:latin typeface="Arial" panose="020B0604020202020204" pitchFamily="34" charset="0"/>
                        <a:cs typeface="Arial" panose="020B0604020202020204" pitchFamily="34" charset="0"/>
                      </a:endParaRPr>
                    </a:p>
                    <a:p>
                      <a:pPr fontAlgn="base"/>
                      <a:r>
                        <a:rPr lang="en-GB" baseline="0" dirty="0" smtClean="0">
                          <a:latin typeface="Arial" panose="020B0604020202020204" pitchFamily="34" charset="0"/>
                          <a:cs typeface="Arial" panose="020B0604020202020204" pitchFamily="34" charset="0"/>
                        </a:rPr>
                        <a:t>This is a seven-metre high sculpture of a disabled girl clutching a teddy bear and a collection tin. It highlights an "</a:t>
                      </a:r>
                      <a:r>
                        <a:rPr lang="en-GB" i="1" baseline="0" dirty="0" smtClean="0">
                          <a:latin typeface="Arial" panose="020B0604020202020204" pitchFamily="34" charset="0"/>
                          <a:cs typeface="Arial" panose="020B0604020202020204" pitchFamily="34" charset="0"/>
                        </a:rPr>
                        <a:t>outdated vision of </a:t>
                      </a:r>
                      <a:r>
                        <a:rPr lang="en-GB" i="1" baseline="0" dirty="0" smtClean="0">
                          <a:latin typeface="Arial" panose="020B0604020202020204" pitchFamily="34" charset="0"/>
                          <a:cs typeface="Arial" panose="020B0604020202020204" pitchFamily="34" charset="0"/>
                        </a:rPr>
                        <a:t>charity and disability</a:t>
                      </a:r>
                      <a:r>
                        <a:rPr lang="en-GB" baseline="0" dirty="0" smtClean="0">
                          <a:latin typeface="Arial" panose="020B0604020202020204" pitchFamily="34" charset="0"/>
                          <a:cs typeface="Arial" panose="020B0604020202020204" pitchFamily="34" charset="0"/>
                        </a:rPr>
                        <a:t>”. </a:t>
                      </a:r>
                      <a:r>
                        <a:rPr lang="en-GB" sz="1400" baseline="0" dirty="0" smtClean="0">
                          <a:latin typeface="Arial" panose="020B0604020202020204" pitchFamily="34" charset="0"/>
                          <a:cs typeface="Arial" panose="020B0604020202020204" pitchFamily="34" charset="0"/>
                        </a:rPr>
                        <a:t>(</a:t>
                      </a:r>
                      <a:r>
                        <a:rPr lang="en-GB" sz="1400" b="0" i="0" kern="1200" dirty="0" smtClean="0">
                          <a:solidFill>
                            <a:schemeClr val="dk1"/>
                          </a:solidFill>
                          <a:effectLst/>
                          <a:latin typeface="Arial" panose="020B0604020202020204" pitchFamily="34" charset="0"/>
                          <a:ea typeface="+mn-ea"/>
                          <a:cs typeface="Arial" panose="020B0604020202020204" pitchFamily="34" charset="0"/>
                        </a:rPr>
                        <a:t>Alan </a:t>
                      </a:r>
                      <a:r>
                        <a:rPr lang="en-GB" sz="1400" b="0" i="0" kern="1200" dirty="0" err="1" smtClean="0">
                          <a:solidFill>
                            <a:schemeClr val="dk1"/>
                          </a:solidFill>
                          <a:effectLst/>
                          <a:latin typeface="Arial" panose="020B0604020202020204" pitchFamily="34" charset="0"/>
                          <a:ea typeface="+mn-ea"/>
                          <a:cs typeface="Arial" panose="020B0604020202020204" pitchFamily="34" charset="0"/>
                        </a:rPr>
                        <a:t>Gosschalk</a:t>
                      </a:r>
                      <a:r>
                        <a:rPr lang="en-GB" sz="1400" b="0" i="0" kern="1200" dirty="0" smtClean="0">
                          <a:solidFill>
                            <a:schemeClr val="dk1"/>
                          </a:solidFill>
                          <a:effectLst/>
                          <a:latin typeface="Arial" panose="020B0604020202020204" pitchFamily="34" charset="0"/>
                          <a:ea typeface="+mn-ea"/>
                          <a:cs typeface="Arial" panose="020B0604020202020204" pitchFamily="34" charset="0"/>
                        </a:rPr>
                        <a:t>, fundraising director at Scope</a:t>
                      </a:r>
                      <a:r>
                        <a:rPr lang="en-GB" sz="1400" b="0" i="0" kern="1200" baseline="0" dirty="0" smtClean="0">
                          <a:solidFill>
                            <a:schemeClr val="dk1"/>
                          </a:solidFill>
                          <a:effectLst/>
                          <a:latin typeface="Arial" panose="020B0604020202020204" pitchFamily="34" charset="0"/>
                          <a:ea typeface="+mn-ea"/>
                          <a:cs typeface="Arial" panose="020B0604020202020204" pitchFamily="34" charset="0"/>
                        </a:rPr>
                        <a:t> – 2015)</a:t>
                      </a:r>
                      <a:endParaRPr lang="en-GB" sz="1400" b="0" i="0" kern="1200" dirty="0" smtClean="0">
                        <a:solidFill>
                          <a:schemeClr val="dk1"/>
                        </a:solidFill>
                        <a:effectLst/>
                        <a:latin typeface="Arial" panose="020B0604020202020204" pitchFamily="34" charset="0"/>
                        <a:ea typeface="+mn-ea"/>
                        <a:cs typeface="Arial" panose="020B0604020202020204" pitchFamily="34" charset="0"/>
                      </a:endParaRPr>
                    </a:p>
                    <a:p>
                      <a:pPr fontAlgn="base"/>
                      <a:endParaRPr lang="en-GB" baseline="0" dirty="0" smtClean="0">
                        <a:latin typeface="Arial" panose="020B0604020202020204" pitchFamily="34" charset="0"/>
                        <a:cs typeface="Arial" panose="020B0604020202020204" pitchFamily="34" charset="0"/>
                      </a:endParaRPr>
                    </a:p>
                    <a:p>
                      <a:pPr fontAlgn="base"/>
                      <a:r>
                        <a:rPr lang="en-GB" baseline="0" dirty="0" smtClean="0">
                          <a:latin typeface="Arial" panose="020B0604020202020204" pitchFamily="34" charset="0"/>
                          <a:cs typeface="Arial" panose="020B0604020202020204" pitchFamily="34" charset="0"/>
                        </a:rPr>
                        <a:t>It is intended to depict the historical tradition of representing charity and disability as a pitiful image.</a:t>
                      </a:r>
                    </a:p>
                    <a:p>
                      <a:pPr fontAlgn="base"/>
                      <a:endParaRPr lang="en-GB" baseline="0" dirty="0" smtClean="0">
                        <a:latin typeface="Arial" panose="020B0604020202020204" pitchFamily="34" charset="0"/>
                        <a:cs typeface="Arial" panose="020B0604020202020204" pitchFamily="34" charset="0"/>
                      </a:endParaRPr>
                    </a:p>
                    <a:p>
                      <a:pPr fontAlgn="base"/>
                      <a:r>
                        <a:rPr lang="en-GB" baseline="0" dirty="0" smtClean="0">
                          <a:latin typeface="Arial" panose="020B0604020202020204" pitchFamily="34" charset="0"/>
                          <a:cs typeface="Arial" panose="020B0604020202020204" pitchFamily="34" charset="0"/>
                        </a:rPr>
                        <a:t>The sculpture was created to raise awareness of the disability charity SCOPE, and to encourage conversations about disability in London</a:t>
                      </a:r>
                      <a:r>
                        <a:rPr lang="en-GB" baseline="0" dirty="0" smtClean="0">
                          <a:latin typeface="Arial" panose="020B0604020202020204" pitchFamily="34" charset="0"/>
                          <a:cs typeface="Arial" panose="020B0604020202020204" pitchFamily="34" charset="0"/>
                        </a:rPr>
                        <a:t>.</a:t>
                      </a:r>
                      <a:endParaRPr lang="en-GB" dirty="0" smtClean="0">
                        <a:latin typeface="Arial" panose="020B0604020202020204" pitchFamily="34" charset="0"/>
                        <a:cs typeface="Arial" panose="020B0604020202020204" pitchFamily="34" charset="0"/>
                      </a:endParaRPr>
                    </a:p>
                  </a:txBody>
                  <a:tcPr/>
                </a:tc>
                <a:tc>
                  <a:txBody>
                    <a:bodyPr/>
                    <a:lstStyle/>
                    <a:p>
                      <a:endParaRPr lang="en-GB" dirty="0"/>
                    </a:p>
                  </a:txBody>
                  <a:tcPr/>
                </a:tc>
              </a:tr>
            </a:tbl>
          </a:graphicData>
        </a:graphic>
      </p:graphicFrame>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H:\Documents\Immortalised resources\377 charity hirs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55127" y="1488767"/>
            <a:ext cx="3863315" cy="515108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64627272"/>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440596" y="2276872"/>
            <a:ext cx="5307867" cy="4524315"/>
          </a:xfrm>
          <a:prstGeom prst="rect">
            <a:avLst/>
          </a:prstGeom>
          <a:noFill/>
        </p:spPr>
        <p:txBody>
          <a:bodyPr wrap="square" rtlCol="0">
            <a:spAutoFit/>
          </a:bodyPr>
          <a:lstStyle/>
          <a:p>
            <a:r>
              <a:rPr lang="en-GB" dirty="0" smtClean="0">
                <a:latin typeface="Arial" panose="020B0604020202020204" pitchFamily="34" charset="0"/>
                <a:cs typeface="Arial" panose="020B0604020202020204" pitchFamily="34" charset="0"/>
              </a:rPr>
              <a:t>What categories did you come up with to describe why these monuments were built?</a:t>
            </a: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What </a:t>
            </a:r>
            <a:r>
              <a:rPr lang="en-GB" dirty="0">
                <a:latin typeface="Arial" panose="020B0604020202020204" pitchFamily="34" charset="0"/>
                <a:cs typeface="Arial" panose="020B0604020202020204" pitchFamily="34" charset="0"/>
              </a:rPr>
              <a:t>makes </a:t>
            </a:r>
            <a:r>
              <a:rPr lang="en-GB" dirty="0" smtClean="0">
                <a:latin typeface="Arial" panose="020B0604020202020204" pitchFamily="34" charset="0"/>
                <a:cs typeface="Arial" panose="020B0604020202020204" pitchFamily="34" charset="0"/>
              </a:rPr>
              <a:t>the people who are remembered inspirational/unique/talented</a:t>
            </a:r>
            <a:r>
              <a:rPr lang="en-GB" dirty="0">
                <a:latin typeface="Arial" panose="020B0604020202020204" pitchFamily="34" charset="0"/>
                <a:cs typeface="Arial" panose="020B0604020202020204" pitchFamily="34" charset="0"/>
              </a:rPr>
              <a:t>?</a:t>
            </a:r>
          </a:p>
          <a:p>
            <a:endParaRPr lang="en-GB" dirty="0" smtClean="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Do </a:t>
            </a:r>
            <a:r>
              <a:rPr lang="en-GB" dirty="0">
                <a:latin typeface="Arial" panose="020B0604020202020204" pitchFamily="34" charset="0"/>
                <a:cs typeface="Arial" panose="020B0604020202020204" pitchFamily="34" charset="0"/>
              </a:rPr>
              <a:t>they fully represent </a:t>
            </a:r>
            <a:r>
              <a:rPr lang="en-GB" dirty="0" smtClean="0">
                <a:latin typeface="Arial" panose="020B0604020202020204" pitchFamily="34" charset="0"/>
                <a:cs typeface="Arial" panose="020B0604020202020204" pitchFamily="34" charset="0"/>
              </a:rPr>
              <a:t>disabled communities in England </a:t>
            </a:r>
            <a:r>
              <a:rPr lang="en-GB" dirty="0">
                <a:latin typeface="Arial" panose="020B0604020202020204" pitchFamily="34" charset="0"/>
                <a:cs typeface="Arial" panose="020B0604020202020204" pitchFamily="34" charset="0"/>
              </a:rPr>
              <a:t>today, or even in the past</a:t>
            </a:r>
            <a:r>
              <a:rPr lang="en-GB" dirty="0" smtClean="0">
                <a:latin typeface="Arial" panose="020B0604020202020204" pitchFamily="34" charset="0"/>
                <a:cs typeface="Arial" panose="020B0604020202020204" pitchFamily="34" charset="0"/>
              </a:rPr>
              <a:t>?</a:t>
            </a:r>
          </a:p>
          <a:p>
            <a:endParaRPr lang="en-GB" dirty="0">
              <a:latin typeface="Arial" panose="020B0604020202020204" pitchFamily="34" charset="0"/>
              <a:cs typeface="Arial" panose="020B0604020202020204" pitchFamily="34" charset="0"/>
            </a:endParaRPr>
          </a:p>
          <a:p>
            <a:pPr lvl="0"/>
            <a:r>
              <a:rPr lang="en-GB" dirty="0">
                <a:solidFill>
                  <a:prstClr val="black"/>
                </a:solidFill>
                <a:latin typeface="Arial" panose="020B0604020202020204" pitchFamily="34" charset="0"/>
                <a:cs typeface="Arial" panose="020B0604020202020204" pitchFamily="34" charset="0"/>
              </a:rPr>
              <a:t>Why </a:t>
            </a:r>
            <a:r>
              <a:rPr lang="en-GB" dirty="0" smtClean="0">
                <a:solidFill>
                  <a:prstClr val="black"/>
                </a:solidFill>
                <a:latin typeface="Arial" panose="020B0604020202020204" pitchFamily="34" charset="0"/>
                <a:cs typeface="Arial" panose="020B0604020202020204" pitchFamily="34" charset="0"/>
              </a:rPr>
              <a:t>do you think there are not more monuments highlighting the role played by people with disabilities now and in the past? </a:t>
            </a:r>
            <a:endParaRPr lang="en-GB" dirty="0">
              <a:solidFill>
                <a:prstClr val="black"/>
              </a:solidFill>
              <a:latin typeface="Arial" panose="020B0604020202020204" pitchFamily="34" charset="0"/>
              <a:cs typeface="Arial" panose="020B0604020202020204" pitchFamily="34" charset="0"/>
            </a:endParaRPr>
          </a:p>
          <a:p>
            <a:pPr lvl="0"/>
            <a:endParaRPr lang="en-GB" dirty="0">
              <a:solidFill>
                <a:prstClr val="black"/>
              </a:solidFill>
              <a:latin typeface="Arial" panose="020B0604020202020204" pitchFamily="34" charset="0"/>
              <a:cs typeface="Arial" panose="020B0604020202020204" pitchFamily="34" charset="0"/>
            </a:endParaRPr>
          </a:p>
          <a:p>
            <a:pPr lvl="0"/>
            <a:r>
              <a:rPr lang="en-GB" dirty="0">
                <a:solidFill>
                  <a:prstClr val="black"/>
                </a:solidFill>
                <a:latin typeface="Arial" panose="020B0604020202020204" pitchFamily="34" charset="0"/>
                <a:cs typeface="Arial" panose="020B0604020202020204" pitchFamily="34" charset="0"/>
              </a:rPr>
              <a:t>What do you think that tells us about how society has seen people with disabilities in the past and today</a:t>
            </a:r>
            <a:r>
              <a:rPr lang="en-GB" dirty="0" smtClean="0">
                <a:solidFill>
                  <a:prstClr val="black"/>
                </a:solidFill>
                <a:latin typeface="Arial" panose="020B0604020202020204" pitchFamily="34" charset="0"/>
                <a:cs typeface="Arial" panose="020B0604020202020204" pitchFamily="34" charset="0"/>
              </a:rPr>
              <a:t>?</a:t>
            </a:r>
            <a:endParaRPr lang="en-GB" dirty="0" smtClean="0">
              <a:latin typeface="Arial" panose="020B0604020202020204" pitchFamily="34" charset="0"/>
              <a:cs typeface="Arial" panose="020B0604020202020204" pitchFamily="34" charset="0"/>
            </a:endParaRPr>
          </a:p>
        </p:txBody>
      </p:sp>
      <p:sp>
        <p:nvSpPr>
          <p:cNvPr id="12" name="Title 1"/>
          <p:cNvSpPr txBox="1">
            <a:spLocks/>
          </p:cNvSpPr>
          <p:nvPr/>
        </p:nvSpPr>
        <p:spPr>
          <a:xfrm>
            <a:off x="593414" y="1202493"/>
            <a:ext cx="7992889" cy="792088"/>
          </a:xfrm>
          <a:prstGeom prst="rect">
            <a:avLst/>
          </a:prstGeom>
          <a:solidFill>
            <a:srgbClr val="FFFF00"/>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dirty="0" smtClean="0">
                <a:latin typeface="Arial" panose="020B0604020202020204" pitchFamily="34" charset="0"/>
                <a:cs typeface="Arial" panose="020B0604020202020204" pitchFamily="34" charset="0"/>
              </a:rPr>
              <a:t>Activity</a:t>
            </a:r>
            <a:endParaRPr lang="en-GB" dirty="0">
              <a:latin typeface="Arial" panose="020B0604020202020204" pitchFamily="34" charset="0"/>
              <a:cs typeface="Arial" panose="020B0604020202020204" pitchFamily="34" charset="0"/>
            </a:endParaRPr>
          </a:p>
        </p:txBody>
      </p:sp>
      <p:pic>
        <p:nvPicPr>
          <p:cNvPr id="6" name="Picture 5" descr="\\english-heritage.org.uk\he_users\cmcharg\Documents\Immortalised resources\3356934_56bc2bf1-blind joe.jpg"/>
          <p:cNvPicPr>
            <a:picLocks noChangeAspect="1" noChangeArrowheads="1"/>
          </p:cNvPicPr>
          <p:nvPr/>
        </p:nvPicPr>
        <p:blipFill rotWithShape="1">
          <a:blip r:embed="rId5">
            <a:extLst>
              <a:ext uri="{28A0092B-C50C-407E-A947-70E740481C1C}">
                <a14:useLocalDpi xmlns:a14="http://schemas.microsoft.com/office/drawing/2010/main" val="0"/>
              </a:ext>
            </a:extLst>
          </a:blip>
          <a:srcRect l="21100" t="5678" r="10532" b="11329"/>
          <a:stretch/>
        </p:blipFill>
        <p:spPr bwMode="auto">
          <a:xfrm>
            <a:off x="593414" y="2095841"/>
            <a:ext cx="2861624" cy="462262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17489298"/>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
          <p:cNvSpPr txBox="1">
            <a:spLocks/>
          </p:cNvSpPr>
          <p:nvPr/>
        </p:nvSpPr>
        <p:spPr>
          <a:xfrm>
            <a:off x="593414" y="1202493"/>
            <a:ext cx="7992889" cy="792088"/>
          </a:xfrm>
          <a:prstGeom prst="rect">
            <a:avLst/>
          </a:prstGeom>
          <a:solidFill>
            <a:srgbClr val="FFFF00"/>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dirty="0" smtClean="0">
                <a:latin typeface="Arial" panose="020B0604020202020204" pitchFamily="34" charset="0"/>
                <a:cs typeface="Arial" panose="020B0604020202020204" pitchFamily="34" charset="0"/>
              </a:rPr>
              <a:t>Research Task</a:t>
            </a:r>
            <a:endParaRPr lang="en-GB" dirty="0">
              <a:latin typeface="Arial" panose="020B0604020202020204" pitchFamily="34" charset="0"/>
              <a:cs typeface="Arial" panose="020B0604020202020204" pitchFamily="34" charset="0"/>
            </a:endParaRPr>
          </a:p>
        </p:txBody>
      </p:sp>
      <p:sp>
        <p:nvSpPr>
          <p:cNvPr id="8" name="TextBox 7"/>
          <p:cNvSpPr txBox="1"/>
          <p:nvPr/>
        </p:nvSpPr>
        <p:spPr>
          <a:xfrm>
            <a:off x="5557652" y="2060848"/>
            <a:ext cx="2960790" cy="4801314"/>
          </a:xfrm>
          <a:prstGeom prst="rect">
            <a:avLst/>
          </a:prstGeom>
          <a:noFill/>
        </p:spPr>
        <p:txBody>
          <a:bodyPr wrap="square" rtlCol="0">
            <a:spAutoFit/>
          </a:bodyPr>
          <a:lstStyle/>
          <a:p>
            <a:r>
              <a:rPr lang="en-GB" b="1" dirty="0">
                <a:latin typeface="Arial" panose="020B0604020202020204" pitchFamily="34" charset="0"/>
                <a:cs typeface="Arial" panose="020B0604020202020204" pitchFamily="34" charset="0"/>
                <a:hlinkClick r:id="rId5"/>
              </a:rPr>
              <a:t>A History of Disability: </a:t>
            </a:r>
            <a:r>
              <a:rPr lang="en-GB" b="1" dirty="0" smtClean="0">
                <a:latin typeface="Arial" panose="020B0604020202020204" pitchFamily="34" charset="0"/>
                <a:cs typeface="Arial" panose="020B0604020202020204" pitchFamily="34" charset="0"/>
                <a:hlinkClick r:id="rId5"/>
              </a:rPr>
              <a:t>1050 </a:t>
            </a:r>
            <a:r>
              <a:rPr lang="en-GB" b="1" dirty="0">
                <a:latin typeface="Arial" panose="020B0604020202020204" pitchFamily="34" charset="0"/>
                <a:cs typeface="Arial" panose="020B0604020202020204" pitchFamily="34" charset="0"/>
                <a:hlinkClick r:id="rId5"/>
              </a:rPr>
              <a:t>to the Present </a:t>
            </a:r>
            <a:r>
              <a:rPr lang="en-GB" b="1" dirty="0" smtClean="0">
                <a:latin typeface="Arial" panose="020B0604020202020204" pitchFamily="34" charset="0"/>
                <a:cs typeface="Arial" panose="020B0604020202020204" pitchFamily="34" charset="0"/>
                <a:hlinkClick r:id="rId5"/>
              </a:rPr>
              <a:t>Day</a:t>
            </a:r>
            <a:endParaRPr lang="en-GB" b="1" dirty="0">
              <a:latin typeface="Arial" panose="020B0604020202020204" pitchFamily="34" charset="0"/>
              <a:cs typeface="Arial" panose="020B0604020202020204" pitchFamily="34" charset="0"/>
            </a:endParaRPr>
          </a:p>
          <a:p>
            <a:endParaRPr lang="en-GB" dirty="0" smtClean="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In groups you will research one of these time periods and create a summary of it to feedback to the class. </a:t>
            </a: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Use the summaries to pick out the most important events and create a timeline of disability history.</a:t>
            </a: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Discuss the events in your timeline and how they are or aren’t reflected in the monuments you’ve seen.</a:t>
            </a:r>
            <a:endParaRPr lang="en-GB" dirty="0">
              <a:latin typeface="Arial" panose="020B0604020202020204" pitchFamily="34" charset="0"/>
              <a:cs typeface="Arial" panose="020B0604020202020204" pitchFamily="34" charset="0"/>
            </a:endParaRPr>
          </a:p>
        </p:txBody>
      </p:sp>
      <p:pic>
        <p:nvPicPr>
          <p:cNvPr id="2050" name="Picture 2">
            <a:hlinkClick r:id="rId6"/>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0250" r="50653" b="65062"/>
          <a:stretch/>
        </p:blipFill>
        <p:spPr bwMode="auto">
          <a:xfrm>
            <a:off x="593413" y="1992989"/>
            <a:ext cx="2482119" cy="16764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a:hlinkClick r:id="rId8"/>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9347" r="21556" b="66887"/>
          <a:stretch/>
        </p:blipFill>
        <p:spPr bwMode="auto">
          <a:xfrm>
            <a:off x="3075532" y="1997439"/>
            <a:ext cx="2482119" cy="15889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a:hlinkClick r:id="rId9"/>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9347" t="74535" r="21556"/>
          <a:stretch/>
        </p:blipFill>
        <p:spPr bwMode="auto">
          <a:xfrm>
            <a:off x="3075532" y="5569527"/>
            <a:ext cx="2482121" cy="1221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a:hlinkClick r:id="rId10"/>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0250" t="37568" r="50653" b="27537"/>
          <a:stretch/>
        </p:blipFill>
        <p:spPr bwMode="auto">
          <a:xfrm>
            <a:off x="593414" y="3800104"/>
            <a:ext cx="2482119" cy="16744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a:hlinkClick r:id="rId11"/>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9347" t="37304" r="21556" b="27801"/>
          <a:stretch/>
        </p:blipFill>
        <p:spPr bwMode="auto">
          <a:xfrm>
            <a:off x="3075533" y="3800104"/>
            <a:ext cx="2482120" cy="16744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a:hlinkClick r:id="rId12"/>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0250" t="74443" r="50653"/>
          <a:stretch/>
        </p:blipFill>
        <p:spPr bwMode="auto">
          <a:xfrm>
            <a:off x="593414" y="5569527"/>
            <a:ext cx="2482119" cy="12263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3629009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xEl>
                                              <p:pRg st="4" end="4"/>
                                            </p:txEl>
                                          </p:spTgt>
                                        </p:tgtEl>
                                        <p:attrNameLst>
                                          <p:attrName>style.visibility</p:attrName>
                                        </p:attrNameLst>
                                      </p:cBhvr>
                                      <p:to>
                                        <p:strVal val="visible"/>
                                      </p:to>
                                    </p:set>
                                    <p:anim calcmode="lin" valueType="num">
                                      <p:cBhvr additive="base">
                                        <p:cTn id="7" dur="1000" fill="hold"/>
                                        <p:tgtEl>
                                          <p:spTgt spid="8">
                                            <p:txEl>
                                              <p:pRg st="4" end="4"/>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8">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8">
                                            <p:txEl>
                                              <p:pRg st="6" end="6"/>
                                            </p:txEl>
                                          </p:spTgt>
                                        </p:tgtEl>
                                        <p:attrNameLst>
                                          <p:attrName>style.visibility</p:attrName>
                                        </p:attrNameLst>
                                      </p:cBhvr>
                                      <p:to>
                                        <p:strVal val="visible"/>
                                      </p:to>
                                    </p:set>
                                    <p:anim calcmode="lin" valueType="num">
                                      <p:cBhvr additive="base">
                                        <p:cTn id="13" dur="1000" fill="hold"/>
                                        <p:tgtEl>
                                          <p:spTgt spid="8">
                                            <p:txEl>
                                              <p:pRg st="6" end="6"/>
                                            </p:txEl>
                                          </p:spTgt>
                                        </p:tgtEl>
                                        <p:attrNameLst>
                                          <p:attrName>ppt_x</p:attrName>
                                        </p:attrNameLst>
                                      </p:cBhvr>
                                      <p:tavLst>
                                        <p:tav tm="0">
                                          <p:val>
                                            <p:strVal val="0-#ppt_w/2"/>
                                          </p:val>
                                        </p:tav>
                                        <p:tav tm="100000">
                                          <p:val>
                                            <p:strVal val="#ppt_x"/>
                                          </p:val>
                                        </p:tav>
                                      </p:tavLst>
                                    </p:anim>
                                    <p:anim calcmode="lin" valueType="num">
                                      <p:cBhvr additive="base">
                                        <p:cTn id="14" dur="1000" fill="hold"/>
                                        <p:tgtEl>
                                          <p:spTgt spid="8">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597564" y="2101884"/>
            <a:ext cx="7920880" cy="4616648"/>
          </a:xfrm>
          <a:prstGeom prst="rect">
            <a:avLst/>
          </a:prstGeom>
          <a:noFill/>
        </p:spPr>
        <p:txBody>
          <a:bodyPr wrap="square" rtlCol="0">
            <a:spAutoFit/>
          </a:bodyPr>
          <a:lstStyle/>
          <a:p>
            <a:r>
              <a:rPr lang="en-GB" sz="2400" b="1" dirty="0" smtClean="0">
                <a:latin typeface="Arial" panose="020B0604020202020204" pitchFamily="34" charset="0"/>
                <a:cs typeface="Arial" panose="020B0604020202020204" pitchFamily="34" charset="0"/>
              </a:rPr>
              <a:t>How </a:t>
            </a:r>
            <a:r>
              <a:rPr lang="en-GB" sz="2400" b="1" dirty="0">
                <a:latin typeface="Arial" panose="020B0604020202020204" pitchFamily="34" charset="0"/>
                <a:cs typeface="Arial" panose="020B0604020202020204" pitchFamily="34" charset="0"/>
              </a:rPr>
              <a:t>do we recognise achievement? </a:t>
            </a: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Not all disabilities are visible. Look at the images of famous people on the following slides. They all have disabilities. Research each of them to discover what they are.</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In pairs, choose one of the famous people, and discuss the following</a:t>
            </a:r>
            <a:r>
              <a:rPr lang="en-GB" dirty="0" smtClean="0">
                <a:latin typeface="Arial" panose="020B0604020202020204" pitchFamily="34" charset="0"/>
                <a:cs typeface="Arial" panose="020B0604020202020204" pitchFamily="34" charset="0"/>
              </a:rPr>
              <a:t>:</a:t>
            </a:r>
          </a:p>
          <a:p>
            <a:endParaRPr lang="en-GB"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smtClean="0">
                <a:latin typeface="Arial" panose="020B0604020202020204" pitchFamily="34" charset="0"/>
                <a:cs typeface="Arial" panose="020B0604020202020204" pitchFamily="34" charset="0"/>
              </a:rPr>
              <a:t>Has </a:t>
            </a:r>
            <a:r>
              <a:rPr lang="en-GB" dirty="0">
                <a:latin typeface="Arial" panose="020B0604020202020204" pitchFamily="34" charset="0"/>
                <a:cs typeface="Arial" panose="020B0604020202020204" pitchFamily="34" charset="0"/>
              </a:rPr>
              <a:t>their disability stopped them achieving their goals? Why/Why not</a:t>
            </a:r>
            <a:r>
              <a:rPr lang="en-GB" dirty="0" smtClean="0">
                <a:latin typeface="Arial" panose="020B0604020202020204" pitchFamily="34" charset="0"/>
                <a:cs typeface="Arial" panose="020B0604020202020204" pitchFamily="34" charset="0"/>
              </a:rPr>
              <a:t>?</a:t>
            </a:r>
          </a:p>
          <a:p>
            <a:endParaRPr lang="en-GB" sz="9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smtClean="0">
                <a:latin typeface="Arial" panose="020B0604020202020204" pitchFamily="34" charset="0"/>
                <a:cs typeface="Arial" panose="020B0604020202020204" pitchFamily="34" charset="0"/>
              </a:rPr>
              <a:t>Which </a:t>
            </a:r>
            <a:r>
              <a:rPr lang="en-GB" dirty="0">
                <a:latin typeface="Arial" panose="020B0604020202020204" pitchFamily="34" charset="0"/>
                <a:cs typeface="Arial" panose="020B0604020202020204" pitchFamily="34" charset="0"/>
              </a:rPr>
              <a:t>famous disabled person inspires you? Why</a:t>
            </a:r>
            <a:r>
              <a:rPr lang="en-GB" dirty="0" smtClean="0">
                <a:latin typeface="Arial" panose="020B0604020202020204" pitchFamily="34" charset="0"/>
                <a:cs typeface="Arial" panose="020B0604020202020204" pitchFamily="34" charset="0"/>
              </a:rPr>
              <a:t>?</a:t>
            </a:r>
          </a:p>
          <a:p>
            <a:endParaRPr lang="en-GB" sz="9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smtClean="0">
                <a:latin typeface="Arial" panose="020B0604020202020204" pitchFamily="34" charset="0"/>
                <a:cs typeface="Arial" panose="020B0604020202020204" pitchFamily="34" charset="0"/>
              </a:rPr>
              <a:t>Which </a:t>
            </a:r>
            <a:r>
              <a:rPr lang="en-GB" dirty="0">
                <a:latin typeface="Arial" panose="020B0604020202020204" pitchFamily="34" charset="0"/>
                <a:cs typeface="Arial" panose="020B0604020202020204" pitchFamily="34" charset="0"/>
              </a:rPr>
              <a:t>other famous people can you think of who have a disability?</a:t>
            </a: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Was </a:t>
            </a:r>
            <a:r>
              <a:rPr lang="en-GB" dirty="0">
                <a:latin typeface="Arial" panose="020B0604020202020204" pitchFamily="34" charset="0"/>
                <a:cs typeface="Arial" panose="020B0604020202020204" pitchFamily="34" charset="0"/>
              </a:rPr>
              <a:t>there anything that surprised you? What did you learn? </a:t>
            </a:r>
            <a:r>
              <a:rPr lang="en-GB" dirty="0" smtClean="0">
                <a:latin typeface="Arial" panose="020B0604020202020204" pitchFamily="34" charset="0"/>
                <a:cs typeface="Arial" panose="020B0604020202020204" pitchFamily="34" charset="0"/>
              </a:rPr>
              <a:t> </a:t>
            </a: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Be inspired by </a:t>
            </a:r>
            <a:r>
              <a:rPr lang="en-GB" dirty="0" smtClean="0">
                <a:latin typeface="Arial" panose="020B0604020202020204" pitchFamily="34" charset="0"/>
                <a:cs typeface="Arial" panose="020B0604020202020204" pitchFamily="34" charset="0"/>
                <a:hlinkClick r:id="rId5"/>
              </a:rPr>
              <a:t>Power 100 – Britain’s most influential disabled people</a:t>
            </a:r>
            <a:endParaRPr lang="en-GB" dirty="0" smtClean="0">
              <a:latin typeface="Arial" panose="020B0604020202020204" pitchFamily="34" charset="0"/>
              <a:cs typeface="Arial" panose="020B0604020202020204" pitchFamily="34" charset="0"/>
            </a:endParaRPr>
          </a:p>
        </p:txBody>
      </p:sp>
      <p:sp>
        <p:nvSpPr>
          <p:cNvPr id="5" name="Title 1"/>
          <p:cNvSpPr txBox="1">
            <a:spLocks/>
          </p:cNvSpPr>
          <p:nvPr/>
        </p:nvSpPr>
        <p:spPr>
          <a:xfrm>
            <a:off x="593414" y="1202493"/>
            <a:ext cx="7992889" cy="792088"/>
          </a:xfrm>
          <a:prstGeom prst="rect">
            <a:avLst/>
          </a:prstGeom>
          <a:solidFill>
            <a:srgbClr val="FFFF00"/>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dirty="0" smtClean="0">
                <a:latin typeface="Arial" panose="020B0604020202020204" pitchFamily="34" charset="0"/>
                <a:cs typeface="Arial" panose="020B0604020202020204" pitchFamily="34" charset="0"/>
              </a:rPr>
              <a:t>Activity</a:t>
            </a:r>
            <a:endParaRPr lang="en-GB"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4042886767"/>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938525395"/>
              </p:ext>
            </p:extLst>
          </p:nvPr>
        </p:nvGraphicFramePr>
        <p:xfrm>
          <a:off x="597562" y="1397000"/>
          <a:ext cx="7920880" cy="5120640"/>
        </p:xfrm>
        <a:graphic>
          <a:graphicData uri="http://schemas.openxmlformats.org/drawingml/2006/table">
            <a:tbl>
              <a:tblPr bandRow="1">
                <a:tableStyleId>{5C22544A-7EE6-4342-B048-85BDC9FD1C3A}</a:tableStyleId>
              </a:tblPr>
              <a:tblGrid>
                <a:gridCol w="3960440"/>
                <a:gridCol w="3960440"/>
              </a:tblGrid>
              <a:tr h="370840">
                <a:tc>
                  <a:txBody>
                    <a:bodyPr/>
                    <a:lstStyle/>
                    <a:p>
                      <a:pPr fontAlgn="base"/>
                      <a:endParaRPr lang="en-GB" dirty="0" smtClean="0">
                        <a:latin typeface="Arial" panose="020B0604020202020204" pitchFamily="34" charset="0"/>
                        <a:cs typeface="Arial" panose="020B0604020202020204" pitchFamily="34" charset="0"/>
                      </a:endParaRPr>
                    </a:p>
                    <a:p>
                      <a:pPr fontAlgn="base"/>
                      <a:endParaRPr lang="en-GB" dirty="0" smtClean="0">
                        <a:latin typeface="Arial" panose="020B0604020202020204" pitchFamily="34" charset="0"/>
                        <a:cs typeface="Arial" panose="020B0604020202020204" pitchFamily="34" charset="0"/>
                      </a:endParaRPr>
                    </a:p>
                    <a:p>
                      <a:pPr fontAlgn="base"/>
                      <a:endParaRPr lang="en-GB" dirty="0" smtClean="0">
                        <a:latin typeface="Arial" panose="020B0604020202020204" pitchFamily="34" charset="0"/>
                        <a:cs typeface="Arial" panose="020B0604020202020204" pitchFamily="34" charset="0"/>
                      </a:endParaRPr>
                    </a:p>
                    <a:p>
                      <a:pPr fontAlgn="base"/>
                      <a:endParaRPr lang="en-GB" dirty="0" smtClean="0">
                        <a:latin typeface="Arial" panose="020B0604020202020204" pitchFamily="34" charset="0"/>
                        <a:cs typeface="Arial" panose="020B0604020202020204" pitchFamily="34" charset="0"/>
                      </a:endParaRPr>
                    </a:p>
                    <a:p>
                      <a:pPr fontAlgn="base"/>
                      <a:endParaRPr lang="en-GB" dirty="0" smtClean="0">
                        <a:latin typeface="Arial" panose="020B0604020202020204" pitchFamily="34" charset="0"/>
                        <a:cs typeface="Arial" panose="020B0604020202020204" pitchFamily="34" charset="0"/>
                      </a:endParaRPr>
                    </a:p>
                    <a:p>
                      <a:pPr fontAlgn="base"/>
                      <a:endParaRPr lang="en-GB" dirty="0" smtClean="0">
                        <a:latin typeface="Arial" panose="020B0604020202020204" pitchFamily="34" charset="0"/>
                        <a:cs typeface="Arial" panose="020B0604020202020204" pitchFamily="34" charset="0"/>
                      </a:endParaRPr>
                    </a:p>
                    <a:p>
                      <a:pPr fontAlgn="base"/>
                      <a:endParaRPr lang="en-GB" dirty="0" smtClean="0">
                        <a:latin typeface="Arial" panose="020B0604020202020204" pitchFamily="34" charset="0"/>
                        <a:cs typeface="Arial" panose="020B0604020202020204" pitchFamily="34" charset="0"/>
                      </a:endParaRPr>
                    </a:p>
                    <a:p>
                      <a:pPr fontAlgn="base"/>
                      <a:endParaRPr lang="en-GB" dirty="0" smtClean="0">
                        <a:latin typeface="Arial" panose="020B0604020202020204" pitchFamily="34" charset="0"/>
                        <a:cs typeface="Arial" panose="020B0604020202020204" pitchFamily="34" charset="0"/>
                      </a:endParaRPr>
                    </a:p>
                    <a:p>
                      <a:pPr algn="ctr" fontAlgn="base"/>
                      <a:r>
                        <a:rPr lang="en-GB" dirty="0" smtClean="0">
                          <a:latin typeface="Arial" panose="020B0604020202020204" pitchFamily="34" charset="0"/>
                          <a:cs typeface="Arial" panose="020B0604020202020204" pitchFamily="34" charset="0"/>
                        </a:rPr>
                        <a:t>Ruby </a:t>
                      </a:r>
                      <a:r>
                        <a:rPr lang="en-GB" dirty="0" smtClean="0">
                          <a:latin typeface="Arial" panose="020B0604020202020204" pitchFamily="34" charset="0"/>
                          <a:cs typeface="Arial" panose="020B0604020202020204" pitchFamily="34" charset="0"/>
                        </a:rPr>
                        <a:t>Wax:</a:t>
                      </a:r>
                      <a:r>
                        <a:rPr lang="en-GB" baseline="0" dirty="0" smtClean="0">
                          <a:latin typeface="Arial" panose="020B0604020202020204" pitchFamily="34" charset="0"/>
                          <a:cs typeface="Arial" panose="020B0604020202020204" pitchFamily="34" charset="0"/>
                        </a:rPr>
                        <a:t> C</a:t>
                      </a:r>
                      <a:r>
                        <a:rPr lang="en-GB" dirty="0" smtClean="0">
                          <a:latin typeface="Arial" panose="020B0604020202020204" pitchFamily="34" charset="0"/>
                          <a:cs typeface="Arial" panose="020B0604020202020204" pitchFamily="34" charset="0"/>
                        </a:rPr>
                        <a:t>omedienne</a:t>
                      </a:r>
                      <a:r>
                        <a:rPr lang="en-GB" dirty="0" smtClean="0">
                          <a:latin typeface="Arial" panose="020B0604020202020204" pitchFamily="34" charset="0"/>
                          <a:cs typeface="Arial" panose="020B0604020202020204" pitchFamily="34" charset="0"/>
                        </a:rPr>
                        <a:t>, activist</a:t>
                      </a:r>
                    </a:p>
                  </a:txBody>
                  <a:tcPr/>
                </a:tc>
                <a:tc>
                  <a:txBody>
                    <a:bodyPr/>
                    <a:lstStyle/>
                    <a:p>
                      <a:endParaRPr lang="en-GB" dirty="0" smtClean="0">
                        <a:latin typeface="Arial" panose="020B0604020202020204" pitchFamily="34" charset="0"/>
                        <a:cs typeface="Arial" panose="020B0604020202020204" pitchFamily="34" charset="0"/>
                      </a:endParaRPr>
                    </a:p>
                    <a:p>
                      <a:endParaRPr lang="en-GB" dirty="0" smtClean="0">
                        <a:latin typeface="Arial" panose="020B0604020202020204" pitchFamily="34" charset="0"/>
                        <a:cs typeface="Arial" panose="020B0604020202020204" pitchFamily="34" charset="0"/>
                      </a:endParaRPr>
                    </a:p>
                    <a:p>
                      <a:endParaRPr lang="en-GB" dirty="0" smtClean="0">
                        <a:latin typeface="Arial" panose="020B0604020202020204" pitchFamily="34" charset="0"/>
                        <a:cs typeface="Arial" panose="020B0604020202020204" pitchFamily="34" charset="0"/>
                      </a:endParaRPr>
                    </a:p>
                    <a:p>
                      <a:endParaRPr lang="en-GB" dirty="0" smtClean="0">
                        <a:latin typeface="Arial" panose="020B0604020202020204" pitchFamily="34" charset="0"/>
                        <a:cs typeface="Arial" panose="020B0604020202020204" pitchFamily="34" charset="0"/>
                      </a:endParaRPr>
                    </a:p>
                    <a:p>
                      <a:endParaRPr lang="en-GB" dirty="0" smtClean="0">
                        <a:latin typeface="Arial" panose="020B0604020202020204" pitchFamily="34" charset="0"/>
                        <a:cs typeface="Arial" panose="020B0604020202020204" pitchFamily="34" charset="0"/>
                      </a:endParaRPr>
                    </a:p>
                    <a:p>
                      <a:endParaRPr lang="en-GB" dirty="0" smtClean="0">
                        <a:latin typeface="Arial" panose="020B0604020202020204" pitchFamily="34" charset="0"/>
                        <a:cs typeface="Arial" panose="020B0604020202020204" pitchFamily="34" charset="0"/>
                      </a:endParaRPr>
                    </a:p>
                    <a:p>
                      <a:endParaRPr lang="en-GB" dirty="0" smtClean="0">
                        <a:latin typeface="Arial" panose="020B0604020202020204" pitchFamily="34" charset="0"/>
                        <a:cs typeface="Arial" panose="020B0604020202020204" pitchFamily="34" charset="0"/>
                      </a:endParaRPr>
                    </a:p>
                    <a:p>
                      <a:endParaRPr lang="en-GB" dirty="0" smtClean="0">
                        <a:latin typeface="Arial" panose="020B0604020202020204" pitchFamily="34" charset="0"/>
                        <a:cs typeface="Arial" panose="020B0604020202020204" pitchFamily="34" charset="0"/>
                      </a:endParaRPr>
                    </a:p>
                    <a:p>
                      <a:pPr algn="ctr"/>
                      <a:r>
                        <a:rPr lang="en-GB" dirty="0" smtClean="0">
                          <a:latin typeface="Arial" panose="020B0604020202020204" pitchFamily="34" charset="0"/>
                          <a:cs typeface="Arial" panose="020B0604020202020204" pitchFamily="34" charset="0"/>
                        </a:rPr>
                        <a:t>Blaine </a:t>
                      </a:r>
                      <a:r>
                        <a:rPr lang="en-GB" dirty="0" smtClean="0">
                          <a:latin typeface="Arial" panose="020B0604020202020204" pitchFamily="34" charset="0"/>
                          <a:cs typeface="Arial" panose="020B0604020202020204" pitchFamily="34" charset="0"/>
                        </a:rPr>
                        <a:t>Harrison: Singer </a:t>
                      </a:r>
                      <a:endParaRPr lang="en-GB" dirty="0">
                        <a:latin typeface="Arial" panose="020B0604020202020204" pitchFamily="34" charset="0"/>
                        <a:cs typeface="Arial" panose="020B0604020202020204" pitchFamily="34" charset="0"/>
                      </a:endParaRPr>
                    </a:p>
                  </a:txBody>
                  <a:tcPr/>
                </a:tc>
              </a:tr>
              <a:tr h="370840">
                <a:tc>
                  <a:txBody>
                    <a:bodyPr/>
                    <a:lstStyle/>
                    <a:p>
                      <a:pPr fontAlgn="base"/>
                      <a:endParaRPr lang="en-GB" dirty="0" smtClean="0">
                        <a:latin typeface="Arial" panose="020B0604020202020204" pitchFamily="34" charset="0"/>
                        <a:cs typeface="Arial" panose="020B0604020202020204" pitchFamily="34" charset="0"/>
                      </a:endParaRPr>
                    </a:p>
                    <a:p>
                      <a:pPr fontAlgn="base"/>
                      <a:endParaRPr lang="en-GB" dirty="0" smtClean="0">
                        <a:latin typeface="Arial" panose="020B0604020202020204" pitchFamily="34" charset="0"/>
                        <a:cs typeface="Arial" panose="020B0604020202020204" pitchFamily="34" charset="0"/>
                      </a:endParaRPr>
                    </a:p>
                    <a:p>
                      <a:pPr fontAlgn="base"/>
                      <a:endParaRPr lang="en-GB" dirty="0" smtClean="0">
                        <a:latin typeface="Arial" panose="020B0604020202020204" pitchFamily="34" charset="0"/>
                        <a:cs typeface="Arial" panose="020B0604020202020204" pitchFamily="34" charset="0"/>
                      </a:endParaRPr>
                    </a:p>
                    <a:p>
                      <a:pPr fontAlgn="base"/>
                      <a:endParaRPr lang="en-GB" dirty="0" smtClean="0">
                        <a:latin typeface="Arial" panose="020B0604020202020204" pitchFamily="34" charset="0"/>
                        <a:cs typeface="Arial" panose="020B0604020202020204" pitchFamily="34" charset="0"/>
                      </a:endParaRPr>
                    </a:p>
                    <a:p>
                      <a:pPr fontAlgn="base"/>
                      <a:endParaRPr lang="en-GB" dirty="0" smtClean="0">
                        <a:latin typeface="Arial" panose="020B0604020202020204" pitchFamily="34" charset="0"/>
                        <a:cs typeface="Arial" panose="020B0604020202020204" pitchFamily="34" charset="0"/>
                      </a:endParaRPr>
                    </a:p>
                    <a:p>
                      <a:pPr fontAlgn="base"/>
                      <a:endParaRPr lang="en-GB" dirty="0" smtClean="0">
                        <a:latin typeface="Arial" panose="020B0604020202020204" pitchFamily="34" charset="0"/>
                        <a:cs typeface="Arial" panose="020B0604020202020204" pitchFamily="34" charset="0"/>
                      </a:endParaRPr>
                    </a:p>
                    <a:p>
                      <a:pPr fontAlgn="base"/>
                      <a:endParaRPr lang="en-GB" dirty="0" smtClean="0">
                        <a:latin typeface="Arial" panose="020B0604020202020204" pitchFamily="34" charset="0"/>
                        <a:cs typeface="Arial" panose="020B0604020202020204" pitchFamily="34" charset="0"/>
                      </a:endParaRPr>
                    </a:p>
                    <a:p>
                      <a:pPr fontAlgn="base"/>
                      <a:endParaRPr lang="en-GB" dirty="0" smtClean="0">
                        <a:latin typeface="Arial" panose="020B0604020202020204" pitchFamily="34" charset="0"/>
                        <a:cs typeface="Arial" panose="020B0604020202020204" pitchFamily="34" charset="0"/>
                      </a:endParaRPr>
                    </a:p>
                    <a:p>
                      <a:pPr algn="ctr" fontAlgn="base"/>
                      <a:r>
                        <a:rPr lang="en-GB" dirty="0" smtClean="0">
                          <a:latin typeface="Arial" panose="020B0604020202020204" pitchFamily="34" charset="0"/>
                          <a:cs typeface="Arial" panose="020B0604020202020204" pitchFamily="34" charset="0"/>
                        </a:rPr>
                        <a:t>Richard </a:t>
                      </a:r>
                      <a:r>
                        <a:rPr lang="en-GB" dirty="0" smtClean="0">
                          <a:latin typeface="Arial" panose="020B0604020202020204" pitchFamily="34" charset="0"/>
                          <a:cs typeface="Arial" panose="020B0604020202020204" pitchFamily="34" charset="0"/>
                        </a:rPr>
                        <a:t>Branson:</a:t>
                      </a:r>
                      <a:r>
                        <a:rPr lang="en-GB" baseline="0" dirty="0" smtClean="0">
                          <a:latin typeface="Arial" panose="020B0604020202020204" pitchFamily="34" charset="0"/>
                          <a:cs typeface="Arial" panose="020B0604020202020204" pitchFamily="34" charset="0"/>
                        </a:rPr>
                        <a:t> </a:t>
                      </a:r>
                      <a:r>
                        <a:rPr lang="en-GB" dirty="0" smtClean="0">
                          <a:latin typeface="Arial" panose="020B0604020202020204" pitchFamily="34" charset="0"/>
                          <a:cs typeface="Arial" panose="020B0604020202020204" pitchFamily="34" charset="0"/>
                        </a:rPr>
                        <a:t>Virgin </a:t>
                      </a:r>
                      <a:r>
                        <a:rPr lang="en-GB" dirty="0" smtClean="0">
                          <a:latin typeface="Arial" panose="020B0604020202020204" pitchFamily="34" charset="0"/>
                          <a:cs typeface="Arial" panose="020B0604020202020204" pitchFamily="34" charset="0"/>
                        </a:rPr>
                        <a:t>boss</a:t>
                      </a:r>
                    </a:p>
                  </a:txBody>
                  <a:tcPr/>
                </a:tc>
                <a:tc>
                  <a:txBody>
                    <a:bodyPr/>
                    <a:lstStyle/>
                    <a:p>
                      <a:endParaRPr lang="en-GB" dirty="0" smtClean="0">
                        <a:latin typeface="Arial" panose="020B0604020202020204" pitchFamily="34" charset="0"/>
                        <a:cs typeface="Arial" panose="020B0604020202020204" pitchFamily="34" charset="0"/>
                      </a:endParaRPr>
                    </a:p>
                    <a:p>
                      <a:endParaRPr lang="en-GB" dirty="0" smtClean="0">
                        <a:latin typeface="Arial" panose="020B0604020202020204" pitchFamily="34" charset="0"/>
                        <a:cs typeface="Arial" panose="020B0604020202020204" pitchFamily="34" charset="0"/>
                      </a:endParaRPr>
                    </a:p>
                    <a:p>
                      <a:endParaRPr lang="en-GB" dirty="0" smtClean="0">
                        <a:latin typeface="Arial" panose="020B0604020202020204" pitchFamily="34" charset="0"/>
                        <a:cs typeface="Arial" panose="020B0604020202020204" pitchFamily="34" charset="0"/>
                      </a:endParaRPr>
                    </a:p>
                    <a:p>
                      <a:endParaRPr lang="en-GB" dirty="0" smtClean="0">
                        <a:latin typeface="Arial" panose="020B0604020202020204" pitchFamily="34" charset="0"/>
                        <a:cs typeface="Arial" panose="020B0604020202020204" pitchFamily="34" charset="0"/>
                      </a:endParaRPr>
                    </a:p>
                    <a:p>
                      <a:endParaRPr lang="en-GB" dirty="0" smtClean="0">
                        <a:latin typeface="Arial" panose="020B0604020202020204" pitchFamily="34" charset="0"/>
                        <a:cs typeface="Arial" panose="020B0604020202020204" pitchFamily="34" charset="0"/>
                      </a:endParaRPr>
                    </a:p>
                    <a:p>
                      <a:endParaRPr lang="en-GB" dirty="0" smtClean="0">
                        <a:latin typeface="Arial" panose="020B0604020202020204" pitchFamily="34" charset="0"/>
                        <a:cs typeface="Arial" panose="020B0604020202020204" pitchFamily="34" charset="0"/>
                      </a:endParaRPr>
                    </a:p>
                    <a:p>
                      <a:endParaRPr lang="en-GB" dirty="0" smtClean="0">
                        <a:latin typeface="Arial" panose="020B0604020202020204" pitchFamily="34" charset="0"/>
                        <a:cs typeface="Arial" panose="020B0604020202020204" pitchFamily="34" charset="0"/>
                      </a:endParaRPr>
                    </a:p>
                    <a:p>
                      <a:endParaRPr lang="en-GB" dirty="0" smtClean="0">
                        <a:latin typeface="Arial" panose="020B0604020202020204" pitchFamily="34" charset="0"/>
                        <a:cs typeface="Arial" panose="020B0604020202020204" pitchFamily="34" charset="0"/>
                      </a:endParaRPr>
                    </a:p>
                    <a:p>
                      <a:pPr algn="ctr"/>
                      <a:r>
                        <a:rPr lang="en-GB" dirty="0" smtClean="0">
                          <a:latin typeface="Arial" panose="020B0604020202020204" pitchFamily="34" charset="0"/>
                          <a:cs typeface="Arial" panose="020B0604020202020204" pitchFamily="34" charset="0"/>
                        </a:rPr>
                        <a:t>Dame Evelyn </a:t>
                      </a:r>
                      <a:r>
                        <a:rPr lang="en-GB" dirty="0" err="1" smtClean="0">
                          <a:latin typeface="Arial" panose="020B0604020202020204" pitchFamily="34" charset="0"/>
                          <a:cs typeface="Arial" panose="020B0604020202020204" pitchFamily="34" charset="0"/>
                        </a:rPr>
                        <a:t>Glennie</a:t>
                      </a:r>
                      <a:r>
                        <a:rPr lang="en-GB" dirty="0" smtClean="0">
                          <a:latin typeface="Arial" panose="020B0604020202020204" pitchFamily="34" charset="0"/>
                          <a:cs typeface="Arial" panose="020B0604020202020204" pitchFamily="34" charset="0"/>
                        </a:rPr>
                        <a:t>:</a:t>
                      </a:r>
                      <a:r>
                        <a:rPr lang="en-GB" baseline="0" dirty="0" smtClean="0">
                          <a:latin typeface="Arial" panose="020B0604020202020204" pitchFamily="34" charset="0"/>
                          <a:cs typeface="Arial" panose="020B0604020202020204" pitchFamily="34" charset="0"/>
                        </a:rPr>
                        <a:t> M</a:t>
                      </a:r>
                      <a:r>
                        <a:rPr lang="en-GB" dirty="0" smtClean="0">
                          <a:latin typeface="Arial" panose="020B0604020202020204" pitchFamily="34" charset="0"/>
                          <a:cs typeface="Arial" panose="020B0604020202020204" pitchFamily="34" charset="0"/>
                        </a:rPr>
                        <a:t>usician</a:t>
                      </a:r>
                      <a:endParaRPr lang="en-GB" dirty="0">
                        <a:latin typeface="Arial" panose="020B0604020202020204" pitchFamily="34" charset="0"/>
                        <a:cs typeface="Arial" panose="020B0604020202020204" pitchFamily="34" charset="0"/>
                      </a:endParaRPr>
                    </a:p>
                  </a:txBody>
                  <a:tcPr/>
                </a:tc>
              </a:tr>
            </a:tbl>
          </a:graphicData>
        </a:graphic>
      </p:graphicFrame>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descr="H:\Documents\Immortalised resources\2048px-Ruby-Wax-2016_(cropped).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47664" y="1390483"/>
            <a:ext cx="2169991" cy="216893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H:\Documents\Immortalised resources\Mystery_Jets_BML_2011_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76056" y="1390483"/>
            <a:ext cx="2971499" cy="224893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Documents\Immortalised resources\562px-Richard_Branson.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4235"/>
          <a:stretch/>
        </p:blipFill>
        <p:spPr bwMode="auto">
          <a:xfrm>
            <a:off x="1551036" y="4005064"/>
            <a:ext cx="2268469" cy="2077106"/>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H:\Documents\Immortalised resources\6320259298_298f3f6317_c.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20733"/>
          <a:stretch/>
        </p:blipFill>
        <p:spPr bwMode="auto">
          <a:xfrm>
            <a:off x="5657985" y="4005062"/>
            <a:ext cx="1807639" cy="215873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560336409"/>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367901535"/>
              </p:ext>
            </p:extLst>
          </p:nvPr>
        </p:nvGraphicFramePr>
        <p:xfrm>
          <a:off x="597562" y="1397000"/>
          <a:ext cx="7920880" cy="5120640"/>
        </p:xfrm>
        <a:graphic>
          <a:graphicData uri="http://schemas.openxmlformats.org/drawingml/2006/table">
            <a:tbl>
              <a:tblPr bandRow="1">
                <a:tableStyleId>{5C22544A-7EE6-4342-B048-85BDC9FD1C3A}</a:tableStyleId>
              </a:tblPr>
              <a:tblGrid>
                <a:gridCol w="3960440"/>
                <a:gridCol w="3960440"/>
              </a:tblGrid>
              <a:tr h="370840">
                <a:tc>
                  <a:txBody>
                    <a:bodyPr/>
                    <a:lstStyle/>
                    <a:p>
                      <a:pPr fontAlgn="base"/>
                      <a:endParaRPr lang="en-GB" dirty="0" smtClean="0">
                        <a:latin typeface="Arial" panose="020B0604020202020204" pitchFamily="34" charset="0"/>
                        <a:cs typeface="Arial" panose="020B0604020202020204" pitchFamily="34" charset="0"/>
                      </a:endParaRPr>
                    </a:p>
                    <a:p>
                      <a:pPr fontAlgn="base"/>
                      <a:endParaRPr lang="en-GB" dirty="0" smtClean="0">
                        <a:latin typeface="Arial" panose="020B0604020202020204" pitchFamily="34" charset="0"/>
                        <a:cs typeface="Arial" panose="020B0604020202020204" pitchFamily="34" charset="0"/>
                      </a:endParaRPr>
                    </a:p>
                    <a:p>
                      <a:pPr fontAlgn="base"/>
                      <a:endParaRPr lang="en-GB" dirty="0" smtClean="0">
                        <a:latin typeface="Arial" panose="020B0604020202020204" pitchFamily="34" charset="0"/>
                        <a:cs typeface="Arial" panose="020B0604020202020204" pitchFamily="34" charset="0"/>
                      </a:endParaRPr>
                    </a:p>
                    <a:p>
                      <a:pPr fontAlgn="base"/>
                      <a:endParaRPr lang="en-GB" dirty="0" smtClean="0">
                        <a:latin typeface="Arial" panose="020B0604020202020204" pitchFamily="34" charset="0"/>
                        <a:cs typeface="Arial" panose="020B0604020202020204" pitchFamily="34" charset="0"/>
                      </a:endParaRPr>
                    </a:p>
                    <a:p>
                      <a:pPr fontAlgn="base"/>
                      <a:endParaRPr lang="en-GB" dirty="0" smtClean="0">
                        <a:latin typeface="Arial" panose="020B0604020202020204" pitchFamily="34" charset="0"/>
                        <a:cs typeface="Arial" panose="020B0604020202020204" pitchFamily="34" charset="0"/>
                      </a:endParaRPr>
                    </a:p>
                    <a:p>
                      <a:pPr fontAlgn="base"/>
                      <a:endParaRPr lang="en-GB" dirty="0" smtClean="0">
                        <a:latin typeface="Arial" panose="020B0604020202020204" pitchFamily="34" charset="0"/>
                        <a:cs typeface="Arial" panose="020B0604020202020204" pitchFamily="34" charset="0"/>
                      </a:endParaRPr>
                    </a:p>
                    <a:p>
                      <a:pPr fontAlgn="base"/>
                      <a:endParaRPr lang="en-GB" dirty="0" smtClean="0">
                        <a:latin typeface="Arial" panose="020B0604020202020204" pitchFamily="34" charset="0"/>
                        <a:cs typeface="Arial" panose="020B0604020202020204" pitchFamily="34" charset="0"/>
                      </a:endParaRPr>
                    </a:p>
                    <a:p>
                      <a:pPr fontAlgn="base"/>
                      <a:endParaRPr lang="en-GB" dirty="0" smtClean="0">
                        <a:latin typeface="Arial" panose="020B0604020202020204" pitchFamily="34" charset="0"/>
                        <a:cs typeface="Arial" panose="020B0604020202020204" pitchFamily="34" charset="0"/>
                      </a:endParaRPr>
                    </a:p>
                    <a:p>
                      <a:pPr algn="ctr" fontAlgn="base"/>
                      <a:r>
                        <a:rPr lang="en-GB" dirty="0" smtClean="0">
                          <a:latin typeface="Arial" panose="020B0604020202020204" pitchFamily="34" charset="0"/>
                          <a:cs typeface="Arial" panose="020B0604020202020204" pitchFamily="34" charset="0"/>
                        </a:rPr>
                        <a:t>Stephen </a:t>
                      </a:r>
                      <a:r>
                        <a:rPr lang="en-GB" dirty="0" smtClean="0">
                          <a:latin typeface="Arial" panose="020B0604020202020204" pitchFamily="34" charset="0"/>
                          <a:cs typeface="Arial" panose="020B0604020202020204" pitchFamily="34" charset="0"/>
                        </a:rPr>
                        <a:t>Fry</a:t>
                      </a:r>
                      <a:r>
                        <a:rPr lang="en-GB" baseline="0" dirty="0" smtClean="0">
                          <a:latin typeface="Arial" panose="020B0604020202020204" pitchFamily="34" charset="0"/>
                          <a:cs typeface="Arial" panose="020B0604020202020204" pitchFamily="34" charset="0"/>
                        </a:rPr>
                        <a:t>: A</a:t>
                      </a:r>
                      <a:r>
                        <a:rPr lang="en-GB" dirty="0" smtClean="0">
                          <a:latin typeface="Arial" panose="020B0604020202020204" pitchFamily="34" charset="0"/>
                          <a:cs typeface="Arial" panose="020B0604020202020204" pitchFamily="34" charset="0"/>
                        </a:rPr>
                        <a:t>ctor</a:t>
                      </a:r>
                      <a:r>
                        <a:rPr lang="en-GB" dirty="0" smtClean="0">
                          <a:latin typeface="Arial" panose="020B0604020202020204" pitchFamily="34" charset="0"/>
                          <a:cs typeface="Arial" panose="020B0604020202020204" pitchFamily="34" charset="0"/>
                        </a:rPr>
                        <a:t>, writer</a:t>
                      </a:r>
                    </a:p>
                  </a:txBody>
                  <a:tcPr/>
                </a:tc>
                <a:tc>
                  <a:txBody>
                    <a:bodyPr/>
                    <a:lstStyle/>
                    <a:p>
                      <a:endParaRPr lang="en-GB" dirty="0" smtClean="0">
                        <a:latin typeface="Arial" panose="020B0604020202020204" pitchFamily="34" charset="0"/>
                        <a:cs typeface="Arial" panose="020B0604020202020204" pitchFamily="34" charset="0"/>
                      </a:endParaRPr>
                    </a:p>
                    <a:p>
                      <a:endParaRPr lang="en-GB" dirty="0" smtClean="0">
                        <a:latin typeface="Arial" panose="020B0604020202020204" pitchFamily="34" charset="0"/>
                        <a:cs typeface="Arial" panose="020B0604020202020204" pitchFamily="34" charset="0"/>
                      </a:endParaRPr>
                    </a:p>
                    <a:p>
                      <a:endParaRPr lang="en-GB" dirty="0" smtClean="0">
                        <a:latin typeface="Arial" panose="020B0604020202020204" pitchFamily="34" charset="0"/>
                        <a:cs typeface="Arial" panose="020B0604020202020204" pitchFamily="34" charset="0"/>
                      </a:endParaRPr>
                    </a:p>
                    <a:p>
                      <a:endParaRPr lang="en-GB" dirty="0" smtClean="0">
                        <a:latin typeface="Arial" panose="020B0604020202020204" pitchFamily="34" charset="0"/>
                        <a:cs typeface="Arial" panose="020B0604020202020204" pitchFamily="34" charset="0"/>
                      </a:endParaRPr>
                    </a:p>
                    <a:p>
                      <a:endParaRPr lang="en-GB" dirty="0" smtClean="0">
                        <a:latin typeface="Arial" panose="020B0604020202020204" pitchFamily="34" charset="0"/>
                        <a:cs typeface="Arial" panose="020B0604020202020204" pitchFamily="34" charset="0"/>
                      </a:endParaRPr>
                    </a:p>
                    <a:p>
                      <a:endParaRPr lang="en-GB" dirty="0" smtClean="0">
                        <a:latin typeface="Arial" panose="020B0604020202020204" pitchFamily="34" charset="0"/>
                        <a:cs typeface="Arial" panose="020B0604020202020204" pitchFamily="34" charset="0"/>
                      </a:endParaRPr>
                    </a:p>
                    <a:p>
                      <a:endParaRPr lang="en-GB" dirty="0" smtClean="0">
                        <a:latin typeface="Arial" panose="020B0604020202020204" pitchFamily="34" charset="0"/>
                        <a:cs typeface="Arial" panose="020B0604020202020204" pitchFamily="34" charset="0"/>
                      </a:endParaRPr>
                    </a:p>
                    <a:p>
                      <a:endParaRPr lang="en-GB" dirty="0" smtClean="0">
                        <a:latin typeface="Arial" panose="020B0604020202020204" pitchFamily="34" charset="0"/>
                        <a:cs typeface="Arial" panose="020B0604020202020204" pitchFamily="34" charset="0"/>
                      </a:endParaRPr>
                    </a:p>
                    <a:p>
                      <a:pPr algn="ctr"/>
                      <a:r>
                        <a:rPr lang="en-GB" dirty="0" smtClean="0">
                          <a:latin typeface="Arial" panose="020B0604020202020204" pitchFamily="34" charset="0"/>
                          <a:cs typeface="Arial" panose="020B0604020202020204" pitchFamily="34" charset="0"/>
                        </a:rPr>
                        <a:t>Jonnie </a:t>
                      </a:r>
                      <a:r>
                        <a:rPr lang="en-GB" dirty="0" smtClean="0">
                          <a:latin typeface="Arial" panose="020B0604020202020204" pitchFamily="34" charset="0"/>
                          <a:cs typeface="Arial" panose="020B0604020202020204" pitchFamily="34" charset="0"/>
                        </a:rPr>
                        <a:t>Peacock</a:t>
                      </a:r>
                      <a:r>
                        <a:rPr lang="en-GB" baseline="0" dirty="0" smtClean="0">
                          <a:latin typeface="Arial" panose="020B0604020202020204" pitchFamily="34" charset="0"/>
                          <a:cs typeface="Arial" panose="020B0604020202020204" pitchFamily="34" charset="0"/>
                        </a:rPr>
                        <a:t>: </a:t>
                      </a:r>
                      <a:r>
                        <a:rPr lang="en-GB" baseline="0" dirty="0" err="1" smtClean="0">
                          <a:latin typeface="Arial" panose="020B0604020202020204" pitchFamily="34" charset="0"/>
                          <a:cs typeface="Arial" panose="020B0604020202020204" pitchFamily="34" charset="0"/>
                        </a:rPr>
                        <a:t>P</a:t>
                      </a:r>
                      <a:r>
                        <a:rPr lang="en-GB" dirty="0" err="1" smtClean="0">
                          <a:latin typeface="Arial" panose="020B0604020202020204" pitchFamily="34" charset="0"/>
                          <a:cs typeface="Arial" panose="020B0604020202020204" pitchFamily="34" charset="0"/>
                        </a:rPr>
                        <a:t>aralympian</a:t>
                      </a:r>
                      <a:r>
                        <a:rPr lang="en-GB" dirty="0" smtClean="0">
                          <a:latin typeface="Arial" panose="020B0604020202020204" pitchFamily="34" charset="0"/>
                          <a:cs typeface="Arial" panose="020B0604020202020204" pitchFamily="34" charset="0"/>
                        </a:rPr>
                        <a:t> </a:t>
                      </a:r>
                      <a:endParaRPr lang="en-GB" dirty="0">
                        <a:latin typeface="Arial" panose="020B0604020202020204" pitchFamily="34" charset="0"/>
                        <a:cs typeface="Arial" panose="020B0604020202020204" pitchFamily="34" charset="0"/>
                      </a:endParaRPr>
                    </a:p>
                  </a:txBody>
                  <a:tcPr/>
                </a:tc>
              </a:tr>
              <a:tr h="370840">
                <a:tc>
                  <a:txBody>
                    <a:bodyPr/>
                    <a:lstStyle/>
                    <a:p>
                      <a:pPr fontAlgn="base"/>
                      <a:endParaRPr lang="en-GB" dirty="0" smtClean="0">
                        <a:latin typeface="Arial" panose="020B0604020202020204" pitchFamily="34" charset="0"/>
                        <a:cs typeface="Arial" panose="020B0604020202020204" pitchFamily="34" charset="0"/>
                      </a:endParaRPr>
                    </a:p>
                    <a:p>
                      <a:pPr fontAlgn="base"/>
                      <a:endParaRPr lang="en-GB" dirty="0" smtClean="0">
                        <a:latin typeface="Arial" panose="020B0604020202020204" pitchFamily="34" charset="0"/>
                        <a:cs typeface="Arial" panose="020B0604020202020204" pitchFamily="34" charset="0"/>
                      </a:endParaRPr>
                    </a:p>
                    <a:p>
                      <a:pPr fontAlgn="base"/>
                      <a:endParaRPr lang="en-GB" dirty="0" smtClean="0">
                        <a:latin typeface="Arial" panose="020B0604020202020204" pitchFamily="34" charset="0"/>
                        <a:cs typeface="Arial" panose="020B0604020202020204" pitchFamily="34" charset="0"/>
                      </a:endParaRPr>
                    </a:p>
                    <a:p>
                      <a:pPr fontAlgn="base"/>
                      <a:endParaRPr lang="en-GB" dirty="0" smtClean="0">
                        <a:latin typeface="Arial" panose="020B0604020202020204" pitchFamily="34" charset="0"/>
                        <a:cs typeface="Arial" panose="020B0604020202020204" pitchFamily="34" charset="0"/>
                      </a:endParaRPr>
                    </a:p>
                    <a:p>
                      <a:pPr fontAlgn="base"/>
                      <a:endParaRPr lang="en-GB" dirty="0" smtClean="0">
                        <a:latin typeface="Arial" panose="020B0604020202020204" pitchFamily="34" charset="0"/>
                        <a:cs typeface="Arial" panose="020B0604020202020204" pitchFamily="34" charset="0"/>
                      </a:endParaRPr>
                    </a:p>
                    <a:p>
                      <a:pPr fontAlgn="base"/>
                      <a:endParaRPr lang="en-GB" dirty="0" smtClean="0">
                        <a:latin typeface="Arial" panose="020B0604020202020204" pitchFamily="34" charset="0"/>
                        <a:cs typeface="Arial" panose="020B0604020202020204" pitchFamily="34" charset="0"/>
                      </a:endParaRPr>
                    </a:p>
                    <a:p>
                      <a:pPr fontAlgn="base"/>
                      <a:endParaRPr lang="en-GB" dirty="0" smtClean="0">
                        <a:latin typeface="Arial" panose="020B0604020202020204" pitchFamily="34" charset="0"/>
                        <a:cs typeface="Arial" panose="020B0604020202020204" pitchFamily="34" charset="0"/>
                      </a:endParaRPr>
                    </a:p>
                    <a:p>
                      <a:pPr fontAlgn="base"/>
                      <a:endParaRPr lang="en-GB" dirty="0" smtClean="0">
                        <a:latin typeface="Arial" panose="020B0604020202020204" pitchFamily="34" charset="0"/>
                        <a:cs typeface="Arial" panose="020B0604020202020204" pitchFamily="34" charset="0"/>
                      </a:endParaRPr>
                    </a:p>
                    <a:p>
                      <a:pPr algn="ctr" fontAlgn="base"/>
                      <a:r>
                        <a:rPr lang="en-GB" dirty="0" smtClean="0">
                          <a:latin typeface="Arial" panose="020B0604020202020204" pitchFamily="34" charset="0"/>
                          <a:cs typeface="Arial" panose="020B0604020202020204" pitchFamily="34" charset="0"/>
                        </a:rPr>
                        <a:t>Hannah </a:t>
                      </a:r>
                      <a:r>
                        <a:rPr lang="en-GB" dirty="0" smtClean="0">
                          <a:latin typeface="Arial" panose="020B0604020202020204" pitchFamily="34" charset="0"/>
                          <a:cs typeface="Arial" panose="020B0604020202020204" pitchFamily="34" charset="0"/>
                        </a:rPr>
                        <a:t>Cockcroft</a:t>
                      </a:r>
                      <a:r>
                        <a:rPr lang="en-GB" baseline="0" dirty="0" smtClean="0">
                          <a:latin typeface="Arial" panose="020B0604020202020204" pitchFamily="34" charset="0"/>
                          <a:cs typeface="Arial" panose="020B0604020202020204" pitchFamily="34" charset="0"/>
                        </a:rPr>
                        <a:t>: </a:t>
                      </a:r>
                      <a:r>
                        <a:rPr lang="en-GB" baseline="0" dirty="0" err="1" smtClean="0">
                          <a:latin typeface="Arial" panose="020B0604020202020204" pitchFamily="34" charset="0"/>
                          <a:cs typeface="Arial" panose="020B0604020202020204" pitchFamily="34" charset="0"/>
                        </a:rPr>
                        <a:t>P</a:t>
                      </a:r>
                      <a:r>
                        <a:rPr lang="en-GB" dirty="0" err="1" smtClean="0">
                          <a:latin typeface="Arial" panose="020B0604020202020204" pitchFamily="34" charset="0"/>
                          <a:cs typeface="Arial" panose="020B0604020202020204" pitchFamily="34" charset="0"/>
                        </a:rPr>
                        <a:t>aralympian</a:t>
                      </a:r>
                      <a:r>
                        <a:rPr lang="en-GB" dirty="0" smtClean="0">
                          <a:latin typeface="Arial" panose="020B0604020202020204" pitchFamily="34" charset="0"/>
                          <a:cs typeface="Arial" panose="020B0604020202020204" pitchFamily="34" charset="0"/>
                        </a:rPr>
                        <a:t> </a:t>
                      </a:r>
                      <a:endParaRPr lang="en-GB" dirty="0" smtClean="0">
                        <a:latin typeface="Arial" panose="020B0604020202020204" pitchFamily="34" charset="0"/>
                        <a:cs typeface="Arial" panose="020B0604020202020204" pitchFamily="34" charset="0"/>
                      </a:endParaRPr>
                    </a:p>
                  </a:txBody>
                  <a:tcPr/>
                </a:tc>
                <a:tc>
                  <a:txBody>
                    <a:bodyPr/>
                    <a:lstStyle/>
                    <a:p>
                      <a:endParaRPr lang="en-GB" dirty="0" smtClean="0">
                        <a:latin typeface="Arial" panose="020B0604020202020204" pitchFamily="34" charset="0"/>
                        <a:cs typeface="Arial" panose="020B0604020202020204" pitchFamily="34" charset="0"/>
                      </a:endParaRPr>
                    </a:p>
                    <a:p>
                      <a:endParaRPr lang="en-GB" dirty="0" smtClean="0">
                        <a:latin typeface="Arial" panose="020B0604020202020204" pitchFamily="34" charset="0"/>
                        <a:cs typeface="Arial" panose="020B0604020202020204" pitchFamily="34" charset="0"/>
                      </a:endParaRPr>
                    </a:p>
                    <a:p>
                      <a:endParaRPr lang="en-GB" dirty="0" smtClean="0">
                        <a:latin typeface="Arial" panose="020B0604020202020204" pitchFamily="34" charset="0"/>
                        <a:cs typeface="Arial" panose="020B0604020202020204" pitchFamily="34" charset="0"/>
                      </a:endParaRPr>
                    </a:p>
                    <a:p>
                      <a:endParaRPr lang="en-GB" dirty="0" smtClean="0">
                        <a:latin typeface="Arial" panose="020B0604020202020204" pitchFamily="34" charset="0"/>
                        <a:cs typeface="Arial" panose="020B0604020202020204" pitchFamily="34" charset="0"/>
                      </a:endParaRPr>
                    </a:p>
                    <a:p>
                      <a:endParaRPr lang="en-GB" dirty="0" smtClean="0">
                        <a:latin typeface="Arial" panose="020B0604020202020204" pitchFamily="34" charset="0"/>
                        <a:cs typeface="Arial" panose="020B0604020202020204" pitchFamily="34" charset="0"/>
                      </a:endParaRPr>
                    </a:p>
                    <a:p>
                      <a:endParaRPr lang="en-GB" dirty="0" smtClean="0">
                        <a:latin typeface="Arial" panose="020B0604020202020204" pitchFamily="34" charset="0"/>
                        <a:cs typeface="Arial" panose="020B0604020202020204" pitchFamily="34" charset="0"/>
                      </a:endParaRPr>
                    </a:p>
                    <a:p>
                      <a:endParaRPr lang="en-GB" dirty="0" smtClean="0">
                        <a:latin typeface="Arial" panose="020B0604020202020204" pitchFamily="34" charset="0"/>
                        <a:cs typeface="Arial" panose="020B0604020202020204" pitchFamily="34" charset="0"/>
                      </a:endParaRPr>
                    </a:p>
                    <a:p>
                      <a:endParaRPr lang="en-GB" dirty="0" smtClean="0">
                        <a:latin typeface="Arial" panose="020B0604020202020204" pitchFamily="34" charset="0"/>
                        <a:cs typeface="Arial" panose="020B0604020202020204" pitchFamily="34" charset="0"/>
                      </a:endParaRPr>
                    </a:p>
                    <a:p>
                      <a:pPr algn="ctr"/>
                      <a:r>
                        <a:rPr lang="en-GB" dirty="0" smtClean="0">
                          <a:latin typeface="Arial" panose="020B0604020202020204" pitchFamily="34" charset="0"/>
                          <a:cs typeface="Arial" panose="020B0604020202020204" pitchFamily="34" charset="0"/>
                        </a:rPr>
                        <a:t>Stephen </a:t>
                      </a:r>
                      <a:r>
                        <a:rPr lang="en-GB" dirty="0" smtClean="0">
                          <a:latin typeface="Arial" panose="020B0604020202020204" pitchFamily="34" charset="0"/>
                          <a:cs typeface="Arial" panose="020B0604020202020204" pitchFamily="34" charset="0"/>
                        </a:rPr>
                        <a:t>Hawking:</a:t>
                      </a:r>
                      <a:r>
                        <a:rPr lang="en-GB" baseline="0" dirty="0" smtClean="0">
                          <a:latin typeface="Arial" panose="020B0604020202020204" pitchFamily="34" charset="0"/>
                          <a:cs typeface="Arial" panose="020B0604020202020204" pitchFamily="34" charset="0"/>
                        </a:rPr>
                        <a:t> S</a:t>
                      </a:r>
                      <a:r>
                        <a:rPr lang="en-GB" dirty="0" smtClean="0">
                          <a:latin typeface="Arial" panose="020B0604020202020204" pitchFamily="34" charset="0"/>
                          <a:cs typeface="Arial" panose="020B0604020202020204" pitchFamily="34" charset="0"/>
                        </a:rPr>
                        <a:t>cientist </a:t>
                      </a:r>
                      <a:endParaRPr lang="en-GB" dirty="0">
                        <a:latin typeface="Arial" panose="020B0604020202020204" pitchFamily="34" charset="0"/>
                        <a:cs typeface="Arial" panose="020B0604020202020204" pitchFamily="34" charset="0"/>
                      </a:endParaRPr>
                    </a:p>
                  </a:txBody>
                  <a:tcPr/>
                </a:tc>
              </a:tr>
            </a:tbl>
          </a:graphicData>
        </a:graphic>
      </p:graphicFrame>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H:\Documents\Immortalised resources\Stephen_Fry_@_BorderKitchen_BW.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6442"/>
          <a:stretch/>
        </p:blipFill>
        <p:spPr bwMode="auto">
          <a:xfrm>
            <a:off x="1043608" y="1395981"/>
            <a:ext cx="3105272" cy="2127859"/>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H:\Documents\Immortalised resources\Jonnie_Peacock.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32040" y="1395981"/>
            <a:ext cx="3379467" cy="226232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H:\Documents\Immortalised resources\Hannah_Cockroft_wins_T34_100m_qualifying_heat.jpe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7148" b="11421"/>
          <a:stretch/>
        </p:blipFill>
        <p:spPr bwMode="auto">
          <a:xfrm>
            <a:off x="930347" y="4005064"/>
            <a:ext cx="3331793" cy="2102936"/>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H:\Documents\Immortalised resources\1024px-Stephen_Hawking_in_Cambridge.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29153" y="4054595"/>
            <a:ext cx="2785240" cy="208893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17271939"/>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647173332"/>
              </p:ext>
            </p:extLst>
          </p:nvPr>
        </p:nvGraphicFramePr>
        <p:xfrm>
          <a:off x="597562" y="1397000"/>
          <a:ext cx="7920880" cy="5120640"/>
        </p:xfrm>
        <a:graphic>
          <a:graphicData uri="http://schemas.openxmlformats.org/drawingml/2006/table">
            <a:tbl>
              <a:tblPr bandRow="1">
                <a:tableStyleId>{5C22544A-7EE6-4342-B048-85BDC9FD1C3A}</a:tableStyleId>
              </a:tblPr>
              <a:tblGrid>
                <a:gridCol w="3960440"/>
                <a:gridCol w="3960440"/>
              </a:tblGrid>
              <a:tr h="370840">
                <a:tc>
                  <a:txBody>
                    <a:bodyPr/>
                    <a:lstStyle/>
                    <a:p>
                      <a:pPr fontAlgn="base"/>
                      <a:endParaRPr lang="en-GB" dirty="0" smtClean="0">
                        <a:latin typeface="Arial" panose="020B0604020202020204" pitchFamily="34" charset="0"/>
                        <a:cs typeface="Arial" panose="020B0604020202020204" pitchFamily="34" charset="0"/>
                      </a:endParaRPr>
                    </a:p>
                    <a:p>
                      <a:pPr fontAlgn="base"/>
                      <a:endParaRPr lang="en-GB" dirty="0" smtClean="0">
                        <a:latin typeface="Arial" panose="020B0604020202020204" pitchFamily="34" charset="0"/>
                        <a:cs typeface="Arial" panose="020B0604020202020204" pitchFamily="34" charset="0"/>
                      </a:endParaRPr>
                    </a:p>
                    <a:p>
                      <a:pPr fontAlgn="base"/>
                      <a:endParaRPr lang="en-GB" dirty="0" smtClean="0">
                        <a:latin typeface="Arial" panose="020B0604020202020204" pitchFamily="34" charset="0"/>
                        <a:cs typeface="Arial" panose="020B0604020202020204" pitchFamily="34" charset="0"/>
                      </a:endParaRPr>
                    </a:p>
                    <a:p>
                      <a:pPr fontAlgn="base"/>
                      <a:endParaRPr lang="en-GB" dirty="0" smtClean="0">
                        <a:latin typeface="Arial" panose="020B0604020202020204" pitchFamily="34" charset="0"/>
                        <a:cs typeface="Arial" panose="020B0604020202020204" pitchFamily="34" charset="0"/>
                      </a:endParaRPr>
                    </a:p>
                    <a:p>
                      <a:pPr fontAlgn="base"/>
                      <a:endParaRPr lang="en-GB" dirty="0" smtClean="0">
                        <a:latin typeface="Arial" panose="020B0604020202020204" pitchFamily="34" charset="0"/>
                        <a:cs typeface="Arial" panose="020B0604020202020204" pitchFamily="34" charset="0"/>
                      </a:endParaRPr>
                    </a:p>
                    <a:p>
                      <a:pPr fontAlgn="base"/>
                      <a:endParaRPr lang="en-GB" dirty="0" smtClean="0">
                        <a:latin typeface="Arial" panose="020B0604020202020204" pitchFamily="34" charset="0"/>
                        <a:cs typeface="Arial" panose="020B0604020202020204" pitchFamily="34" charset="0"/>
                      </a:endParaRPr>
                    </a:p>
                    <a:p>
                      <a:pPr fontAlgn="base"/>
                      <a:endParaRPr lang="en-GB" dirty="0" smtClean="0">
                        <a:latin typeface="Arial" panose="020B0604020202020204" pitchFamily="34" charset="0"/>
                        <a:cs typeface="Arial" panose="020B0604020202020204" pitchFamily="34" charset="0"/>
                      </a:endParaRPr>
                    </a:p>
                    <a:p>
                      <a:pPr fontAlgn="base"/>
                      <a:endParaRPr lang="en-GB" dirty="0" smtClean="0">
                        <a:latin typeface="Arial" panose="020B0604020202020204" pitchFamily="34" charset="0"/>
                        <a:cs typeface="Arial" panose="020B0604020202020204" pitchFamily="34" charset="0"/>
                      </a:endParaRPr>
                    </a:p>
                    <a:p>
                      <a:pPr algn="ctr" fontAlgn="base"/>
                      <a:r>
                        <a:rPr lang="en-GB" dirty="0" smtClean="0">
                          <a:latin typeface="Arial" panose="020B0604020202020204" pitchFamily="34" charset="0"/>
                          <a:cs typeface="Arial" panose="020B0604020202020204" pitchFamily="34" charset="0"/>
                        </a:rPr>
                        <a:t>Alex </a:t>
                      </a:r>
                      <a:r>
                        <a:rPr lang="en-GB" dirty="0" err="1" smtClean="0">
                          <a:latin typeface="Arial" panose="020B0604020202020204" pitchFamily="34" charset="0"/>
                          <a:cs typeface="Arial" panose="020B0604020202020204" pitchFamily="34" charset="0"/>
                        </a:rPr>
                        <a:t>Brooker</a:t>
                      </a:r>
                      <a:r>
                        <a:rPr lang="en-GB" baseline="0" dirty="0" smtClean="0">
                          <a:latin typeface="Arial" panose="020B0604020202020204" pitchFamily="34" charset="0"/>
                          <a:cs typeface="Arial" panose="020B0604020202020204" pitchFamily="34" charset="0"/>
                        </a:rPr>
                        <a:t>: Journalist</a:t>
                      </a:r>
                      <a:r>
                        <a:rPr lang="en-GB" baseline="0" dirty="0" smtClean="0">
                          <a:latin typeface="Arial" panose="020B0604020202020204" pitchFamily="34" charset="0"/>
                          <a:cs typeface="Arial" panose="020B0604020202020204" pitchFamily="34" charset="0"/>
                        </a:rPr>
                        <a:t>, c</a:t>
                      </a:r>
                      <a:r>
                        <a:rPr lang="en-GB" dirty="0" smtClean="0">
                          <a:latin typeface="Arial" panose="020B0604020202020204" pitchFamily="34" charset="0"/>
                          <a:cs typeface="Arial" panose="020B0604020202020204" pitchFamily="34" charset="0"/>
                        </a:rPr>
                        <a:t>omedian</a:t>
                      </a:r>
                    </a:p>
                  </a:txBody>
                  <a:tcPr/>
                </a:tc>
                <a:tc>
                  <a:txBody>
                    <a:bodyPr/>
                    <a:lstStyle/>
                    <a:p>
                      <a:endParaRPr lang="en-GB" dirty="0" smtClean="0">
                        <a:latin typeface="Arial" panose="020B0604020202020204" pitchFamily="34" charset="0"/>
                        <a:cs typeface="Arial" panose="020B0604020202020204" pitchFamily="34" charset="0"/>
                      </a:endParaRPr>
                    </a:p>
                    <a:p>
                      <a:endParaRPr lang="en-GB" dirty="0" smtClean="0">
                        <a:latin typeface="Arial" panose="020B0604020202020204" pitchFamily="34" charset="0"/>
                        <a:cs typeface="Arial" panose="020B0604020202020204" pitchFamily="34" charset="0"/>
                      </a:endParaRPr>
                    </a:p>
                    <a:p>
                      <a:endParaRPr lang="en-GB" dirty="0" smtClean="0">
                        <a:latin typeface="Arial" panose="020B0604020202020204" pitchFamily="34" charset="0"/>
                        <a:cs typeface="Arial" panose="020B0604020202020204" pitchFamily="34" charset="0"/>
                      </a:endParaRPr>
                    </a:p>
                    <a:p>
                      <a:endParaRPr lang="en-GB" dirty="0" smtClean="0">
                        <a:latin typeface="Arial" panose="020B0604020202020204" pitchFamily="34" charset="0"/>
                        <a:cs typeface="Arial" panose="020B0604020202020204" pitchFamily="34" charset="0"/>
                      </a:endParaRPr>
                    </a:p>
                    <a:p>
                      <a:endParaRPr lang="en-GB" dirty="0" smtClean="0">
                        <a:latin typeface="Arial" panose="020B0604020202020204" pitchFamily="34" charset="0"/>
                        <a:cs typeface="Arial" panose="020B0604020202020204" pitchFamily="34" charset="0"/>
                      </a:endParaRPr>
                    </a:p>
                    <a:p>
                      <a:endParaRPr lang="en-GB" dirty="0" smtClean="0">
                        <a:latin typeface="Arial" panose="020B0604020202020204" pitchFamily="34" charset="0"/>
                        <a:cs typeface="Arial" panose="020B0604020202020204" pitchFamily="34" charset="0"/>
                      </a:endParaRPr>
                    </a:p>
                    <a:p>
                      <a:endParaRPr lang="en-GB" dirty="0" smtClean="0">
                        <a:latin typeface="Arial" panose="020B0604020202020204" pitchFamily="34" charset="0"/>
                        <a:cs typeface="Arial" panose="020B0604020202020204" pitchFamily="34" charset="0"/>
                      </a:endParaRPr>
                    </a:p>
                    <a:p>
                      <a:endParaRPr lang="en-GB" dirty="0" smtClean="0">
                        <a:latin typeface="Arial" panose="020B0604020202020204" pitchFamily="34" charset="0"/>
                        <a:cs typeface="Arial" panose="020B0604020202020204" pitchFamily="34" charset="0"/>
                      </a:endParaRPr>
                    </a:p>
                    <a:p>
                      <a:pPr algn="ctr"/>
                      <a:r>
                        <a:rPr lang="en-GB" dirty="0" smtClean="0">
                          <a:latin typeface="Arial" panose="020B0604020202020204" pitchFamily="34" charset="0"/>
                          <a:cs typeface="Arial" panose="020B0604020202020204" pitchFamily="34" charset="0"/>
                        </a:rPr>
                        <a:t>Warwick </a:t>
                      </a:r>
                      <a:r>
                        <a:rPr lang="en-GB" dirty="0" smtClean="0">
                          <a:latin typeface="Arial" panose="020B0604020202020204" pitchFamily="34" charset="0"/>
                          <a:cs typeface="Arial" panose="020B0604020202020204" pitchFamily="34" charset="0"/>
                        </a:rPr>
                        <a:t>Davis</a:t>
                      </a:r>
                      <a:r>
                        <a:rPr lang="en-GB" baseline="0" dirty="0" smtClean="0">
                          <a:latin typeface="Arial" panose="020B0604020202020204" pitchFamily="34" charset="0"/>
                          <a:cs typeface="Arial" panose="020B0604020202020204" pitchFamily="34" charset="0"/>
                        </a:rPr>
                        <a:t>: A</a:t>
                      </a:r>
                      <a:r>
                        <a:rPr lang="en-GB" dirty="0" smtClean="0">
                          <a:latin typeface="Arial" panose="020B0604020202020204" pitchFamily="34" charset="0"/>
                          <a:cs typeface="Arial" panose="020B0604020202020204" pitchFamily="34" charset="0"/>
                        </a:rPr>
                        <a:t>ctor</a:t>
                      </a:r>
                      <a:endParaRPr lang="en-GB" dirty="0">
                        <a:latin typeface="Arial" panose="020B0604020202020204" pitchFamily="34" charset="0"/>
                        <a:cs typeface="Arial" panose="020B0604020202020204" pitchFamily="34" charset="0"/>
                      </a:endParaRPr>
                    </a:p>
                  </a:txBody>
                  <a:tcPr/>
                </a:tc>
              </a:tr>
              <a:tr h="370840">
                <a:tc>
                  <a:txBody>
                    <a:bodyPr/>
                    <a:lstStyle/>
                    <a:p>
                      <a:pPr fontAlgn="base"/>
                      <a:endParaRPr lang="en-GB" dirty="0" smtClean="0">
                        <a:latin typeface="Arial" panose="020B0604020202020204" pitchFamily="34" charset="0"/>
                        <a:cs typeface="Arial" panose="020B0604020202020204" pitchFamily="34" charset="0"/>
                      </a:endParaRPr>
                    </a:p>
                    <a:p>
                      <a:pPr fontAlgn="base"/>
                      <a:endParaRPr lang="en-GB" dirty="0" smtClean="0">
                        <a:latin typeface="Arial" panose="020B0604020202020204" pitchFamily="34" charset="0"/>
                        <a:cs typeface="Arial" panose="020B0604020202020204" pitchFamily="34" charset="0"/>
                      </a:endParaRPr>
                    </a:p>
                    <a:p>
                      <a:pPr fontAlgn="base"/>
                      <a:endParaRPr lang="en-GB" dirty="0" smtClean="0">
                        <a:latin typeface="Arial" panose="020B0604020202020204" pitchFamily="34" charset="0"/>
                        <a:cs typeface="Arial" panose="020B0604020202020204" pitchFamily="34" charset="0"/>
                      </a:endParaRPr>
                    </a:p>
                    <a:p>
                      <a:pPr fontAlgn="base"/>
                      <a:endParaRPr lang="en-GB" dirty="0" smtClean="0">
                        <a:latin typeface="Arial" panose="020B0604020202020204" pitchFamily="34" charset="0"/>
                        <a:cs typeface="Arial" panose="020B0604020202020204" pitchFamily="34" charset="0"/>
                      </a:endParaRPr>
                    </a:p>
                    <a:p>
                      <a:pPr fontAlgn="base"/>
                      <a:endParaRPr lang="en-GB" dirty="0" smtClean="0">
                        <a:latin typeface="Arial" panose="020B0604020202020204" pitchFamily="34" charset="0"/>
                        <a:cs typeface="Arial" panose="020B0604020202020204" pitchFamily="34" charset="0"/>
                      </a:endParaRPr>
                    </a:p>
                    <a:p>
                      <a:pPr fontAlgn="base"/>
                      <a:endParaRPr lang="en-GB" dirty="0" smtClean="0">
                        <a:latin typeface="Arial" panose="020B0604020202020204" pitchFamily="34" charset="0"/>
                        <a:cs typeface="Arial" panose="020B0604020202020204" pitchFamily="34" charset="0"/>
                      </a:endParaRPr>
                    </a:p>
                    <a:p>
                      <a:pPr fontAlgn="base"/>
                      <a:endParaRPr lang="en-GB" dirty="0" smtClean="0">
                        <a:latin typeface="Arial" panose="020B0604020202020204" pitchFamily="34" charset="0"/>
                        <a:cs typeface="Arial" panose="020B0604020202020204" pitchFamily="34" charset="0"/>
                      </a:endParaRPr>
                    </a:p>
                    <a:p>
                      <a:pPr fontAlgn="base"/>
                      <a:endParaRPr lang="en-GB" dirty="0" smtClean="0">
                        <a:latin typeface="Arial" panose="020B0604020202020204" pitchFamily="34" charset="0"/>
                        <a:cs typeface="Arial" panose="020B0604020202020204" pitchFamily="34" charset="0"/>
                      </a:endParaRPr>
                    </a:p>
                    <a:p>
                      <a:pPr algn="ctr" fontAlgn="base"/>
                      <a:r>
                        <a:rPr lang="en-GB" dirty="0" smtClean="0">
                          <a:latin typeface="Arial" panose="020B0604020202020204" pitchFamily="34" charset="0"/>
                          <a:cs typeface="Arial" panose="020B0604020202020204" pitchFamily="34" charset="0"/>
                        </a:rPr>
                        <a:t>Ellie </a:t>
                      </a:r>
                      <a:r>
                        <a:rPr lang="en-GB" dirty="0" smtClean="0">
                          <a:latin typeface="Arial" panose="020B0604020202020204" pitchFamily="34" charset="0"/>
                          <a:cs typeface="Arial" panose="020B0604020202020204" pitchFamily="34" charset="0"/>
                        </a:rPr>
                        <a:t>Simmonds: </a:t>
                      </a:r>
                      <a:r>
                        <a:rPr lang="en-GB" baseline="0" dirty="0" err="1" smtClean="0">
                          <a:latin typeface="Arial" panose="020B0604020202020204" pitchFamily="34" charset="0"/>
                          <a:cs typeface="Arial" panose="020B0604020202020204" pitchFamily="34" charset="0"/>
                        </a:rPr>
                        <a:t>P</a:t>
                      </a:r>
                      <a:r>
                        <a:rPr lang="en-GB" dirty="0" err="1" smtClean="0">
                          <a:latin typeface="Arial" panose="020B0604020202020204" pitchFamily="34" charset="0"/>
                          <a:cs typeface="Arial" panose="020B0604020202020204" pitchFamily="34" charset="0"/>
                        </a:rPr>
                        <a:t>aralympian</a:t>
                      </a:r>
                      <a:r>
                        <a:rPr lang="en-GB" dirty="0" smtClean="0">
                          <a:latin typeface="Arial" panose="020B0604020202020204" pitchFamily="34" charset="0"/>
                          <a:cs typeface="Arial" panose="020B0604020202020204" pitchFamily="34" charset="0"/>
                        </a:rPr>
                        <a:t> </a:t>
                      </a:r>
                      <a:endParaRPr lang="en-GB" dirty="0" smtClean="0">
                        <a:latin typeface="Arial" panose="020B0604020202020204" pitchFamily="34" charset="0"/>
                        <a:cs typeface="Arial" panose="020B0604020202020204" pitchFamily="34" charset="0"/>
                      </a:endParaRPr>
                    </a:p>
                  </a:txBody>
                  <a:tcPr/>
                </a:tc>
                <a:tc>
                  <a:txBody>
                    <a:bodyPr/>
                    <a:lstStyle/>
                    <a:p>
                      <a:endParaRPr lang="en-GB" dirty="0" smtClean="0">
                        <a:latin typeface="Arial" panose="020B0604020202020204" pitchFamily="34" charset="0"/>
                        <a:cs typeface="Arial" panose="020B0604020202020204" pitchFamily="34" charset="0"/>
                      </a:endParaRPr>
                    </a:p>
                    <a:p>
                      <a:endParaRPr lang="en-GB" dirty="0" smtClean="0">
                        <a:latin typeface="Arial" panose="020B0604020202020204" pitchFamily="34" charset="0"/>
                        <a:cs typeface="Arial" panose="020B0604020202020204" pitchFamily="34" charset="0"/>
                      </a:endParaRPr>
                    </a:p>
                    <a:p>
                      <a:endParaRPr lang="en-GB" dirty="0" smtClean="0">
                        <a:latin typeface="Arial" panose="020B0604020202020204" pitchFamily="34" charset="0"/>
                        <a:cs typeface="Arial" panose="020B0604020202020204" pitchFamily="34" charset="0"/>
                      </a:endParaRPr>
                    </a:p>
                    <a:p>
                      <a:endParaRPr lang="en-GB" dirty="0" smtClean="0">
                        <a:latin typeface="Arial" panose="020B0604020202020204" pitchFamily="34" charset="0"/>
                        <a:cs typeface="Arial" panose="020B0604020202020204" pitchFamily="34" charset="0"/>
                      </a:endParaRPr>
                    </a:p>
                    <a:p>
                      <a:endParaRPr lang="en-GB" dirty="0" smtClean="0">
                        <a:latin typeface="Arial" panose="020B0604020202020204" pitchFamily="34" charset="0"/>
                        <a:cs typeface="Arial" panose="020B0604020202020204" pitchFamily="34" charset="0"/>
                      </a:endParaRPr>
                    </a:p>
                    <a:p>
                      <a:endParaRPr lang="en-GB" dirty="0" smtClean="0">
                        <a:latin typeface="Arial" panose="020B0604020202020204" pitchFamily="34" charset="0"/>
                        <a:cs typeface="Arial" panose="020B0604020202020204" pitchFamily="34" charset="0"/>
                      </a:endParaRPr>
                    </a:p>
                    <a:p>
                      <a:endParaRPr lang="en-GB" dirty="0" smtClean="0">
                        <a:latin typeface="Arial" panose="020B0604020202020204" pitchFamily="34" charset="0"/>
                        <a:cs typeface="Arial" panose="020B0604020202020204" pitchFamily="34" charset="0"/>
                      </a:endParaRPr>
                    </a:p>
                    <a:p>
                      <a:endParaRPr lang="en-GB" dirty="0" smtClean="0">
                        <a:latin typeface="Arial" panose="020B0604020202020204" pitchFamily="34" charset="0"/>
                        <a:cs typeface="Arial" panose="020B0604020202020204" pitchFamily="34" charset="0"/>
                      </a:endParaRPr>
                    </a:p>
                    <a:p>
                      <a:pPr algn="ctr"/>
                      <a:r>
                        <a:rPr lang="en-GB" dirty="0" smtClean="0">
                          <a:latin typeface="Arial" panose="020B0604020202020204" pitchFamily="34" charset="0"/>
                          <a:cs typeface="Arial" panose="020B0604020202020204" pitchFamily="34" charset="0"/>
                        </a:rPr>
                        <a:t>Liz </a:t>
                      </a:r>
                      <a:r>
                        <a:rPr lang="en-GB" dirty="0" smtClean="0">
                          <a:latin typeface="Arial" panose="020B0604020202020204" pitchFamily="34" charset="0"/>
                          <a:cs typeface="Arial" panose="020B0604020202020204" pitchFamily="34" charset="0"/>
                        </a:rPr>
                        <a:t>Carr:</a:t>
                      </a:r>
                      <a:r>
                        <a:rPr lang="en-GB" baseline="0" dirty="0" smtClean="0">
                          <a:latin typeface="Arial" panose="020B0604020202020204" pitchFamily="34" charset="0"/>
                          <a:cs typeface="Arial" panose="020B0604020202020204" pitchFamily="34" charset="0"/>
                        </a:rPr>
                        <a:t> A</a:t>
                      </a:r>
                      <a:r>
                        <a:rPr lang="en-GB" dirty="0" smtClean="0">
                          <a:latin typeface="Arial" panose="020B0604020202020204" pitchFamily="34" charset="0"/>
                          <a:cs typeface="Arial" panose="020B0604020202020204" pitchFamily="34" charset="0"/>
                        </a:rPr>
                        <a:t>ctress</a:t>
                      </a:r>
                      <a:r>
                        <a:rPr lang="en-GB" dirty="0" smtClean="0">
                          <a:latin typeface="Arial" panose="020B0604020202020204" pitchFamily="34" charset="0"/>
                          <a:cs typeface="Arial" panose="020B0604020202020204" pitchFamily="34" charset="0"/>
                        </a:rPr>
                        <a:t>, activist, comic</a:t>
                      </a:r>
                      <a:endParaRPr lang="en-GB" dirty="0">
                        <a:latin typeface="Arial" panose="020B0604020202020204" pitchFamily="34" charset="0"/>
                        <a:cs typeface="Arial" panose="020B0604020202020204" pitchFamily="34" charset="0"/>
                      </a:endParaRPr>
                    </a:p>
                  </a:txBody>
                  <a:tcPr/>
                </a:tc>
              </a:tr>
            </a:tbl>
          </a:graphicData>
        </a:graphic>
      </p:graphicFrame>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descr="Alex Brooker"/>
          <p:cNvPicPr>
            <a:picLocks noChangeAspect="1" noChangeArrowheads="1"/>
          </p:cNvPicPr>
          <p:nvPr/>
        </p:nvPicPr>
        <p:blipFill rotWithShape="1">
          <a:blip r:embed="rId5">
            <a:extLst>
              <a:ext uri="{28A0092B-C50C-407E-A947-70E740481C1C}">
                <a14:useLocalDpi xmlns:a14="http://schemas.microsoft.com/office/drawing/2010/main" val="0"/>
              </a:ext>
            </a:extLst>
          </a:blip>
          <a:srcRect l="35783" r="15209"/>
          <a:stretch/>
        </p:blipFill>
        <p:spPr bwMode="auto">
          <a:xfrm>
            <a:off x="1575823" y="1370647"/>
            <a:ext cx="1986457" cy="2278491"/>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H:\Documents\Immortalised resources\Warwick_Davis_interviewed_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96136" y="1445812"/>
            <a:ext cx="1418773" cy="212816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Documents\Immortalised resources\More_British_medals_4_(3565884589)-crop.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62654" y="4041266"/>
            <a:ext cx="2612793" cy="207189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s://disabilityhorizons.com/wp-content/uploads/2020/02/13ED5E84-9871-4F49-B447-CDED5E335013-780x470.jpeg"/>
          <p:cNvPicPr>
            <a:picLocks noChangeAspect="1" noChangeArrowheads="1"/>
          </p:cNvPicPr>
          <p:nvPr/>
        </p:nvPicPr>
        <p:blipFill rotWithShape="1">
          <a:blip r:embed="rId8">
            <a:extLst>
              <a:ext uri="{28A0092B-C50C-407E-A947-70E740481C1C}">
                <a14:useLocalDpi xmlns:a14="http://schemas.microsoft.com/office/drawing/2010/main" val="0"/>
              </a:ext>
            </a:extLst>
          </a:blip>
          <a:srcRect r="13713"/>
          <a:stretch/>
        </p:blipFill>
        <p:spPr bwMode="auto">
          <a:xfrm>
            <a:off x="5033142" y="4041982"/>
            <a:ext cx="2995242" cy="209165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38393165"/>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
          <p:cNvSpPr txBox="1">
            <a:spLocks/>
          </p:cNvSpPr>
          <p:nvPr/>
        </p:nvSpPr>
        <p:spPr>
          <a:xfrm>
            <a:off x="593414" y="1202493"/>
            <a:ext cx="7992889" cy="792088"/>
          </a:xfrm>
          <a:prstGeom prst="rect">
            <a:avLst/>
          </a:prstGeom>
          <a:solidFill>
            <a:srgbClr val="FFFF00"/>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dirty="0" smtClean="0">
                <a:latin typeface="Arial" panose="020B0604020202020204" pitchFamily="34" charset="0"/>
                <a:cs typeface="Arial" panose="020B0604020202020204" pitchFamily="34" charset="0"/>
              </a:rPr>
              <a:t>Creative Activity </a:t>
            </a:r>
            <a:r>
              <a:rPr lang="en-GB" dirty="0" smtClean="0">
                <a:latin typeface="Arial" panose="020B0604020202020204" pitchFamily="34" charset="0"/>
                <a:cs typeface="Arial" panose="020B0604020202020204" pitchFamily="34" charset="0"/>
              </a:rPr>
              <a:t>1</a:t>
            </a:r>
            <a:endParaRPr lang="en-GB" dirty="0">
              <a:latin typeface="Arial" panose="020B0604020202020204" pitchFamily="34" charset="0"/>
              <a:cs typeface="Arial" panose="020B0604020202020204" pitchFamily="34" charset="0"/>
            </a:endParaRPr>
          </a:p>
        </p:txBody>
      </p:sp>
      <p:sp>
        <p:nvSpPr>
          <p:cNvPr id="8" name="TextBox 7"/>
          <p:cNvSpPr txBox="1"/>
          <p:nvPr/>
        </p:nvSpPr>
        <p:spPr>
          <a:xfrm>
            <a:off x="4776952" y="2067265"/>
            <a:ext cx="3778797" cy="3416320"/>
          </a:xfrm>
          <a:prstGeom prst="rect">
            <a:avLst/>
          </a:prstGeom>
          <a:noFill/>
        </p:spPr>
        <p:txBody>
          <a:bodyPr wrap="square" rtlCol="0">
            <a:spAutoFit/>
          </a:bodyPr>
          <a:lstStyle/>
          <a:p>
            <a:r>
              <a:rPr lang="en-GB" b="1" dirty="0" smtClean="0">
                <a:latin typeface="Arial" panose="020B0604020202020204" pitchFamily="34" charset="0"/>
                <a:cs typeface="Arial" panose="020B0604020202020204" pitchFamily="34" charset="0"/>
              </a:rPr>
              <a:t>Freeze frame</a:t>
            </a:r>
            <a:endParaRPr lang="en-GB" b="1" dirty="0">
              <a:latin typeface="Arial" panose="020B0604020202020204" pitchFamily="34" charset="0"/>
              <a:cs typeface="Arial" panose="020B0604020202020204" pitchFamily="34" charset="0"/>
            </a:endParaRPr>
          </a:p>
          <a:p>
            <a:endParaRPr lang="en-GB" dirty="0" smtClean="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I</a:t>
            </a:r>
            <a:r>
              <a:rPr lang="en-GB" dirty="0" smtClean="0">
                <a:latin typeface="Arial" panose="020B0604020202020204" pitchFamily="34" charset="0"/>
                <a:cs typeface="Arial" panose="020B0604020202020204" pitchFamily="34" charset="0"/>
              </a:rPr>
              <a:t>magine </a:t>
            </a:r>
            <a:r>
              <a:rPr lang="en-GB" dirty="0">
                <a:latin typeface="Arial" panose="020B0604020202020204" pitchFamily="34" charset="0"/>
                <a:cs typeface="Arial" panose="020B0604020202020204" pitchFamily="34" charset="0"/>
              </a:rPr>
              <a:t>you are pressing the pause button on a remote </a:t>
            </a:r>
            <a:r>
              <a:rPr lang="en-GB" dirty="0" smtClean="0">
                <a:latin typeface="Arial" panose="020B0604020202020204" pitchFamily="34" charset="0"/>
                <a:cs typeface="Arial" panose="020B0604020202020204" pitchFamily="34" charset="0"/>
              </a:rPr>
              <a:t>control or </a:t>
            </a:r>
            <a:r>
              <a:rPr lang="en-GB" dirty="0">
                <a:latin typeface="Arial" panose="020B0604020202020204" pitchFamily="34" charset="0"/>
                <a:cs typeface="Arial" panose="020B0604020202020204" pitchFamily="34" charset="0"/>
              </a:rPr>
              <a:t>taking a </a:t>
            </a:r>
            <a:r>
              <a:rPr lang="en-GB" dirty="0" smtClean="0">
                <a:latin typeface="Arial" panose="020B0604020202020204" pitchFamily="34" charset="0"/>
                <a:cs typeface="Arial" panose="020B0604020202020204" pitchFamily="34" charset="0"/>
              </a:rPr>
              <a:t>photograph. </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W</a:t>
            </a:r>
            <a:r>
              <a:rPr lang="en-GB" dirty="0" smtClean="0">
                <a:latin typeface="Arial" panose="020B0604020202020204" pitchFamily="34" charset="0"/>
                <a:cs typeface="Arial" panose="020B0604020202020204" pitchFamily="34" charset="0"/>
              </a:rPr>
              <a:t>ork </a:t>
            </a:r>
            <a:r>
              <a:rPr lang="en-GB" dirty="0">
                <a:latin typeface="Arial" panose="020B0604020202020204" pitchFamily="34" charset="0"/>
                <a:cs typeface="Arial" panose="020B0604020202020204" pitchFamily="34" charset="0"/>
              </a:rPr>
              <a:t>in groups to come up with different situations relating to disability – this could be access for someone in a wheelchair or needing a quiet space for someone with sensory needs. </a:t>
            </a:r>
            <a:endParaRPr lang="en-GB" dirty="0" smtClean="0">
              <a:latin typeface="Arial" panose="020B0604020202020204" pitchFamily="34" charset="0"/>
              <a:cs typeface="Arial" panose="020B0604020202020204" pitchFamily="34" charset="0"/>
            </a:endParaRPr>
          </a:p>
        </p:txBody>
      </p:sp>
      <p:pic>
        <p:nvPicPr>
          <p:cNvPr id="6146" name="Picture 2" descr="https://prod-cms.scouts.org.uk/media/5666/game_what_did_i_miss_freeze_frame_game_.gif?anchor=center&amp;mode=crop&amp;width=800&amp;height=450&amp;rnd=13232711320000000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35557" y="2708920"/>
            <a:ext cx="4641395" cy="261078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70253" y="5497174"/>
            <a:ext cx="8385495" cy="1200329"/>
          </a:xfrm>
          <a:prstGeom prst="rect">
            <a:avLst/>
          </a:prstGeom>
        </p:spPr>
        <p:txBody>
          <a:bodyPr wrap="square">
            <a:spAutoFit/>
          </a:bodyPr>
          <a:lstStyle/>
          <a:p>
            <a:r>
              <a:rPr lang="en-GB" dirty="0">
                <a:latin typeface="Arial" panose="020B0604020202020204" pitchFamily="34" charset="0"/>
                <a:cs typeface="Arial" panose="020B0604020202020204" pitchFamily="34" charset="0"/>
              </a:rPr>
              <a:t>How did your group feel about their still image? Did it help raise your awareness of people with disabilities? </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How would you like to develop the activity further? </a:t>
            </a:r>
          </a:p>
        </p:txBody>
      </p:sp>
    </p:spTree>
    <p:custDataLst>
      <p:tags r:id="rId1"/>
    </p:custDataLst>
    <p:extLst>
      <p:ext uri="{BB962C8B-B14F-4D97-AF65-F5344CB8AC3E}">
        <p14:creationId xmlns:p14="http://schemas.microsoft.com/office/powerpoint/2010/main" val="2090356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10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10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14" dur="10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0" y="1194911"/>
            <a:ext cx="9144000" cy="5509200"/>
          </a:xfrm>
          <a:prstGeom prst="rect">
            <a:avLst/>
          </a:prstGeom>
        </p:spPr>
        <p:txBody>
          <a:bodyPr wrap="square">
            <a:spAutoFit/>
          </a:bodyPr>
          <a:lstStyle/>
          <a:p>
            <a:r>
              <a:rPr lang="en-GB" sz="2000" b="1" dirty="0" smtClean="0">
                <a:latin typeface="Arial" panose="020B0604020202020204" pitchFamily="34" charset="0"/>
                <a:cs typeface="Arial" panose="020B0604020202020204" pitchFamily="34" charset="0"/>
              </a:rPr>
              <a:t>Note to teachers:</a:t>
            </a:r>
            <a:endParaRPr lang="en-GB" sz="2000" b="1" dirty="0">
              <a:latin typeface="Arial" panose="020B0604020202020204" pitchFamily="34" charset="0"/>
              <a:cs typeface="Arial" panose="020B0604020202020204" pitchFamily="34" charset="0"/>
            </a:endParaRPr>
          </a:p>
          <a:p>
            <a:endParaRPr lang="en-GB" sz="1600" dirty="0">
              <a:solidFill>
                <a:srgbClr val="000000"/>
              </a:solidFill>
              <a:latin typeface="Arial" panose="020B0604020202020204" pitchFamily="34" charset="0"/>
              <a:cs typeface="Arial" panose="020B0604020202020204" pitchFamily="34" charset="0"/>
            </a:endParaRPr>
          </a:p>
          <a:p>
            <a:endParaRPr lang="en-GB" dirty="0" smtClean="0">
              <a:solidFill>
                <a:srgbClr val="000000"/>
              </a:solidFill>
              <a:latin typeface="Arial" panose="020B0604020202020204" pitchFamily="34" charset="0"/>
              <a:cs typeface="Arial" panose="020B0604020202020204" pitchFamily="34" charset="0"/>
            </a:endParaRPr>
          </a:p>
          <a:p>
            <a:endParaRPr lang="en-GB" dirty="0">
              <a:solidFill>
                <a:srgbClr val="000000"/>
              </a:solidFill>
              <a:latin typeface="Arial" panose="020B0604020202020204" pitchFamily="34" charset="0"/>
              <a:cs typeface="Arial" panose="020B0604020202020204" pitchFamily="34" charset="0"/>
            </a:endParaRPr>
          </a:p>
          <a:p>
            <a:endParaRPr lang="en-GB" dirty="0" smtClean="0">
              <a:solidFill>
                <a:srgbClr val="000000"/>
              </a:solidFill>
              <a:latin typeface="Arial" panose="020B0604020202020204" pitchFamily="34" charset="0"/>
              <a:cs typeface="Arial" panose="020B0604020202020204" pitchFamily="34" charset="0"/>
            </a:endParaRPr>
          </a:p>
          <a:p>
            <a:endParaRPr lang="en-GB" dirty="0">
              <a:solidFill>
                <a:srgbClr val="000000"/>
              </a:solidFill>
              <a:latin typeface="Arial" panose="020B0604020202020204" pitchFamily="34" charset="0"/>
              <a:cs typeface="Arial" panose="020B0604020202020204" pitchFamily="34" charset="0"/>
            </a:endParaRPr>
          </a:p>
          <a:p>
            <a:endParaRPr lang="en-GB" dirty="0" smtClean="0">
              <a:solidFill>
                <a:srgbClr val="000000"/>
              </a:solidFill>
              <a:latin typeface="Arial" panose="020B0604020202020204" pitchFamily="34" charset="0"/>
              <a:cs typeface="Arial" panose="020B0604020202020204" pitchFamily="34" charset="0"/>
            </a:endParaRPr>
          </a:p>
          <a:p>
            <a:endParaRPr lang="en-GB" dirty="0">
              <a:solidFill>
                <a:srgbClr val="000000"/>
              </a:solidFill>
              <a:latin typeface="Arial" panose="020B0604020202020204" pitchFamily="34" charset="0"/>
              <a:cs typeface="Arial" panose="020B0604020202020204" pitchFamily="34" charset="0"/>
            </a:endParaRPr>
          </a:p>
          <a:p>
            <a:endParaRPr lang="en-GB" dirty="0" smtClean="0">
              <a:solidFill>
                <a:srgbClr val="000000"/>
              </a:solidFill>
              <a:latin typeface="Arial" panose="020B0604020202020204" pitchFamily="34" charset="0"/>
              <a:cs typeface="Arial" panose="020B0604020202020204" pitchFamily="34" charset="0"/>
            </a:endParaRPr>
          </a:p>
          <a:p>
            <a:endParaRPr lang="en-GB" dirty="0">
              <a:solidFill>
                <a:srgbClr val="000000"/>
              </a:solidFill>
              <a:latin typeface="Arial" panose="020B0604020202020204" pitchFamily="34" charset="0"/>
              <a:cs typeface="Arial" panose="020B0604020202020204" pitchFamily="34" charset="0"/>
            </a:endParaRPr>
          </a:p>
          <a:p>
            <a:endParaRPr lang="en-GB" dirty="0" smtClean="0">
              <a:solidFill>
                <a:srgbClr val="000000"/>
              </a:solidFill>
              <a:latin typeface="Arial" panose="020B0604020202020204" pitchFamily="34" charset="0"/>
              <a:cs typeface="Arial" panose="020B0604020202020204" pitchFamily="34" charset="0"/>
            </a:endParaRPr>
          </a:p>
          <a:p>
            <a:r>
              <a:rPr lang="en-GB" sz="1400" dirty="0">
                <a:solidFill>
                  <a:srgbClr val="000000"/>
                </a:solidFill>
                <a:latin typeface="Arial" panose="020B0604020202020204" pitchFamily="34" charset="0"/>
                <a:cs typeface="Arial" panose="020B0604020202020204" pitchFamily="34" charset="0"/>
              </a:rPr>
              <a:t>The Nelson's Column is a monument in Trafalgar Square in the City of Westminster, London, built to commemorate Admiral Horatio Nelson, who died at the Battle of Trafalgar in 1805. Nelson was a British naval commander and national hero, famous for his naval victories against the French during the Napoleonic Wars. After Nelson was shot at the Battle of Trafalgar his </a:t>
            </a:r>
            <a:r>
              <a:rPr lang="en-GB" sz="1400" dirty="0" smtClean="0">
                <a:solidFill>
                  <a:srgbClr val="FF0000"/>
                </a:solidFill>
                <a:latin typeface="Arial" panose="020B0604020202020204" pitchFamily="34" charset="0"/>
                <a:cs typeface="Arial" panose="020B0604020202020204" pitchFamily="34" charset="0"/>
              </a:rPr>
              <a:t>(</a:t>
            </a:r>
            <a:r>
              <a:rPr lang="en-GB" sz="1400" dirty="0" smtClean="0">
                <a:solidFill>
                  <a:srgbClr val="000000"/>
                </a:solidFill>
                <a:latin typeface="Arial" panose="020B0604020202020204" pitchFamily="34" charset="0"/>
                <a:cs typeface="Arial" panose="020B0604020202020204" pitchFamily="34" charset="0"/>
              </a:rPr>
              <a:t>is</a:t>
            </a:r>
            <a:r>
              <a:rPr lang="en-GB" sz="1400" dirty="0" smtClean="0">
                <a:solidFill>
                  <a:srgbClr val="FF0000"/>
                </a:solidFill>
                <a:latin typeface="Arial" panose="020B0604020202020204" pitchFamily="34" charset="0"/>
                <a:cs typeface="Arial" panose="020B0604020202020204" pitchFamily="34" charset="0"/>
              </a:rPr>
              <a:t>)</a:t>
            </a:r>
            <a:r>
              <a:rPr lang="en-GB" sz="1400" dirty="0" smtClean="0">
                <a:solidFill>
                  <a:srgbClr val="000000"/>
                </a:solidFill>
                <a:latin typeface="Arial" panose="020B0604020202020204" pitchFamily="34" charset="0"/>
                <a:cs typeface="Arial" panose="020B0604020202020204" pitchFamily="34" charset="0"/>
              </a:rPr>
              <a:t> </a:t>
            </a:r>
            <a:r>
              <a:rPr lang="en-GB" sz="1400" dirty="0">
                <a:solidFill>
                  <a:srgbClr val="000000"/>
                </a:solidFill>
                <a:latin typeface="Arial" panose="020B0604020202020204" pitchFamily="34" charset="0"/>
                <a:cs typeface="Arial" panose="020B0604020202020204" pitchFamily="34" charset="0"/>
              </a:rPr>
              <a:t>body was brought back to England on board HMS Victory and he was buried at St Paul’s Cathedral. His funeral was one the grandest state occasions of the Georgian era and lasted over five days. As his body lay in state in the painted hall in Greenwich, more than 15,000 people came to pay their respects and many more were turned away. The monument was constructed between 1840 and 1843 to a design by William </a:t>
            </a:r>
            <a:r>
              <a:rPr lang="en-GB" sz="1400" dirty="0" err="1">
                <a:solidFill>
                  <a:srgbClr val="000000"/>
                </a:solidFill>
                <a:latin typeface="Arial" panose="020B0604020202020204" pitchFamily="34" charset="0"/>
                <a:cs typeface="Arial" panose="020B0604020202020204" pitchFamily="34" charset="0"/>
              </a:rPr>
              <a:t>Railton</a:t>
            </a:r>
            <a:r>
              <a:rPr lang="en-GB" sz="1400" dirty="0">
                <a:solidFill>
                  <a:srgbClr val="000000"/>
                </a:solidFill>
                <a:latin typeface="Arial" panose="020B0604020202020204" pitchFamily="34" charset="0"/>
                <a:cs typeface="Arial" panose="020B0604020202020204" pitchFamily="34" charset="0"/>
              </a:rPr>
              <a:t> at a cost of £47,000 (over £3m in today’s money). The money for the monument was raised by public subscription. It is made of granite and bronze and is 59.51 meters in height. The statue of Nelson at the top was created by the sculptor E. H Baily and was judged a true likeness by sailors who still remembered him. </a:t>
            </a:r>
            <a:endParaRPr lang="en-GB" sz="800" dirty="0">
              <a:latin typeface="Arial" panose="020B0604020202020204" pitchFamily="34" charset="0"/>
              <a:cs typeface="Arial" panose="020B060402020202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2447002203"/>
              </p:ext>
            </p:extLst>
          </p:nvPr>
        </p:nvGraphicFramePr>
        <p:xfrm>
          <a:off x="161" y="1700808"/>
          <a:ext cx="9144000" cy="2259729"/>
        </p:xfrm>
        <a:graphic>
          <a:graphicData uri="http://schemas.openxmlformats.org/drawingml/2006/table">
            <a:tbl>
              <a:tblPr firstRow="1" firstCol="1" bandRow="1">
                <a:tableStyleId>{5C22544A-7EE6-4342-B048-85BDC9FD1C3A}</a:tableStyleId>
              </a:tblPr>
              <a:tblGrid>
                <a:gridCol w="2135646"/>
                <a:gridCol w="7008354"/>
              </a:tblGrid>
              <a:tr h="204675">
                <a:tc>
                  <a:txBody>
                    <a:bodyPr/>
                    <a:lstStyle/>
                    <a:p>
                      <a:pPr>
                        <a:lnSpc>
                          <a:spcPct val="107000"/>
                        </a:lnSpc>
                        <a:spcAft>
                          <a:spcPts val="0"/>
                        </a:spcAft>
                      </a:pPr>
                      <a:r>
                        <a:rPr lang="en-GB" sz="1400" dirty="0">
                          <a:effectLst/>
                        </a:rPr>
                        <a:t>Details </a:t>
                      </a:r>
                      <a:endParaRPr lang="en-GB" sz="1100" dirty="0">
                        <a:effectLst/>
                        <a:latin typeface="Calibri"/>
                        <a:ea typeface="Calibri"/>
                        <a:cs typeface="Times New Roman"/>
                      </a:endParaRPr>
                    </a:p>
                  </a:txBody>
                  <a:tcPr marL="67984" marR="67984" marT="0" marB="0"/>
                </a:tc>
                <a:tc>
                  <a:txBody>
                    <a:bodyPr/>
                    <a:lstStyle/>
                    <a:p>
                      <a:pPr>
                        <a:lnSpc>
                          <a:spcPct val="107000"/>
                        </a:lnSpc>
                        <a:spcAft>
                          <a:spcPts val="0"/>
                        </a:spcAft>
                      </a:pPr>
                      <a:r>
                        <a:rPr lang="en-GB" sz="1400">
                          <a:effectLst/>
                        </a:rPr>
                        <a:t> </a:t>
                      </a:r>
                      <a:endParaRPr lang="en-GB" sz="1100">
                        <a:effectLst/>
                        <a:latin typeface="Calibri"/>
                        <a:ea typeface="Calibri"/>
                        <a:cs typeface="Times New Roman"/>
                      </a:endParaRPr>
                    </a:p>
                  </a:txBody>
                  <a:tcPr marL="67984" marR="67984" marT="0" marB="0"/>
                </a:tc>
              </a:tr>
              <a:tr h="258312">
                <a:tc>
                  <a:txBody>
                    <a:bodyPr/>
                    <a:lstStyle/>
                    <a:p>
                      <a:pPr>
                        <a:lnSpc>
                          <a:spcPct val="107000"/>
                        </a:lnSpc>
                        <a:spcAft>
                          <a:spcPts val="0"/>
                        </a:spcAft>
                      </a:pPr>
                      <a:r>
                        <a:rPr lang="en-GB" sz="1400" dirty="0" smtClean="0">
                          <a:effectLst/>
                        </a:rPr>
                        <a:t>Location</a:t>
                      </a:r>
                      <a:endParaRPr lang="en-GB" sz="1100" dirty="0">
                        <a:effectLst/>
                      </a:endParaRPr>
                    </a:p>
                  </a:txBody>
                  <a:tcPr marL="67984" marR="67984" marT="0" marB="0"/>
                </a:tc>
                <a:tc>
                  <a:txBody>
                    <a:bodyPr/>
                    <a:lstStyle/>
                    <a:p>
                      <a:pPr>
                        <a:lnSpc>
                          <a:spcPct val="107000"/>
                        </a:lnSpc>
                        <a:spcAft>
                          <a:spcPts val="0"/>
                        </a:spcAft>
                      </a:pPr>
                      <a:r>
                        <a:rPr lang="en-GB" sz="1400" dirty="0">
                          <a:effectLst/>
                        </a:rPr>
                        <a:t>Trafalgar Square, City of Westminster, </a:t>
                      </a:r>
                      <a:r>
                        <a:rPr lang="en-GB" sz="1400" dirty="0" smtClean="0">
                          <a:effectLst/>
                        </a:rPr>
                        <a:t>London</a:t>
                      </a:r>
                      <a:endParaRPr lang="en-GB" sz="1100" dirty="0">
                        <a:effectLst/>
                      </a:endParaRPr>
                    </a:p>
                  </a:txBody>
                  <a:tcPr marL="67984" marR="67984" marT="0" marB="0"/>
                </a:tc>
              </a:tr>
              <a:tr h="909256">
                <a:tc>
                  <a:txBody>
                    <a:bodyPr/>
                    <a:lstStyle/>
                    <a:p>
                      <a:pPr>
                        <a:lnSpc>
                          <a:spcPct val="107000"/>
                        </a:lnSpc>
                        <a:spcAft>
                          <a:spcPts val="0"/>
                        </a:spcAft>
                      </a:pPr>
                      <a:r>
                        <a:rPr lang="it-IT" sz="1400">
                          <a:effectLst/>
                        </a:rPr>
                        <a:t>Artist</a:t>
                      </a:r>
                      <a:endParaRPr lang="en-GB" sz="1100">
                        <a:effectLst/>
                      </a:endParaRPr>
                    </a:p>
                    <a:p>
                      <a:pPr>
                        <a:lnSpc>
                          <a:spcPct val="107000"/>
                        </a:lnSpc>
                        <a:spcAft>
                          <a:spcPts val="0"/>
                        </a:spcAft>
                      </a:pPr>
                      <a:r>
                        <a:rPr lang="it-IT" sz="1400">
                          <a:effectLst/>
                        </a:rPr>
                        <a:t> </a:t>
                      </a:r>
                      <a:endParaRPr lang="en-GB" sz="1100">
                        <a:effectLst/>
                        <a:latin typeface="Calibri"/>
                        <a:ea typeface="Calibri"/>
                        <a:cs typeface="Times New Roman"/>
                      </a:endParaRPr>
                    </a:p>
                  </a:txBody>
                  <a:tcPr marL="67984" marR="67984" marT="0" marB="0"/>
                </a:tc>
                <a:tc>
                  <a:txBody>
                    <a:bodyPr/>
                    <a:lstStyle/>
                    <a:p>
                      <a:pPr marL="342900" lvl="0" indent="-342900">
                        <a:lnSpc>
                          <a:spcPct val="107000"/>
                        </a:lnSpc>
                        <a:spcAft>
                          <a:spcPts val="0"/>
                        </a:spcAft>
                        <a:buFont typeface="Symbol"/>
                        <a:buChar char=""/>
                      </a:pPr>
                      <a:r>
                        <a:rPr lang="en-GB" sz="1400" dirty="0">
                          <a:effectLst/>
                        </a:rPr>
                        <a:t>Design by William </a:t>
                      </a:r>
                      <a:r>
                        <a:rPr lang="en-GB" sz="1400" dirty="0" err="1">
                          <a:effectLst/>
                        </a:rPr>
                        <a:t>Railton</a:t>
                      </a:r>
                      <a:endParaRPr lang="en-GB" sz="1100" dirty="0">
                        <a:effectLst/>
                      </a:endParaRPr>
                    </a:p>
                    <a:p>
                      <a:pPr marL="342900" lvl="0" indent="-342900">
                        <a:lnSpc>
                          <a:spcPct val="107000"/>
                        </a:lnSpc>
                        <a:spcAft>
                          <a:spcPts val="0"/>
                        </a:spcAft>
                        <a:buFont typeface="Symbol"/>
                        <a:buChar char=""/>
                      </a:pPr>
                      <a:r>
                        <a:rPr lang="en-GB" sz="1400" dirty="0">
                          <a:effectLst/>
                        </a:rPr>
                        <a:t>Statue by E. H. Baily</a:t>
                      </a:r>
                      <a:endParaRPr lang="en-GB" sz="1100" dirty="0">
                        <a:effectLst/>
                      </a:endParaRPr>
                    </a:p>
                    <a:p>
                      <a:pPr marL="342900" lvl="0" indent="-342900">
                        <a:lnSpc>
                          <a:spcPct val="107000"/>
                        </a:lnSpc>
                        <a:spcAft>
                          <a:spcPts val="0"/>
                        </a:spcAft>
                        <a:buFont typeface="Symbol"/>
                        <a:buChar char=""/>
                      </a:pPr>
                      <a:r>
                        <a:rPr lang="en-GB" sz="1400" dirty="0">
                          <a:effectLst/>
                        </a:rPr>
                        <a:t>Bas-relief panels by J. E. Carew, J. </a:t>
                      </a:r>
                      <a:r>
                        <a:rPr lang="en-GB" sz="1400" dirty="0" err="1">
                          <a:effectLst/>
                        </a:rPr>
                        <a:t>Ternouth</a:t>
                      </a:r>
                      <a:r>
                        <a:rPr lang="en-GB" sz="1400" dirty="0">
                          <a:effectLst/>
                        </a:rPr>
                        <a:t>, M. L. Watson and W. F. </a:t>
                      </a:r>
                      <a:r>
                        <a:rPr lang="en-GB" sz="1400" dirty="0" err="1">
                          <a:effectLst/>
                        </a:rPr>
                        <a:t>Woodington</a:t>
                      </a:r>
                      <a:endParaRPr lang="en-GB" sz="1100" dirty="0">
                        <a:effectLst/>
                      </a:endParaRPr>
                    </a:p>
                    <a:p>
                      <a:pPr marL="342900" lvl="0" indent="-342900">
                        <a:lnSpc>
                          <a:spcPct val="107000"/>
                        </a:lnSpc>
                        <a:spcAft>
                          <a:spcPts val="0"/>
                        </a:spcAft>
                        <a:buFont typeface="Symbol"/>
                        <a:buChar char=""/>
                      </a:pPr>
                      <a:r>
                        <a:rPr lang="en-GB" sz="1400" dirty="0">
                          <a:effectLst/>
                        </a:rPr>
                        <a:t>The lions added 1867, by Sir Edwin Landseer</a:t>
                      </a:r>
                      <a:r>
                        <a:rPr lang="en-GB" sz="1400" dirty="0" smtClean="0">
                          <a:effectLst/>
                        </a:rPr>
                        <a:t>.</a:t>
                      </a:r>
                      <a:endParaRPr lang="en-GB" sz="1100" dirty="0">
                        <a:effectLst/>
                      </a:endParaRPr>
                    </a:p>
                  </a:txBody>
                  <a:tcPr marL="67984" marR="67984" marT="0" marB="0"/>
                </a:tc>
              </a:tr>
              <a:tr h="465825">
                <a:tc>
                  <a:txBody>
                    <a:bodyPr/>
                    <a:lstStyle/>
                    <a:p>
                      <a:pPr>
                        <a:lnSpc>
                          <a:spcPct val="107000"/>
                        </a:lnSpc>
                        <a:spcAft>
                          <a:spcPts val="0"/>
                        </a:spcAft>
                      </a:pPr>
                      <a:r>
                        <a:rPr lang="en-GB" sz="1400">
                          <a:effectLst/>
                        </a:rPr>
                        <a:t>Commissioned by</a:t>
                      </a:r>
                      <a:endParaRPr lang="en-GB" sz="1100">
                        <a:effectLst/>
                      </a:endParaRPr>
                    </a:p>
                    <a:p>
                      <a:pPr>
                        <a:lnSpc>
                          <a:spcPct val="107000"/>
                        </a:lnSpc>
                        <a:spcAft>
                          <a:spcPts val="0"/>
                        </a:spcAft>
                      </a:pPr>
                      <a:r>
                        <a:rPr lang="en-GB" sz="1400">
                          <a:effectLst/>
                        </a:rPr>
                        <a:t> </a:t>
                      </a:r>
                      <a:endParaRPr lang="en-GB" sz="1100">
                        <a:effectLst/>
                        <a:latin typeface="Calibri"/>
                        <a:ea typeface="Calibri"/>
                        <a:cs typeface="Times New Roman"/>
                      </a:endParaRPr>
                    </a:p>
                  </a:txBody>
                  <a:tcPr marL="67984" marR="67984" marT="0" marB="0"/>
                </a:tc>
                <a:tc>
                  <a:txBody>
                    <a:bodyPr/>
                    <a:lstStyle/>
                    <a:p>
                      <a:pPr>
                        <a:lnSpc>
                          <a:spcPct val="107000"/>
                        </a:lnSpc>
                        <a:spcAft>
                          <a:spcPts val="0"/>
                        </a:spcAft>
                      </a:pPr>
                      <a:r>
                        <a:rPr lang="en-GB" sz="1400" dirty="0">
                          <a:effectLst/>
                        </a:rPr>
                        <a:t>In February 1838 a group of 121 peers, MPs and others formed a committee to raise a monument to Lord </a:t>
                      </a:r>
                      <a:r>
                        <a:rPr lang="en-GB" sz="1400" dirty="0" smtClean="0">
                          <a:effectLst/>
                        </a:rPr>
                        <a:t>Nelson.</a:t>
                      </a:r>
                      <a:r>
                        <a:rPr lang="en-GB" sz="1100" baseline="0" dirty="0" smtClean="0">
                          <a:effectLst/>
                        </a:rPr>
                        <a:t> </a:t>
                      </a:r>
                      <a:r>
                        <a:rPr lang="en-GB" sz="1400" dirty="0" smtClean="0">
                          <a:effectLst/>
                        </a:rPr>
                        <a:t>It </a:t>
                      </a:r>
                      <a:r>
                        <a:rPr lang="en-GB" sz="1400" dirty="0">
                          <a:effectLst/>
                        </a:rPr>
                        <a:t>was funded by public </a:t>
                      </a:r>
                      <a:r>
                        <a:rPr lang="en-GB" sz="1400" dirty="0" smtClean="0">
                          <a:effectLst/>
                        </a:rPr>
                        <a:t>subscription</a:t>
                      </a:r>
                      <a:endParaRPr lang="en-GB" sz="1100" dirty="0">
                        <a:effectLst/>
                      </a:endParaRPr>
                    </a:p>
                  </a:txBody>
                  <a:tcPr marL="67984" marR="67984" marT="0" marB="0"/>
                </a:tc>
              </a:tr>
              <a:tr h="394179">
                <a:tc>
                  <a:txBody>
                    <a:bodyPr/>
                    <a:lstStyle/>
                    <a:p>
                      <a:pPr>
                        <a:lnSpc>
                          <a:spcPct val="107000"/>
                        </a:lnSpc>
                        <a:spcAft>
                          <a:spcPts val="0"/>
                        </a:spcAft>
                      </a:pPr>
                      <a:r>
                        <a:rPr lang="en-GB" sz="1400" dirty="0">
                          <a:effectLst/>
                        </a:rPr>
                        <a:t>Date </a:t>
                      </a:r>
                      <a:r>
                        <a:rPr lang="en-GB" sz="1400" dirty="0" smtClean="0">
                          <a:effectLst/>
                        </a:rPr>
                        <a:t>unveiled</a:t>
                      </a:r>
                      <a:endParaRPr lang="en-GB" sz="1100" dirty="0">
                        <a:effectLst/>
                      </a:endParaRPr>
                    </a:p>
                  </a:txBody>
                  <a:tcPr marL="67984" marR="67984" marT="0" marB="0"/>
                </a:tc>
                <a:tc>
                  <a:txBody>
                    <a:bodyPr/>
                    <a:lstStyle/>
                    <a:p>
                      <a:pPr>
                        <a:lnSpc>
                          <a:spcPct val="107000"/>
                        </a:lnSpc>
                        <a:spcAft>
                          <a:spcPts val="0"/>
                        </a:spcAft>
                      </a:pPr>
                      <a:r>
                        <a:rPr lang="en-GB" sz="1400" dirty="0">
                          <a:effectLst/>
                        </a:rPr>
                        <a:t>1843</a:t>
                      </a:r>
                      <a:endParaRPr lang="en-GB" sz="1100" dirty="0">
                        <a:effectLst/>
                        <a:latin typeface="Calibri"/>
                        <a:ea typeface="Calibri"/>
                        <a:cs typeface="Times New Roman"/>
                      </a:endParaRPr>
                    </a:p>
                  </a:txBody>
                  <a:tcPr marL="67984" marR="67984" marT="0" marB="0"/>
                </a:tc>
              </a:tr>
            </a:tbl>
          </a:graphicData>
        </a:graphic>
      </p:graphicFrame>
    </p:spTree>
    <p:custDataLst>
      <p:tags r:id="rId1"/>
    </p:custDataLst>
    <p:extLst>
      <p:ext uri="{BB962C8B-B14F-4D97-AF65-F5344CB8AC3E}">
        <p14:creationId xmlns:p14="http://schemas.microsoft.com/office/powerpoint/2010/main" val="3504021660"/>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
          <p:cNvSpPr txBox="1">
            <a:spLocks/>
          </p:cNvSpPr>
          <p:nvPr/>
        </p:nvSpPr>
        <p:spPr>
          <a:xfrm>
            <a:off x="593414" y="1202493"/>
            <a:ext cx="7992889" cy="792088"/>
          </a:xfrm>
          <a:prstGeom prst="rect">
            <a:avLst/>
          </a:prstGeom>
          <a:solidFill>
            <a:srgbClr val="FFFF00"/>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dirty="0" smtClean="0">
                <a:latin typeface="Arial" panose="020B0604020202020204" pitchFamily="34" charset="0"/>
                <a:cs typeface="Arial" panose="020B0604020202020204" pitchFamily="34" charset="0"/>
              </a:rPr>
              <a:t>Creative Activity </a:t>
            </a:r>
            <a:r>
              <a:rPr lang="en-GB" dirty="0" smtClean="0">
                <a:latin typeface="Arial" panose="020B0604020202020204" pitchFamily="34" charset="0"/>
                <a:cs typeface="Arial" panose="020B0604020202020204" pitchFamily="34" charset="0"/>
              </a:rPr>
              <a:t>2</a:t>
            </a:r>
            <a:endParaRPr lang="en-GB" dirty="0">
              <a:latin typeface="Arial" panose="020B0604020202020204" pitchFamily="34" charset="0"/>
              <a:cs typeface="Arial" panose="020B0604020202020204" pitchFamily="34" charset="0"/>
            </a:endParaRPr>
          </a:p>
        </p:txBody>
      </p:sp>
      <p:sp>
        <p:nvSpPr>
          <p:cNvPr id="8" name="TextBox 7"/>
          <p:cNvSpPr txBox="1"/>
          <p:nvPr/>
        </p:nvSpPr>
        <p:spPr>
          <a:xfrm>
            <a:off x="4860032" y="2067265"/>
            <a:ext cx="3695717" cy="3970318"/>
          </a:xfrm>
          <a:prstGeom prst="rect">
            <a:avLst/>
          </a:prstGeom>
          <a:noFill/>
        </p:spPr>
        <p:txBody>
          <a:bodyPr wrap="square" rtlCol="0">
            <a:spAutoFit/>
          </a:bodyPr>
          <a:lstStyle/>
          <a:p>
            <a:r>
              <a:rPr lang="en-GB" b="1" dirty="0" smtClean="0">
                <a:latin typeface="Arial" panose="020B0604020202020204" pitchFamily="34" charset="0"/>
                <a:cs typeface="Arial" panose="020B0604020202020204" pitchFamily="34" charset="0"/>
              </a:rPr>
              <a:t>Blind sculpting</a:t>
            </a:r>
            <a:endParaRPr lang="en-GB" b="1" dirty="0">
              <a:latin typeface="Arial" panose="020B0604020202020204" pitchFamily="34" charset="0"/>
              <a:cs typeface="Arial" panose="020B0604020202020204" pitchFamily="34" charset="0"/>
            </a:endParaRPr>
          </a:p>
          <a:p>
            <a:endParaRPr lang="en-GB" dirty="0" smtClean="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Choose </a:t>
            </a:r>
            <a:r>
              <a:rPr lang="en-GB" dirty="0">
                <a:latin typeface="Arial" panose="020B0604020202020204" pitchFamily="34" charset="0"/>
                <a:cs typeface="Arial" panose="020B0604020202020204" pitchFamily="34" charset="0"/>
              </a:rPr>
              <a:t>an object (this can be a shell, a bowl – any everyday object) and </a:t>
            </a:r>
            <a:r>
              <a:rPr lang="en-GB" dirty="0" smtClean="0">
                <a:latin typeface="Arial" panose="020B0604020202020204" pitchFamily="34" charset="0"/>
                <a:cs typeface="Arial" panose="020B0604020202020204" pitchFamily="34" charset="0"/>
              </a:rPr>
              <a:t>then draw/sketch it.</a:t>
            </a: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Now take a lump of clay and either wear a blindfold or just close your eyes. Your challenge is to model your object without being able to see what you’re doing!</a:t>
            </a: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How did you do</a:t>
            </a:r>
            <a:r>
              <a:rPr lang="en-GB" dirty="0">
                <a:latin typeface="Arial" panose="020B0604020202020204" pitchFamily="34" charset="0"/>
                <a:cs typeface="Arial" panose="020B0604020202020204" pitchFamily="34" charset="0"/>
              </a:rPr>
              <a:t>? </a:t>
            </a:r>
            <a:r>
              <a:rPr lang="en-GB" dirty="0" smtClean="0">
                <a:latin typeface="Arial" panose="020B0604020202020204" pitchFamily="34" charset="0"/>
                <a:cs typeface="Arial" panose="020B0604020202020204" pitchFamily="34" charset="0"/>
              </a:rPr>
              <a:t>How </a:t>
            </a:r>
            <a:r>
              <a:rPr lang="en-GB" dirty="0">
                <a:latin typeface="Arial" panose="020B0604020202020204" pitchFamily="34" charset="0"/>
                <a:cs typeface="Arial" panose="020B0604020202020204" pitchFamily="34" charset="0"/>
              </a:rPr>
              <a:t>did </a:t>
            </a:r>
            <a:r>
              <a:rPr lang="en-GB" dirty="0" smtClean="0">
                <a:latin typeface="Arial" panose="020B0604020202020204" pitchFamily="34" charset="0"/>
                <a:cs typeface="Arial" panose="020B0604020202020204" pitchFamily="34" charset="0"/>
              </a:rPr>
              <a:t>it make you feel?</a:t>
            </a:r>
          </a:p>
        </p:txBody>
      </p:sp>
      <p:pic>
        <p:nvPicPr>
          <p:cNvPr id="7172" name="Picture 4" descr="Clay star fish - touch - Linda Green"/>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5057"/>
          <a:stretch/>
        </p:blipFill>
        <p:spPr bwMode="auto">
          <a:xfrm>
            <a:off x="607866" y="2119984"/>
            <a:ext cx="4102184" cy="46657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235767349"/>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a:hlinkClick r:id="rId5"/>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796" t="2030" r="6614"/>
          <a:stretch/>
        </p:blipFill>
        <p:spPr bwMode="auto">
          <a:xfrm>
            <a:off x="611560" y="1772816"/>
            <a:ext cx="7813964" cy="49161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611560" y="1126485"/>
            <a:ext cx="7813964" cy="400110"/>
          </a:xfrm>
          <a:prstGeom prst="rect">
            <a:avLst/>
          </a:prstGeom>
        </p:spPr>
        <p:txBody>
          <a:bodyPr wrap="square">
            <a:spAutoFit/>
          </a:bodyPr>
          <a:lstStyle/>
          <a:p>
            <a:r>
              <a:rPr lang="en-GB" sz="2000" u="sng" dirty="0" smtClean="0">
                <a:latin typeface="Arial" panose="020B0604020202020204" pitchFamily="34" charset="0"/>
                <a:cs typeface="Arial" panose="020B0604020202020204" pitchFamily="34" charset="0"/>
                <a:hlinkClick r:id="rId5"/>
              </a:rPr>
              <a:t>https://www.scope.org.uk/end-the-awkward/talking-about-disability</a:t>
            </a:r>
            <a:endParaRPr lang="en-GB" sz="20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932087808"/>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5812" y="2348880"/>
            <a:ext cx="7992888" cy="2154436"/>
          </a:xfrm>
          <a:prstGeom prst="rect">
            <a:avLst/>
          </a:prstGeom>
        </p:spPr>
        <p:txBody>
          <a:bodyPr wrap="square">
            <a:spAutoFit/>
          </a:bodyPr>
          <a:lstStyle/>
          <a:p>
            <a:pPr algn="ctr"/>
            <a:r>
              <a:rPr lang="en-GB" sz="3200" dirty="0" smtClean="0">
                <a:solidFill>
                  <a:prstClr val="black"/>
                </a:solidFill>
                <a:latin typeface="Arial" pitchFamily="34" charset="0"/>
                <a:cs typeface="Arial" pitchFamily="34" charset="0"/>
              </a:rPr>
              <a:t>Find more teaching resources at:</a:t>
            </a:r>
          </a:p>
          <a:p>
            <a:pPr algn="ctr"/>
            <a:endParaRPr lang="en-GB" sz="3200" dirty="0">
              <a:solidFill>
                <a:prstClr val="black"/>
              </a:solidFill>
              <a:latin typeface="Arial" pitchFamily="34" charset="0"/>
              <a:cs typeface="Arial" pitchFamily="34" charset="0"/>
            </a:endParaRPr>
          </a:p>
          <a:p>
            <a:pPr algn="ctr"/>
            <a:r>
              <a:rPr lang="en-GB" sz="3200" dirty="0" smtClean="0">
                <a:solidFill>
                  <a:prstClr val="black"/>
                </a:solidFill>
                <a:latin typeface="Arial" pitchFamily="34" charset="0"/>
                <a:cs typeface="Arial" pitchFamily="34" charset="0"/>
                <a:hlinkClick r:id="rId4"/>
              </a:rPr>
              <a:t>HistoricEngland.org.uk/Education</a:t>
            </a:r>
            <a:endParaRPr lang="en-GB" sz="3200" dirty="0" smtClean="0">
              <a:solidFill>
                <a:prstClr val="black"/>
              </a:solidFill>
              <a:latin typeface="Arial" pitchFamily="34" charset="0"/>
              <a:cs typeface="Arial" pitchFamily="34" charset="0"/>
            </a:endParaRPr>
          </a:p>
          <a:p>
            <a:pPr algn="ctr"/>
            <a:endParaRPr lang="en-GB" sz="2000" dirty="0" smtClean="0">
              <a:solidFill>
                <a:prstClr val="black"/>
              </a:solidFill>
              <a:latin typeface="Arial" pitchFamily="34" charset="0"/>
              <a:cs typeface="Arial" pitchFamily="34" charset="0"/>
            </a:endParaRPr>
          </a:p>
          <a:p>
            <a:endParaRPr lang="en-GB" dirty="0" smtClean="0">
              <a:solidFill>
                <a:srgbClr val="FFFFFF"/>
              </a:solidFill>
              <a:latin typeface="Source Sans Pro Light" pitchFamily="34" charset="0"/>
            </a:endParaRPr>
          </a:p>
        </p:txBody>
      </p:sp>
      <p:pic>
        <p:nvPicPr>
          <p:cNvPr id="4"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731312519"/>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569992" y="1772816"/>
            <a:ext cx="8083042" cy="4339650"/>
          </a:xfrm>
          <a:prstGeom prst="rect">
            <a:avLst/>
          </a:prstGeom>
          <a:noFill/>
        </p:spPr>
        <p:txBody>
          <a:bodyPr wrap="square" rtlCol="0">
            <a:spAutoFit/>
          </a:bodyPr>
          <a:lstStyle/>
          <a:p>
            <a:r>
              <a:rPr lang="en-GB" sz="2400" b="1" dirty="0" smtClean="0">
                <a:latin typeface="Arial" panose="020B0604020202020204" pitchFamily="34" charset="0"/>
                <a:cs typeface="Arial" panose="020B0604020202020204" pitchFamily="34" charset="0"/>
              </a:rPr>
              <a:t>About Historic England</a:t>
            </a:r>
          </a:p>
          <a:p>
            <a:endParaRPr lang="en-GB" sz="1200" dirty="0" smtClean="0">
              <a:latin typeface="Arial" panose="020B0604020202020204" pitchFamily="34" charset="0"/>
              <a:cs typeface="Arial" panose="020B0604020202020204" pitchFamily="34" charset="0"/>
            </a:endParaRPr>
          </a:p>
          <a:p>
            <a:r>
              <a:rPr lang="en-GB" sz="2000" dirty="0" smtClean="0">
                <a:latin typeface="Arial" panose="020B0604020202020204" pitchFamily="34" charset="0"/>
                <a:cs typeface="Arial" panose="020B0604020202020204" pitchFamily="34" charset="0"/>
              </a:rPr>
              <a:t>Historic England is the public body that helps people care for, enjoy and celebrate England’s spectacular historic environment. </a:t>
            </a:r>
          </a:p>
          <a:p>
            <a:endParaRPr lang="en-GB" sz="2000" dirty="0" smtClean="0">
              <a:latin typeface="Arial" panose="020B0604020202020204" pitchFamily="34" charset="0"/>
              <a:cs typeface="Arial" panose="020B0604020202020204" pitchFamily="34" charset="0"/>
            </a:endParaRPr>
          </a:p>
          <a:p>
            <a:r>
              <a:rPr lang="en-GB" sz="2000" dirty="0" smtClean="0">
                <a:latin typeface="Arial" panose="020B0604020202020204" pitchFamily="34" charset="0"/>
                <a:cs typeface="Arial" panose="020B0604020202020204" pitchFamily="34" charset="0"/>
              </a:rPr>
              <a:t>We protect, champion and save the places that define who we are and where we’ve come from as a nation. We care passionately about the stories they tell, the ideas they represent and the people who live, work and play among them. </a:t>
            </a:r>
          </a:p>
          <a:p>
            <a:endParaRPr lang="en-GB" sz="2000" dirty="0">
              <a:latin typeface="Arial" panose="020B0604020202020204" pitchFamily="34" charset="0"/>
              <a:cs typeface="Arial" panose="020B0604020202020204" pitchFamily="34" charset="0"/>
            </a:endParaRPr>
          </a:p>
          <a:p>
            <a:r>
              <a:rPr lang="en-GB" sz="2000" dirty="0" smtClean="0">
                <a:latin typeface="Arial" panose="020B0604020202020204" pitchFamily="34" charset="0"/>
                <a:cs typeface="Arial" panose="020B0604020202020204" pitchFamily="34" charset="0"/>
              </a:rPr>
              <a:t>Working with communities and specialists we share our passion, knowledge and skills to inspire interest, care and conservation, so everyone can keep enjoying and looking after the history that surrounds us all</a:t>
            </a:r>
            <a:r>
              <a:rPr lang="en-GB" sz="2000" dirty="0" smtClean="0">
                <a:latin typeface="Arial" panose="020B0604020202020204" pitchFamily="34" charset="0"/>
                <a:cs typeface="Arial" panose="020B0604020202020204" pitchFamily="34" charset="0"/>
              </a:rPr>
              <a:t>.</a:t>
            </a:r>
            <a:endParaRPr lang="en-GB" sz="2000" dirty="0" smtClean="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2983753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97563" y="1268760"/>
            <a:ext cx="7920880" cy="1323439"/>
          </a:xfrm>
          <a:prstGeom prst="rect">
            <a:avLst/>
          </a:prstGeom>
        </p:spPr>
        <p:txBody>
          <a:bodyPr wrap="square">
            <a:spAutoFit/>
          </a:bodyPr>
          <a:lstStyle/>
          <a:p>
            <a:pPr lvl="0"/>
            <a:r>
              <a:rPr lang="en-GB" sz="4000" dirty="0" smtClean="0">
                <a:solidFill>
                  <a:prstClr val="black"/>
                </a:solidFill>
                <a:latin typeface="Arial" panose="020B0604020202020204" pitchFamily="34" charset="0"/>
                <a:cs typeface="Arial" panose="020B0604020202020204" pitchFamily="34" charset="0"/>
              </a:rPr>
              <a:t>Why </a:t>
            </a:r>
            <a:r>
              <a:rPr lang="en-GB" sz="4000" dirty="0">
                <a:solidFill>
                  <a:prstClr val="black"/>
                </a:solidFill>
                <a:latin typeface="Arial" panose="020B0604020202020204" pitchFamily="34" charset="0"/>
                <a:cs typeface="Arial" panose="020B0604020202020204" pitchFamily="34" charset="0"/>
              </a:rPr>
              <a:t>do we </a:t>
            </a:r>
            <a:r>
              <a:rPr lang="en-GB" sz="4000" dirty="0">
                <a:latin typeface="Arial" panose="020B0604020202020204" pitchFamily="34" charset="0"/>
                <a:cs typeface="Arial" panose="020B0604020202020204" pitchFamily="34" charset="0"/>
              </a:rPr>
              <a:t>put up monuments, memorials and statues to people</a:t>
            </a:r>
            <a:r>
              <a:rPr lang="en-GB" sz="4000" dirty="0" smtClean="0">
                <a:solidFill>
                  <a:prstClr val="black"/>
                </a:solidFill>
                <a:latin typeface="Arial" panose="020B0604020202020204" pitchFamily="34" charset="0"/>
                <a:cs typeface="Arial" panose="020B0604020202020204" pitchFamily="34" charset="0"/>
              </a:rPr>
              <a:t>?</a:t>
            </a:r>
            <a:endParaRPr lang="en-GB" sz="4000" dirty="0">
              <a:solidFill>
                <a:prstClr val="black"/>
              </a:solidFill>
              <a:latin typeface="Arial" panose="020B0604020202020204" pitchFamily="34" charset="0"/>
              <a:cs typeface="Arial" panose="020B0604020202020204" pitchFamily="34" charset="0"/>
            </a:endParaRPr>
          </a:p>
        </p:txBody>
      </p:sp>
      <p:sp>
        <p:nvSpPr>
          <p:cNvPr id="3" name="TextBox 2"/>
          <p:cNvSpPr txBox="1"/>
          <p:nvPr/>
        </p:nvSpPr>
        <p:spPr>
          <a:xfrm>
            <a:off x="4283968" y="2592199"/>
            <a:ext cx="4801314" cy="4247317"/>
          </a:xfrm>
          <a:prstGeom prst="rect">
            <a:avLst/>
          </a:prstGeom>
          <a:noFill/>
        </p:spPr>
        <p:txBody>
          <a:bodyPr wrap="none" rtlCol="0">
            <a:spAutoFit/>
          </a:bodyPr>
          <a:lstStyle/>
          <a:p>
            <a:r>
              <a:rPr lang="en-GB" dirty="0" smtClean="0">
                <a:latin typeface="Arial" panose="020B0604020202020204" pitchFamily="34" charset="0"/>
                <a:cs typeface="Arial" panose="020B0604020202020204" pitchFamily="34" charset="0"/>
              </a:rPr>
              <a:t>We put them up because………………</a:t>
            </a:r>
          </a:p>
          <a:p>
            <a:pPr marL="342900" indent="-342900">
              <a:lnSpc>
                <a:spcPct val="200000"/>
              </a:lnSpc>
              <a:buFont typeface="+mj-lt"/>
              <a:buAutoNum type="arabicPeriod"/>
            </a:pPr>
            <a:r>
              <a:rPr lang="en-GB" dirty="0" smtClean="0">
                <a:latin typeface="Arial" panose="020B0604020202020204" pitchFamily="34" charset="0"/>
                <a:cs typeface="Arial" panose="020B0604020202020204" pitchFamily="34" charset="0"/>
              </a:rPr>
              <a:t>……………………………………………….</a:t>
            </a:r>
          </a:p>
          <a:p>
            <a:pPr>
              <a:lnSpc>
                <a:spcPct val="200000"/>
              </a:lnSpc>
            </a:pPr>
            <a:r>
              <a:rPr lang="en-GB" dirty="0" smtClean="0">
                <a:latin typeface="Arial" panose="020B0604020202020204" pitchFamily="34" charset="0"/>
                <a:cs typeface="Arial" panose="020B0604020202020204" pitchFamily="34" charset="0"/>
              </a:rPr>
              <a:t>……………………………………………………</a:t>
            </a:r>
          </a:p>
          <a:p>
            <a:endParaRPr lang="en-GB" dirty="0" smtClean="0">
              <a:latin typeface="Arial" panose="020B0604020202020204" pitchFamily="34" charset="0"/>
              <a:cs typeface="Arial" panose="020B0604020202020204" pitchFamily="34" charset="0"/>
            </a:endParaRPr>
          </a:p>
          <a:p>
            <a:pPr>
              <a:lnSpc>
                <a:spcPct val="200000"/>
              </a:lnSpc>
            </a:pPr>
            <a:r>
              <a:rPr lang="en-GB" dirty="0" smtClean="0">
                <a:latin typeface="Arial" panose="020B0604020202020204" pitchFamily="34" charset="0"/>
                <a:cs typeface="Arial" panose="020B0604020202020204" pitchFamily="34" charset="0"/>
              </a:rPr>
              <a:t>2.  ……………………………………………….</a:t>
            </a:r>
            <a:endParaRPr lang="en-GB" dirty="0">
              <a:latin typeface="Arial" panose="020B0604020202020204" pitchFamily="34" charset="0"/>
              <a:cs typeface="Arial" panose="020B0604020202020204" pitchFamily="34" charset="0"/>
            </a:endParaRPr>
          </a:p>
          <a:p>
            <a:pPr>
              <a:lnSpc>
                <a:spcPct val="200000"/>
              </a:lnSpc>
            </a:pPr>
            <a:r>
              <a:rPr lang="en-GB" dirty="0" smtClean="0">
                <a:latin typeface="Arial" panose="020B0604020202020204" pitchFamily="34" charset="0"/>
                <a:cs typeface="Arial" panose="020B0604020202020204" pitchFamily="34" charset="0"/>
              </a:rPr>
              <a:t>……………………………………………………</a:t>
            </a:r>
            <a:endParaRPr lang="en-GB" dirty="0">
              <a:latin typeface="Arial" panose="020B0604020202020204" pitchFamily="34" charset="0"/>
              <a:cs typeface="Arial" panose="020B0604020202020204" pitchFamily="34" charset="0"/>
            </a:endParaRPr>
          </a:p>
          <a:p>
            <a:pPr marL="342900" indent="-342900">
              <a:buFont typeface="+mj-lt"/>
              <a:buAutoNum type="arabicPeriod"/>
            </a:pPr>
            <a:endParaRPr lang="en-GB" dirty="0" smtClean="0">
              <a:latin typeface="Arial" panose="020B0604020202020204" pitchFamily="34" charset="0"/>
              <a:cs typeface="Arial" panose="020B0604020202020204" pitchFamily="34" charset="0"/>
            </a:endParaRPr>
          </a:p>
          <a:p>
            <a:pPr>
              <a:lnSpc>
                <a:spcPct val="200000"/>
              </a:lnSpc>
            </a:pPr>
            <a:r>
              <a:rPr lang="en-GB" dirty="0" smtClean="0">
                <a:latin typeface="Arial" panose="020B0604020202020204" pitchFamily="34" charset="0"/>
                <a:cs typeface="Arial" panose="020B0604020202020204" pitchFamily="34" charset="0"/>
              </a:rPr>
              <a:t>3.  </a:t>
            </a:r>
            <a:r>
              <a:rPr lang="en-GB" dirty="0">
                <a:latin typeface="Arial" panose="020B0604020202020204" pitchFamily="34" charset="0"/>
                <a:cs typeface="Arial" panose="020B0604020202020204" pitchFamily="34" charset="0"/>
              </a:rPr>
              <a:t>……………………………………………….</a:t>
            </a:r>
          </a:p>
          <a:p>
            <a:pPr>
              <a:lnSpc>
                <a:spcPct val="200000"/>
              </a:lnSpc>
            </a:pPr>
            <a:r>
              <a:rPr lang="en-GB" dirty="0">
                <a:latin typeface="Arial" panose="020B0604020202020204" pitchFamily="34" charset="0"/>
                <a:cs typeface="Arial" panose="020B0604020202020204" pitchFamily="34" charset="0"/>
              </a:rPr>
              <a:t>……………………………………………………</a:t>
            </a:r>
          </a:p>
        </p:txBody>
      </p:sp>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t="5263" b="2811"/>
          <a:stretch/>
        </p:blipFill>
        <p:spPr>
          <a:xfrm>
            <a:off x="738779" y="2648197"/>
            <a:ext cx="2876129" cy="4096986"/>
          </a:xfrm>
          <a:prstGeom prst="rect">
            <a:avLst/>
          </a:prstGeom>
        </p:spPr>
      </p:pic>
      <p:sp>
        <p:nvSpPr>
          <p:cNvPr id="5" name="TextBox 4"/>
          <p:cNvSpPr txBox="1"/>
          <p:nvPr/>
        </p:nvSpPr>
        <p:spPr>
          <a:xfrm rot="19800000">
            <a:off x="976164" y="3667505"/>
            <a:ext cx="2295821" cy="707886"/>
          </a:xfrm>
          <a:prstGeom prst="rect">
            <a:avLst/>
          </a:prstGeom>
          <a:noFill/>
        </p:spPr>
        <p:txBody>
          <a:bodyPr wrap="none" rtlCol="0">
            <a:spAutoFit/>
          </a:bodyPr>
          <a:lstStyle/>
          <a:p>
            <a:r>
              <a:rPr lang="en-GB" sz="4000" b="1" dirty="0" smtClean="0">
                <a:ln>
                  <a:solidFill>
                    <a:schemeClr val="tx1"/>
                  </a:solidFill>
                </a:ln>
                <a:solidFill>
                  <a:srgbClr val="FFFF00"/>
                </a:solidFill>
                <a:latin typeface="Arial" panose="020B0604020202020204" pitchFamily="34" charset="0"/>
                <a:cs typeface="Arial" panose="020B0604020202020204" pitchFamily="34" charset="0"/>
              </a:rPr>
              <a:t>Criteria?</a:t>
            </a:r>
            <a:endParaRPr lang="en-GB" sz="4000" b="1" dirty="0">
              <a:ln>
                <a:solidFill>
                  <a:schemeClr val="tx1"/>
                </a:solidFill>
              </a:ln>
              <a:solidFill>
                <a:srgbClr val="FFFF00"/>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943051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97563" y="1268760"/>
            <a:ext cx="7920880" cy="1323439"/>
          </a:xfrm>
          <a:prstGeom prst="rect">
            <a:avLst/>
          </a:prstGeom>
        </p:spPr>
        <p:txBody>
          <a:bodyPr wrap="square">
            <a:spAutoFit/>
          </a:bodyPr>
          <a:lstStyle/>
          <a:p>
            <a:r>
              <a:rPr lang="en-GB" sz="4000" dirty="0" smtClean="0">
                <a:solidFill>
                  <a:prstClr val="black"/>
                </a:solidFill>
                <a:latin typeface="Arial" panose="020B0604020202020204" pitchFamily="34" charset="0"/>
                <a:cs typeface="Arial" panose="020B0604020202020204" pitchFamily="34" charset="0"/>
              </a:rPr>
              <a:t>What </a:t>
            </a:r>
            <a:r>
              <a:rPr lang="en-GB" sz="4000" dirty="0">
                <a:solidFill>
                  <a:prstClr val="black"/>
                </a:solidFill>
                <a:latin typeface="Arial" panose="020B0604020202020204" pitchFamily="34" charset="0"/>
                <a:cs typeface="Arial" panose="020B0604020202020204" pitchFamily="34" charset="0"/>
              </a:rPr>
              <a:t>is their purpose?</a:t>
            </a:r>
          </a:p>
          <a:p>
            <a:pPr lvl="0"/>
            <a:endParaRPr lang="en-GB" sz="4000" dirty="0" smtClean="0">
              <a:solidFill>
                <a:prstClr val="black"/>
              </a:solidFill>
              <a:latin typeface="Arial" panose="020B0604020202020204" pitchFamily="34" charset="0"/>
              <a:cs typeface="Arial" panose="020B0604020202020204" pitchFamily="34" charset="0"/>
            </a:endParaRPr>
          </a:p>
        </p:txBody>
      </p:sp>
      <p:sp>
        <p:nvSpPr>
          <p:cNvPr id="3" name="TextBox 2"/>
          <p:cNvSpPr txBox="1"/>
          <p:nvPr/>
        </p:nvSpPr>
        <p:spPr>
          <a:xfrm>
            <a:off x="3283638" y="2141541"/>
            <a:ext cx="5472608" cy="4339650"/>
          </a:xfrm>
          <a:prstGeom prst="rect">
            <a:avLst/>
          </a:prstGeom>
          <a:noFill/>
        </p:spPr>
        <p:txBody>
          <a:bodyPr wrap="square" rtlCol="0">
            <a:spAutoFit/>
          </a:bodyPr>
          <a:lstStyle/>
          <a:p>
            <a:r>
              <a:rPr lang="en-GB" sz="2000" i="1" dirty="0" smtClean="0">
                <a:latin typeface="Arial" panose="020B0604020202020204" pitchFamily="34" charset="0"/>
                <a:cs typeface="Arial" panose="020B0604020202020204" pitchFamily="34" charset="0"/>
              </a:rPr>
              <a:t>“Up </a:t>
            </a:r>
            <a:r>
              <a:rPr lang="en-GB" sz="2000" i="1" dirty="0">
                <a:latin typeface="Arial" panose="020B0604020202020204" pitchFamily="34" charset="0"/>
                <a:cs typeface="Arial" panose="020B0604020202020204" pitchFamily="34" charset="0"/>
              </a:rPr>
              <a:t>and down the country, there are statues and memorials that give us clues about what people cared about in the past. Together, they make up a vast national collection of monuments, connecting us to another age. </a:t>
            </a:r>
            <a:endParaRPr lang="en-GB" sz="2000" i="1" dirty="0" smtClean="0">
              <a:latin typeface="Arial" panose="020B0604020202020204" pitchFamily="34" charset="0"/>
              <a:cs typeface="Arial" panose="020B0604020202020204" pitchFamily="34" charset="0"/>
            </a:endParaRPr>
          </a:p>
          <a:p>
            <a:endParaRPr lang="en-GB" sz="2000" i="1" dirty="0">
              <a:latin typeface="Arial" panose="020B0604020202020204" pitchFamily="34" charset="0"/>
              <a:cs typeface="Arial" panose="020B0604020202020204" pitchFamily="34" charset="0"/>
            </a:endParaRPr>
          </a:p>
          <a:p>
            <a:r>
              <a:rPr lang="en-GB" sz="2000" i="1" dirty="0" smtClean="0">
                <a:latin typeface="Arial" panose="020B0604020202020204" pitchFamily="34" charset="0"/>
                <a:cs typeface="Arial" panose="020B0604020202020204" pitchFamily="34" charset="0"/>
              </a:rPr>
              <a:t>From </a:t>
            </a:r>
            <a:r>
              <a:rPr lang="en-GB" sz="2000" i="1" dirty="0">
                <a:latin typeface="Arial" panose="020B0604020202020204" pitchFamily="34" charset="0"/>
                <a:cs typeface="Arial" panose="020B0604020202020204" pitchFamily="34" charset="0"/>
              </a:rPr>
              <a:t>grand civic statues in great industrial cities to the modest war memorial in a remote village, every statue, bronze, plaque, barrow, plinth, monument and mural matters. They help us remember and mourn, connect with the past and stimulate debate</a:t>
            </a:r>
            <a:r>
              <a:rPr lang="en-GB" sz="2000" i="1" dirty="0" smtClean="0">
                <a:latin typeface="Arial" panose="020B0604020202020204" pitchFamily="34" charset="0"/>
                <a:cs typeface="Arial" panose="020B0604020202020204" pitchFamily="34" charset="0"/>
              </a:rPr>
              <a:t>.” </a:t>
            </a:r>
          </a:p>
          <a:p>
            <a:endParaRPr lang="en-GB" sz="2000" i="1" dirty="0">
              <a:latin typeface="Arial" panose="020B0604020202020204" pitchFamily="34" charset="0"/>
              <a:cs typeface="Arial" panose="020B0604020202020204" pitchFamily="34" charset="0"/>
            </a:endParaRPr>
          </a:p>
          <a:p>
            <a:r>
              <a:rPr lang="en-GB" sz="1600" dirty="0" smtClean="0">
                <a:latin typeface="Arial" panose="020B0604020202020204" pitchFamily="34" charset="0"/>
                <a:cs typeface="Arial" panose="020B0604020202020204" pitchFamily="34" charset="0"/>
              </a:rPr>
              <a:t>Duncan Wilson, Chief Executive of Historic England 2018</a:t>
            </a:r>
            <a:endParaRPr lang="en-GB" sz="1600" dirty="0">
              <a:latin typeface="Arial" panose="020B0604020202020204" pitchFamily="34" charset="0"/>
              <a:cs typeface="Arial" panose="020B0604020202020204" pitchFamily="34" charset="0"/>
            </a:endParaRPr>
          </a:p>
        </p:txBody>
      </p:sp>
      <p:pic>
        <p:nvPicPr>
          <p:cNvPr id="1026" name="Picture 2" descr="The Importance of Bringing Greater Diversity to Historic England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2622" y="2132856"/>
            <a:ext cx="2905125" cy="42862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rot="19800000">
            <a:off x="499408" y="4810740"/>
            <a:ext cx="2151551" cy="707886"/>
          </a:xfrm>
          <a:prstGeom prst="rect">
            <a:avLst/>
          </a:prstGeom>
          <a:noFill/>
        </p:spPr>
        <p:txBody>
          <a:bodyPr wrap="none" rtlCol="0">
            <a:spAutoFit/>
          </a:bodyPr>
          <a:lstStyle/>
          <a:p>
            <a:r>
              <a:rPr lang="en-GB" sz="4000" b="1" dirty="0" smtClean="0">
                <a:ln>
                  <a:solidFill>
                    <a:schemeClr val="tx1"/>
                  </a:solidFill>
                </a:ln>
                <a:solidFill>
                  <a:srgbClr val="FFFF00"/>
                </a:solidFill>
                <a:latin typeface="Arial" panose="020B0604020202020204" pitchFamily="34" charset="0"/>
                <a:cs typeface="Arial" panose="020B0604020202020204" pitchFamily="34" charset="0"/>
              </a:rPr>
              <a:t>Discuss</a:t>
            </a:r>
            <a:endParaRPr lang="en-GB" sz="4000" b="1" dirty="0">
              <a:ln>
                <a:solidFill>
                  <a:schemeClr val="tx1"/>
                </a:solidFill>
              </a:ln>
              <a:solidFill>
                <a:srgbClr val="FFFF00"/>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584360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1000" fill="hold"/>
                                        <p:tgtEl>
                                          <p:spTgt spid="1026"/>
                                        </p:tgtEl>
                                        <p:attrNameLst>
                                          <p:attrName>ppt_x</p:attrName>
                                        </p:attrNameLst>
                                      </p:cBhvr>
                                      <p:tavLst>
                                        <p:tav tm="0">
                                          <p:val>
                                            <p:strVal val="0-#ppt_w/2"/>
                                          </p:val>
                                        </p:tav>
                                        <p:tav tm="100000">
                                          <p:val>
                                            <p:strVal val="#ppt_x"/>
                                          </p:val>
                                        </p:tav>
                                      </p:tavLst>
                                    </p:anim>
                                    <p:anim calcmode="lin" valueType="num">
                                      <p:cBhvr additive="base">
                                        <p:cTn id="8" dur="1000" fill="hold"/>
                                        <p:tgtEl>
                                          <p:spTgt spid="102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0-#ppt_w/2"/>
                                          </p:val>
                                        </p:tav>
                                        <p:tav tm="100000">
                                          <p:val>
                                            <p:strVal val="#ppt_x"/>
                                          </p:val>
                                        </p:tav>
                                      </p:tavLst>
                                    </p:anim>
                                    <p:anim calcmode="lin" valueType="num">
                                      <p:cBhvr additive="base">
                                        <p:cTn id="12"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1000" fill="hold"/>
                                        <p:tgtEl>
                                          <p:spTgt spid="6"/>
                                        </p:tgtEl>
                                        <p:attrNameLst>
                                          <p:attrName>ppt_x</p:attrName>
                                        </p:attrNameLst>
                                      </p:cBhvr>
                                      <p:tavLst>
                                        <p:tav tm="0">
                                          <p:val>
                                            <p:strVal val="0-#ppt_w/2"/>
                                          </p:val>
                                        </p:tav>
                                        <p:tav tm="100000">
                                          <p:val>
                                            <p:strVal val="#ppt_x"/>
                                          </p:val>
                                        </p:tav>
                                      </p:tavLst>
                                    </p:anim>
                                    <p:anim calcmode="lin" valueType="num">
                                      <p:cBhvr additive="base">
                                        <p:cTn id="18"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97563" y="1268760"/>
            <a:ext cx="7920880" cy="1323439"/>
          </a:xfrm>
          <a:prstGeom prst="rect">
            <a:avLst/>
          </a:prstGeom>
        </p:spPr>
        <p:txBody>
          <a:bodyPr wrap="square">
            <a:spAutoFit/>
          </a:bodyPr>
          <a:lstStyle/>
          <a:p>
            <a:r>
              <a:rPr lang="en-GB" sz="4000" dirty="0" smtClean="0">
                <a:solidFill>
                  <a:prstClr val="black"/>
                </a:solidFill>
                <a:latin typeface="Arial" panose="020B0604020202020204" pitchFamily="34" charset="0"/>
                <a:cs typeface="Arial" panose="020B0604020202020204" pitchFamily="34" charset="0"/>
              </a:rPr>
              <a:t>What </a:t>
            </a:r>
            <a:r>
              <a:rPr lang="en-GB" sz="4000" dirty="0">
                <a:solidFill>
                  <a:prstClr val="black"/>
                </a:solidFill>
                <a:latin typeface="Arial" panose="020B0604020202020204" pitchFamily="34" charset="0"/>
                <a:cs typeface="Arial" panose="020B0604020202020204" pitchFamily="34" charset="0"/>
              </a:rPr>
              <a:t>are the most common types of monument or memorial</a:t>
            </a:r>
            <a:r>
              <a:rPr lang="en-GB" sz="4000" dirty="0" smtClean="0">
                <a:solidFill>
                  <a:prstClr val="black"/>
                </a:solidFill>
                <a:latin typeface="Arial" panose="020B0604020202020204" pitchFamily="34" charset="0"/>
                <a:cs typeface="Arial" panose="020B0604020202020204" pitchFamily="34" charset="0"/>
              </a:rPr>
              <a:t>?</a:t>
            </a:r>
            <a:endParaRPr lang="en-GB" sz="4000" dirty="0">
              <a:solidFill>
                <a:prstClr val="black"/>
              </a:solidFill>
              <a:latin typeface="Arial" panose="020B0604020202020204" pitchFamily="34" charset="0"/>
              <a:cs typeface="Arial" panose="020B0604020202020204" pitchFamily="34" charset="0"/>
            </a:endParaRPr>
          </a:p>
        </p:txBody>
      </p:sp>
      <p:sp>
        <p:nvSpPr>
          <p:cNvPr id="3" name="TextBox 2"/>
          <p:cNvSpPr txBox="1"/>
          <p:nvPr/>
        </p:nvSpPr>
        <p:spPr>
          <a:xfrm>
            <a:off x="3131840" y="2924944"/>
            <a:ext cx="5624406" cy="3600986"/>
          </a:xfrm>
          <a:prstGeom prst="rect">
            <a:avLst/>
          </a:prstGeom>
          <a:noFill/>
        </p:spPr>
        <p:txBody>
          <a:bodyPr wrap="square" rtlCol="0">
            <a:spAutoFit/>
          </a:bodyPr>
          <a:lstStyle/>
          <a:p>
            <a:r>
              <a:rPr lang="en-GB" sz="2000" i="1" dirty="0">
                <a:latin typeface="Arial" panose="020B0604020202020204" pitchFamily="34" charset="0"/>
                <a:cs typeface="Arial" panose="020B0604020202020204" pitchFamily="34" charset="0"/>
              </a:rPr>
              <a:t>“If aliens landed in </a:t>
            </a:r>
            <a:r>
              <a:rPr lang="en-GB" sz="2000" i="1" dirty="0" smtClean="0">
                <a:latin typeface="Arial" panose="020B0604020202020204" pitchFamily="34" charset="0"/>
                <a:cs typeface="Arial" panose="020B0604020202020204" pitchFamily="34" charset="0"/>
              </a:rPr>
              <a:t>London, what </a:t>
            </a:r>
            <a:r>
              <a:rPr lang="en-GB" sz="2000" i="1" dirty="0">
                <a:latin typeface="Arial" panose="020B0604020202020204" pitchFamily="34" charset="0"/>
                <a:cs typeface="Arial" panose="020B0604020202020204" pitchFamily="34" charset="0"/>
              </a:rPr>
              <a:t>conclusions would they draw from our monuments?</a:t>
            </a:r>
          </a:p>
          <a:p>
            <a:endParaRPr lang="en-GB" sz="2000" i="1" dirty="0" smtClean="0">
              <a:latin typeface="Arial" panose="020B0604020202020204" pitchFamily="34" charset="0"/>
              <a:cs typeface="Arial" panose="020B0604020202020204" pitchFamily="34" charset="0"/>
            </a:endParaRPr>
          </a:p>
          <a:p>
            <a:r>
              <a:rPr lang="en-GB" sz="2000" i="1" dirty="0" smtClean="0">
                <a:latin typeface="Arial" panose="020B0604020202020204" pitchFamily="34" charset="0"/>
                <a:cs typeface="Arial" panose="020B0604020202020204" pitchFamily="34" charset="0"/>
              </a:rPr>
              <a:t>As </a:t>
            </a:r>
            <a:r>
              <a:rPr lang="en-GB" sz="2000" i="1" dirty="0">
                <a:latin typeface="Arial" panose="020B0604020202020204" pitchFamily="34" charset="0"/>
                <a:cs typeface="Arial" panose="020B0604020202020204" pitchFamily="34" charset="0"/>
              </a:rPr>
              <a:t>things stand, they might look at </a:t>
            </a:r>
            <a:r>
              <a:rPr lang="en-GB" sz="2000" i="1" dirty="0" smtClean="0">
                <a:latin typeface="Arial" panose="020B0604020202020204" pitchFamily="34" charset="0"/>
                <a:cs typeface="Arial" panose="020B0604020202020204" pitchFamily="34" charset="0"/>
              </a:rPr>
              <a:t>our memorials </a:t>
            </a:r>
            <a:r>
              <a:rPr lang="en-GB" sz="2000" i="1" dirty="0">
                <a:latin typeface="Arial" panose="020B0604020202020204" pitchFamily="34" charset="0"/>
                <a:cs typeface="Arial" panose="020B0604020202020204" pitchFamily="34" charset="0"/>
              </a:rPr>
              <a:t>and </a:t>
            </a:r>
            <a:r>
              <a:rPr lang="en-GB" sz="2000" i="1" dirty="0" smtClean="0">
                <a:latin typeface="Arial" panose="020B0604020202020204" pitchFamily="34" charset="0"/>
                <a:cs typeface="Arial" panose="020B0604020202020204" pitchFamily="34" charset="0"/>
              </a:rPr>
              <a:t>conclude that </a:t>
            </a:r>
            <a:r>
              <a:rPr lang="en-GB" sz="2000" i="1" dirty="0">
                <a:latin typeface="Arial" panose="020B0604020202020204" pitchFamily="34" charset="0"/>
                <a:cs typeface="Arial" panose="020B0604020202020204" pitchFamily="34" charset="0"/>
              </a:rPr>
              <a:t>we are a </a:t>
            </a:r>
            <a:r>
              <a:rPr lang="en-GB" sz="2000" i="1" dirty="0" smtClean="0">
                <a:latin typeface="Arial" panose="020B0604020202020204" pitchFamily="34" charset="0"/>
                <a:cs typeface="Arial" panose="020B0604020202020204" pitchFamily="34" charset="0"/>
              </a:rPr>
              <a:t>nation of </a:t>
            </a:r>
            <a:r>
              <a:rPr lang="en-GB" sz="2000" i="1" dirty="0">
                <a:latin typeface="Arial" panose="020B0604020202020204" pitchFamily="34" charset="0"/>
                <a:cs typeface="Arial" panose="020B0604020202020204" pitchFamily="34" charset="0"/>
              </a:rPr>
              <a:t>kings and generals, we’ve mastered asexual</a:t>
            </a:r>
          </a:p>
          <a:p>
            <a:r>
              <a:rPr lang="en-GB" sz="2000" i="1" dirty="0">
                <a:latin typeface="Arial" panose="020B0604020202020204" pitchFamily="34" charset="0"/>
                <a:cs typeface="Arial" panose="020B0604020202020204" pitchFamily="34" charset="0"/>
              </a:rPr>
              <a:t>reproduction (there are hardly any women) and our </a:t>
            </a:r>
            <a:r>
              <a:rPr lang="en-GB" sz="2000" i="1" dirty="0" smtClean="0">
                <a:latin typeface="Arial" panose="020B0604020202020204" pitchFamily="34" charset="0"/>
                <a:cs typeface="Arial" panose="020B0604020202020204" pitchFamily="34" charset="0"/>
              </a:rPr>
              <a:t>primary transport </a:t>
            </a:r>
            <a:r>
              <a:rPr lang="en-GB" sz="2000" i="1" dirty="0">
                <a:latin typeface="Arial" panose="020B0604020202020204" pitchFamily="34" charset="0"/>
                <a:cs typeface="Arial" panose="020B0604020202020204" pitchFamily="34" charset="0"/>
              </a:rPr>
              <a:t>mode is the horse.” </a:t>
            </a:r>
          </a:p>
          <a:p>
            <a:endParaRPr lang="en-GB" sz="2000" i="1" dirty="0">
              <a:latin typeface="Arial" panose="020B0604020202020204" pitchFamily="34" charset="0"/>
              <a:cs typeface="Arial" panose="020B0604020202020204" pitchFamily="34" charset="0"/>
            </a:endParaRPr>
          </a:p>
          <a:p>
            <a:r>
              <a:rPr lang="en-GB" sz="1600" dirty="0" smtClean="0">
                <a:latin typeface="Arial" panose="020B0604020202020204" pitchFamily="34" charset="0"/>
                <a:cs typeface="Arial" panose="020B0604020202020204" pitchFamily="34" charset="0"/>
              </a:rPr>
              <a:t>Justine </a:t>
            </a:r>
            <a:r>
              <a:rPr lang="en-GB" sz="1600" dirty="0">
                <a:latin typeface="Arial" panose="020B0604020202020204" pitchFamily="34" charset="0"/>
                <a:cs typeface="Arial" panose="020B0604020202020204" pitchFamily="34" charset="0"/>
              </a:rPr>
              <a:t>Simons OBE</a:t>
            </a:r>
          </a:p>
          <a:p>
            <a:r>
              <a:rPr lang="en-GB" sz="1600" dirty="0" smtClean="0">
                <a:latin typeface="Arial" panose="020B0604020202020204" pitchFamily="34" charset="0"/>
                <a:cs typeface="Arial" panose="020B0604020202020204" pitchFamily="34" charset="0"/>
              </a:rPr>
              <a:t>London’s </a:t>
            </a:r>
            <a:r>
              <a:rPr lang="en-GB" sz="1600" dirty="0">
                <a:latin typeface="Arial" panose="020B0604020202020204" pitchFamily="34" charset="0"/>
                <a:cs typeface="Arial" panose="020B0604020202020204" pitchFamily="34" charset="0"/>
              </a:rPr>
              <a:t>Deputy </a:t>
            </a:r>
            <a:r>
              <a:rPr lang="en-GB" sz="1600" dirty="0" smtClean="0">
                <a:latin typeface="Arial" panose="020B0604020202020204" pitchFamily="34" charset="0"/>
                <a:cs typeface="Arial" panose="020B0604020202020204" pitchFamily="34" charset="0"/>
              </a:rPr>
              <a:t>Mayor for </a:t>
            </a:r>
            <a:r>
              <a:rPr lang="en-GB" sz="1600" dirty="0">
                <a:latin typeface="Arial" panose="020B0604020202020204" pitchFamily="34" charset="0"/>
                <a:cs typeface="Arial" panose="020B0604020202020204" pitchFamily="34" charset="0"/>
              </a:rPr>
              <a:t>Culture and Creative </a:t>
            </a:r>
            <a:r>
              <a:rPr lang="en-GB" sz="1600" dirty="0" smtClean="0">
                <a:latin typeface="Arial" panose="020B0604020202020204" pitchFamily="34" charset="0"/>
                <a:cs typeface="Arial" panose="020B0604020202020204" pitchFamily="34" charset="0"/>
              </a:rPr>
              <a:t>Industries</a:t>
            </a:r>
            <a:r>
              <a:rPr lang="en-GB" sz="1600" dirty="0" smtClean="0">
                <a:solidFill>
                  <a:srgbClr val="FF0000"/>
                </a:solidFill>
                <a:latin typeface="Arial" panose="020B0604020202020204" pitchFamily="34" charset="0"/>
                <a:cs typeface="Arial" panose="020B0604020202020204" pitchFamily="34" charset="0"/>
              </a:rPr>
              <a:t> </a:t>
            </a:r>
            <a:r>
              <a:rPr lang="en-GB" sz="1600" dirty="0" smtClean="0">
                <a:latin typeface="Arial" panose="020B0604020202020204" pitchFamily="34" charset="0"/>
                <a:cs typeface="Arial" panose="020B0604020202020204" pitchFamily="34" charset="0"/>
              </a:rPr>
              <a:t>2018</a:t>
            </a:r>
            <a:endParaRPr lang="en-GB" sz="1600" dirty="0">
              <a:latin typeface="Arial" panose="020B0604020202020204" pitchFamily="34" charset="0"/>
              <a:cs typeface="Arial" panose="020B0604020202020204" pitchFamily="34" charset="0"/>
            </a:endParaRPr>
          </a:p>
        </p:txBody>
      </p:sp>
      <p:pic>
        <p:nvPicPr>
          <p:cNvPr id="3074" name="Picture 2" descr="https://media-exp1.licdn.com/dms/image/C4E03AQH7gwC4pkC7xA/profile-displayphoto-shrink_200_200/0?e=1597881600&amp;v=beta&amp;t=RwxWFsQMgERi09EcAJm3iKOsz9i23UI4FfEZE0qADd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8804" y="3649826"/>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676257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10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3">
                                            <p:txEl>
                                              <p:pRg st="2" end="2"/>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 calcmode="lin" valueType="num">
                                      <p:cBhvr additive="base">
                                        <p:cTn id="11" dur="10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12" dur="10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 calcmode="lin" valueType="num">
                                      <p:cBhvr additive="base">
                                        <p:cTn id="17" dur="10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18" dur="1000" fill="hold"/>
                                        <p:tgtEl>
                                          <p:spTgt spid="3">
                                            <p:txEl>
                                              <p:pRg st="5" end="5"/>
                                            </p:txEl>
                                          </p:spTgt>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 calcmode="lin" valueType="num">
                                      <p:cBhvr additive="base">
                                        <p:cTn id="21" dur="10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22" dur="10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97563" y="1268760"/>
            <a:ext cx="7920880" cy="1631216"/>
          </a:xfrm>
          <a:prstGeom prst="rect">
            <a:avLst/>
          </a:prstGeom>
        </p:spPr>
        <p:txBody>
          <a:bodyPr wrap="square">
            <a:spAutoFit/>
          </a:bodyPr>
          <a:lstStyle/>
          <a:p>
            <a:pPr lvl="0"/>
            <a:r>
              <a:rPr lang="en-GB" sz="4000" dirty="0" smtClean="0">
                <a:solidFill>
                  <a:prstClr val="black"/>
                </a:solidFill>
                <a:latin typeface="Arial" panose="020B0604020202020204" pitchFamily="34" charset="0"/>
                <a:cs typeface="Arial" panose="020B0604020202020204" pitchFamily="34" charset="0"/>
              </a:rPr>
              <a:t>What </a:t>
            </a:r>
            <a:r>
              <a:rPr lang="en-GB" sz="4000" dirty="0">
                <a:solidFill>
                  <a:prstClr val="black"/>
                </a:solidFill>
                <a:latin typeface="Arial" panose="020B0604020202020204" pitchFamily="34" charset="0"/>
                <a:cs typeface="Arial" panose="020B0604020202020204" pitchFamily="34" charset="0"/>
              </a:rPr>
              <a:t>are the most common types of monument or memorial</a:t>
            </a:r>
            <a:r>
              <a:rPr lang="en-GB" sz="4000" dirty="0" smtClean="0">
                <a:solidFill>
                  <a:prstClr val="black"/>
                </a:solidFill>
                <a:latin typeface="Arial" panose="020B0604020202020204" pitchFamily="34" charset="0"/>
                <a:cs typeface="Arial" panose="020B0604020202020204" pitchFamily="34" charset="0"/>
              </a:rPr>
              <a:t>? </a:t>
            </a:r>
            <a:endParaRPr lang="en-GB" sz="2400" dirty="0">
              <a:solidFill>
                <a:prstClr val="black"/>
              </a:solidFill>
              <a:latin typeface="Arial" panose="020B0604020202020204" pitchFamily="34" charset="0"/>
              <a:cs typeface="Arial" panose="020B0604020202020204" pitchFamily="34" charset="0"/>
            </a:endParaRPr>
          </a:p>
          <a:p>
            <a:pPr lvl="0"/>
            <a:r>
              <a:rPr lang="en-GB" sz="2000" dirty="0" smtClean="0">
                <a:solidFill>
                  <a:prstClr val="black"/>
                </a:solidFill>
                <a:latin typeface="Arial" panose="020B0604020202020204" pitchFamily="34" charset="0"/>
                <a:cs typeface="Arial" panose="020B0604020202020204" pitchFamily="34" charset="0"/>
              </a:rPr>
              <a:t>Statues of famous people:</a:t>
            </a:r>
            <a:endParaRPr lang="en-GB" sz="2000" dirty="0">
              <a:solidFill>
                <a:prstClr val="black"/>
              </a:solidFill>
              <a:latin typeface="Arial" panose="020B0604020202020204" pitchFamily="34" charset="0"/>
              <a:cs typeface="Arial" panose="020B0604020202020204" pitchFamily="34" charset="0"/>
            </a:endParaRPr>
          </a:p>
        </p:txBody>
      </p:sp>
      <p:sp>
        <p:nvSpPr>
          <p:cNvPr id="3" name="TextBox 2"/>
          <p:cNvSpPr txBox="1"/>
          <p:nvPr/>
        </p:nvSpPr>
        <p:spPr>
          <a:xfrm>
            <a:off x="182268" y="4556385"/>
            <a:ext cx="1665841" cy="338554"/>
          </a:xfrm>
          <a:prstGeom prst="rect">
            <a:avLst/>
          </a:prstGeom>
          <a:noFill/>
        </p:spPr>
        <p:txBody>
          <a:bodyPr wrap="none" rtlCol="0">
            <a:spAutoFit/>
          </a:bodyPr>
          <a:lstStyle/>
          <a:p>
            <a:r>
              <a:rPr lang="en-GB" sz="1600" dirty="0" smtClean="0">
                <a:latin typeface="Arial" panose="020B0604020202020204" pitchFamily="34" charset="0"/>
                <a:cs typeface="Arial" panose="020B0604020202020204" pitchFamily="34" charset="0"/>
              </a:rPr>
              <a:t>Kings &amp; Queens</a:t>
            </a:r>
            <a:endParaRPr lang="en-GB" sz="1600" dirty="0">
              <a:latin typeface="Arial" panose="020B0604020202020204" pitchFamily="34" charset="0"/>
              <a:cs typeface="Arial" panose="020B0604020202020204" pitchFamily="34" charset="0"/>
            </a:endParaRPr>
          </a:p>
        </p:txBody>
      </p:sp>
      <p:sp>
        <p:nvSpPr>
          <p:cNvPr id="4" name="TextBox 3"/>
          <p:cNvSpPr txBox="1"/>
          <p:nvPr/>
        </p:nvSpPr>
        <p:spPr>
          <a:xfrm>
            <a:off x="107504" y="6487967"/>
            <a:ext cx="1641796" cy="338554"/>
          </a:xfrm>
          <a:prstGeom prst="rect">
            <a:avLst/>
          </a:prstGeom>
          <a:noFill/>
        </p:spPr>
        <p:txBody>
          <a:bodyPr wrap="none" rtlCol="0">
            <a:spAutoFit/>
          </a:bodyPr>
          <a:lstStyle/>
          <a:p>
            <a:r>
              <a:rPr lang="en-GB" sz="1600" dirty="0" smtClean="0">
                <a:latin typeface="Arial" panose="020B0604020202020204" pitchFamily="34" charset="0"/>
                <a:cs typeface="Arial" panose="020B0604020202020204" pitchFamily="34" charset="0"/>
              </a:rPr>
              <a:t>Military ‘Heroes’</a:t>
            </a:r>
            <a:endParaRPr lang="en-GB" sz="1600" dirty="0">
              <a:latin typeface="Arial" panose="020B0604020202020204" pitchFamily="34" charset="0"/>
              <a:cs typeface="Arial" panose="020B0604020202020204" pitchFamily="34" charset="0"/>
            </a:endParaRPr>
          </a:p>
        </p:txBody>
      </p:sp>
      <p:sp>
        <p:nvSpPr>
          <p:cNvPr id="7" name="TextBox 6"/>
          <p:cNvSpPr txBox="1"/>
          <p:nvPr/>
        </p:nvSpPr>
        <p:spPr>
          <a:xfrm>
            <a:off x="3808983" y="4557722"/>
            <a:ext cx="1061509" cy="338554"/>
          </a:xfrm>
          <a:prstGeom prst="rect">
            <a:avLst/>
          </a:prstGeom>
          <a:noFill/>
        </p:spPr>
        <p:txBody>
          <a:bodyPr wrap="none" rtlCol="0">
            <a:spAutoFit/>
          </a:bodyPr>
          <a:lstStyle/>
          <a:p>
            <a:r>
              <a:rPr lang="en-GB" sz="1600" dirty="0" smtClean="0">
                <a:latin typeface="Arial" panose="020B0604020202020204" pitchFamily="34" charset="0"/>
                <a:cs typeface="Arial" panose="020B0604020202020204" pitchFamily="34" charset="0"/>
              </a:rPr>
              <a:t>Scientists</a:t>
            </a:r>
            <a:endParaRPr lang="en-GB" sz="1600" dirty="0">
              <a:latin typeface="Arial" panose="020B0604020202020204" pitchFamily="34" charset="0"/>
              <a:cs typeface="Arial" panose="020B0604020202020204" pitchFamily="34" charset="0"/>
            </a:endParaRPr>
          </a:p>
        </p:txBody>
      </p:sp>
      <p:sp>
        <p:nvSpPr>
          <p:cNvPr id="8" name="TextBox 7"/>
          <p:cNvSpPr txBox="1"/>
          <p:nvPr/>
        </p:nvSpPr>
        <p:spPr>
          <a:xfrm>
            <a:off x="3465459" y="6487967"/>
            <a:ext cx="1757212" cy="338554"/>
          </a:xfrm>
          <a:prstGeom prst="rect">
            <a:avLst/>
          </a:prstGeom>
          <a:noFill/>
        </p:spPr>
        <p:txBody>
          <a:bodyPr wrap="none" rtlCol="0">
            <a:spAutoFit/>
          </a:bodyPr>
          <a:lstStyle/>
          <a:p>
            <a:r>
              <a:rPr lang="en-GB" sz="1600" dirty="0" smtClean="0">
                <a:latin typeface="Arial" panose="020B0604020202020204" pitchFamily="34" charset="0"/>
                <a:cs typeface="Arial" panose="020B0604020202020204" pitchFamily="34" charset="0"/>
              </a:rPr>
              <a:t>Social Reformers</a:t>
            </a:r>
            <a:endParaRPr lang="en-GB" sz="1600" dirty="0">
              <a:latin typeface="Arial" panose="020B0604020202020204" pitchFamily="34" charset="0"/>
              <a:cs typeface="Arial" panose="020B0604020202020204" pitchFamily="34" charset="0"/>
            </a:endParaRPr>
          </a:p>
        </p:txBody>
      </p:sp>
      <p:sp>
        <p:nvSpPr>
          <p:cNvPr id="11" name="TextBox 10"/>
          <p:cNvSpPr txBox="1"/>
          <p:nvPr/>
        </p:nvSpPr>
        <p:spPr>
          <a:xfrm>
            <a:off x="7632846" y="4556385"/>
            <a:ext cx="891591" cy="338554"/>
          </a:xfrm>
          <a:prstGeom prst="rect">
            <a:avLst/>
          </a:prstGeom>
          <a:noFill/>
        </p:spPr>
        <p:txBody>
          <a:bodyPr wrap="none" rtlCol="0">
            <a:spAutoFit/>
          </a:bodyPr>
          <a:lstStyle/>
          <a:p>
            <a:r>
              <a:rPr lang="en-GB" sz="1600" dirty="0" smtClean="0">
                <a:latin typeface="Arial" panose="020B0604020202020204" pitchFamily="34" charset="0"/>
                <a:cs typeface="Arial" panose="020B0604020202020204" pitchFamily="34" charset="0"/>
              </a:rPr>
              <a:t>Authors</a:t>
            </a:r>
            <a:endParaRPr lang="en-GB" sz="1600" dirty="0">
              <a:latin typeface="Arial" panose="020B0604020202020204" pitchFamily="34" charset="0"/>
              <a:cs typeface="Arial" panose="020B0604020202020204" pitchFamily="34" charset="0"/>
            </a:endParaRPr>
          </a:p>
        </p:txBody>
      </p:sp>
      <p:pic>
        <p:nvPicPr>
          <p:cNvPr id="3074" name="Picture 2" descr="Statue of Judge Hughes, Rugby, Warwickshire">
            <a:hlinkClick r:id="rId5"/>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1020" t="9066" r="34490" b="54030"/>
          <a:stretch/>
        </p:blipFill>
        <p:spPr bwMode="auto">
          <a:xfrm>
            <a:off x="7493330" y="2623534"/>
            <a:ext cx="1205123" cy="193285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7112981" y="6503801"/>
            <a:ext cx="2040943" cy="338554"/>
          </a:xfrm>
          <a:prstGeom prst="rect">
            <a:avLst/>
          </a:prstGeom>
          <a:noFill/>
        </p:spPr>
        <p:txBody>
          <a:bodyPr wrap="none" rtlCol="0">
            <a:spAutoFit/>
          </a:bodyPr>
          <a:lstStyle/>
          <a:p>
            <a:r>
              <a:rPr lang="en-GB" sz="1600" dirty="0" smtClean="0">
                <a:latin typeface="Arial" panose="020B0604020202020204" pitchFamily="34" charset="0"/>
                <a:cs typeface="Arial" panose="020B0604020202020204" pitchFamily="34" charset="0"/>
              </a:rPr>
              <a:t>Religious Reformers</a:t>
            </a:r>
            <a:endParaRPr lang="en-GB" sz="1600" dirty="0">
              <a:latin typeface="Arial" panose="020B0604020202020204" pitchFamily="34" charset="0"/>
              <a:cs typeface="Arial" panose="020B0604020202020204" pitchFamily="34" charset="0"/>
            </a:endParaRPr>
          </a:p>
        </p:txBody>
      </p:sp>
      <p:pic>
        <p:nvPicPr>
          <p:cNvPr id="14" name="Picture 13">
            <a:hlinkClick r:id="rId7"/>
          </p:cNvPr>
          <p:cNvPicPr>
            <a:picLocks noChangeAspect="1"/>
          </p:cNvPicPr>
          <p:nvPr/>
        </p:nvPicPr>
        <p:blipFill rotWithShape="1">
          <a:blip r:embed="rId8" cstate="print">
            <a:extLst>
              <a:ext uri="{28A0092B-C50C-407E-A947-70E740481C1C}">
                <a14:useLocalDpi xmlns:a14="http://schemas.microsoft.com/office/drawing/2010/main" val="0"/>
              </a:ext>
            </a:extLst>
          </a:blip>
          <a:srcRect t="5263" b="2811"/>
          <a:stretch/>
        </p:blipFill>
        <p:spPr>
          <a:xfrm>
            <a:off x="429221" y="2871656"/>
            <a:ext cx="1167125" cy="1662546"/>
          </a:xfrm>
          <a:prstGeom prst="rect">
            <a:avLst/>
          </a:prstGeom>
        </p:spPr>
      </p:pic>
      <p:pic>
        <p:nvPicPr>
          <p:cNvPr id="15" name="Picture 4" descr="Duke Of Wellington Statue,  Round Hill, Aldershot, Hampshire"/>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3163" t="10561" r="17277" b="33224"/>
          <a:stretch/>
        </p:blipFill>
        <p:spPr bwMode="auto">
          <a:xfrm>
            <a:off x="357288" y="4943162"/>
            <a:ext cx="1310991" cy="156063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Statue of Joseph Priestly, Batley, West Yorkshire">
            <a:hlinkClick r:id="rId10"/>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2517" t="7254" r="9944" b="29427"/>
          <a:stretch/>
        </p:blipFill>
        <p:spPr bwMode="auto">
          <a:xfrm>
            <a:off x="3694515" y="2850302"/>
            <a:ext cx="1459375" cy="178629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The Fielden Statue, Todmorden, West Yorkshire">
            <a:hlinkClick r:id="rId12"/>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35212" t="5798" r="19783" b="49999"/>
          <a:stretch/>
        </p:blipFill>
        <p:spPr bwMode="auto">
          <a:xfrm>
            <a:off x="3814412" y="4943161"/>
            <a:ext cx="1054605" cy="1552641"/>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John Wesley's statue, Wesley's New Room (Chapel), Broadmead, Bristol">
            <a:hlinkClick r:id="rId14"/>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b="5516"/>
          <a:stretch/>
        </p:blipFill>
        <p:spPr bwMode="auto">
          <a:xfrm>
            <a:off x="7446830" y="4903353"/>
            <a:ext cx="1298121" cy="163225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8445208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97563" y="1268760"/>
            <a:ext cx="7920880" cy="1631216"/>
          </a:xfrm>
          <a:prstGeom prst="rect">
            <a:avLst/>
          </a:prstGeom>
        </p:spPr>
        <p:txBody>
          <a:bodyPr wrap="square">
            <a:spAutoFit/>
          </a:bodyPr>
          <a:lstStyle/>
          <a:p>
            <a:pPr lvl="0"/>
            <a:r>
              <a:rPr lang="en-GB" sz="4000" dirty="0" smtClean="0">
                <a:solidFill>
                  <a:prstClr val="black"/>
                </a:solidFill>
                <a:latin typeface="Arial" panose="020B0604020202020204" pitchFamily="34" charset="0"/>
                <a:cs typeface="Arial" panose="020B0604020202020204" pitchFamily="34" charset="0"/>
              </a:rPr>
              <a:t>What </a:t>
            </a:r>
            <a:r>
              <a:rPr lang="en-GB" sz="4000" dirty="0">
                <a:solidFill>
                  <a:prstClr val="black"/>
                </a:solidFill>
                <a:latin typeface="Arial" panose="020B0604020202020204" pitchFamily="34" charset="0"/>
                <a:cs typeface="Arial" panose="020B0604020202020204" pitchFamily="34" charset="0"/>
              </a:rPr>
              <a:t>are the most common types of monument or memorial?</a:t>
            </a:r>
          </a:p>
          <a:p>
            <a:pPr algn="ctr"/>
            <a:r>
              <a:rPr lang="en-GB" sz="2000" dirty="0" smtClean="0">
                <a:solidFill>
                  <a:prstClr val="black"/>
                </a:solidFill>
                <a:latin typeface="Arial" panose="020B0604020202020204" pitchFamily="34" charset="0"/>
                <a:cs typeface="Arial" panose="020B0604020202020204" pitchFamily="34" charset="0"/>
              </a:rPr>
              <a:t>Common ‘shapes/types’ of memorial:</a:t>
            </a:r>
            <a:endParaRPr lang="en-GB" sz="2000" dirty="0">
              <a:solidFill>
                <a:prstClr val="black"/>
              </a:solidFill>
              <a:latin typeface="Arial" panose="020B0604020202020204" pitchFamily="34" charset="0"/>
              <a:cs typeface="Arial" panose="020B0604020202020204" pitchFamily="34" charset="0"/>
            </a:endParaRPr>
          </a:p>
        </p:txBody>
      </p:sp>
      <p:sp>
        <p:nvSpPr>
          <p:cNvPr id="5" name="TextBox 4"/>
          <p:cNvSpPr txBox="1"/>
          <p:nvPr/>
        </p:nvSpPr>
        <p:spPr>
          <a:xfrm>
            <a:off x="564570" y="4633583"/>
            <a:ext cx="1346844" cy="338554"/>
          </a:xfrm>
          <a:prstGeom prst="rect">
            <a:avLst/>
          </a:prstGeom>
          <a:noFill/>
        </p:spPr>
        <p:txBody>
          <a:bodyPr wrap="none" rtlCol="0">
            <a:spAutoFit/>
          </a:bodyPr>
          <a:lstStyle/>
          <a:p>
            <a:r>
              <a:rPr lang="en-GB" sz="1600" dirty="0" smtClean="0">
                <a:latin typeface="Arial" panose="020B0604020202020204" pitchFamily="34" charset="0"/>
                <a:cs typeface="Arial" panose="020B0604020202020204" pitchFamily="34" charset="0"/>
              </a:rPr>
              <a:t>Mausoleums</a:t>
            </a:r>
            <a:endParaRPr lang="en-GB" sz="1600" dirty="0">
              <a:latin typeface="Arial" panose="020B0604020202020204" pitchFamily="34" charset="0"/>
              <a:cs typeface="Arial" panose="020B0604020202020204" pitchFamily="34" charset="0"/>
            </a:endParaRPr>
          </a:p>
        </p:txBody>
      </p:sp>
      <p:sp>
        <p:nvSpPr>
          <p:cNvPr id="6" name="TextBox 5"/>
          <p:cNvSpPr txBox="1"/>
          <p:nvPr/>
        </p:nvSpPr>
        <p:spPr>
          <a:xfrm>
            <a:off x="7303675" y="4685491"/>
            <a:ext cx="822661" cy="338554"/>
          </a:xfrm>
          <a:prstGeom prst="rect">
            <a:avLst/>
          </a:prstGeom>
          <a:noFill/>
        </p:spPr>
        <p:txBody>
          <a:bodyPr wrap="none" rtlCol="0">
            <a:spAutoFit/>
          </a:bodyPr>
          <a:lstStyle/>
          <a:p>
            <a:r>
              <a:rPr lang="en-GB" sz="1600" dirty="0" smtClean="0">
                <a:latin typeface="Arial" panose="020B0604020202020204" pitchFamily="34" charset="0"/>
                <a:cs typeface="Arial" panose="020B0604020202020204" pitchFamily="34" charset="0"/>
              </a:rPr>
              <a:t>Arches</a:t>
            </a:r>
            <a:endParaRPr lang="en-GB" sz="1600" dirty="0">
              <a:latin typeface="Arial" panose="020B0604020202020204" pitchFamily="34" charset="0"/>
              <a:cs typeface="Arial" panose="020B0604020202020204" pitchFamily="34" charset="0"/>
            </a:endParaRPr>
          </a:p>
        </p:txBody>
      </p:sp>
      <p:sp>
        <p:nvSpPr>
          <p:cNvPr id="9" name="TextBox 8"/>
          <p:cNvSpPr txBox="1"/>
          <p:nvPr/>
        </p:nvSpPr>
        <p:spPr>
          <a:xfrm>
            <a:off x="538537" y="6519446"/>
            <a:ext cx="1398909" cy="338554"/>
          </a:xfrm>
          <a:prstGeom prst="rect">
            <a:avLst/>
          </a:prstGeom>
          <a:noFill/>
        </p:spPr>
        <p:txBody>
          <a:bodyPr wrap="none" rtlCol="0">
            <a:spAutoFit/>
          </a:bodyPr>
          <a:lstStyle/>
          <a:p>
            <a:r>
              <a:rPr lang="en-GB" sz="1600" dirty="0" smtClean="0">
                <a:latin typeface="Arial" panose="020B0604020202020204" pitchFamily="34" charset="0"/>
                <a:cs typeface="Arial" panose="020B0604020202020204" pitchFamily="34" charset="0"/>
              </a:rPr>
              <a:t>Clock Towers</a:t>
            </a:r>
            <a:endParaRPr lang="en-GB" sz="1600" dirty="0">
              <a:latin typeface="Arial" panose="020B0604020202020204" pitchFamily="34" charset="0"/>
              <a:cs typeface="Arial" panose="020B0604020202020204" pitchFamily="34" charset="0"/>
            </a:endParaRPr>
          </a:p>
        </p:txBody>
      </p:sp>
      <p:sp>
        <p:nvSpPr>
          <p:cNvPr id="11" name="TextBox 10"/>
          <p:cNvSpPr txBox="1"/>
          <p:nvPr/>
        </p:nvSpPr>
        <p:spPr>
          <a:xfrm>
            <a:off x="4252370" y="6519446"/>
            <a:ext cx="970137" cy="338554"/>
          </a:xfrm>
          <a:prstGeom prst="rect">
            <a:avLst/>
          </a:prstGeom>
          <a:noFill/>
        </p:spPr>
        <p:txBody>
          <a:bodyPr wrap="none" rtlCol="0">
            <a:spAutoFit/>
          </a:bodyPr>
          <a:lstStyle/>
          <a:p>
            <a:r>
              <a:rPr lang="en-GB" sz="1600" dirty="0" smtClean="0">
                <a:latin typeface="Arial" panose="020B0604020202020204" pitchFamily="34" charset="0"/>
                <a:cs typeface="Arial" panose="020B0604020202020204" pitchFamily="34" charset="0"/>
              </a:rPr>
              <a:t>Obelisks</a:t>
            </a:r>
            <a:endParaRPr lang="en-GB" sz="1600" dirty="0">
              <a:latin typeface="Arial" panose="020B0604020202020204" pitchFamily="34" charset="0"/>
              <a:cs typeface="Arial" panose="020B0604020202020204" pitchFamily="34" charset="0"/>
            </a:endParaRPr>
          </a:p>
        </p:txBody>
      </p:sp>
      <p:sp>
        <p:nvSpPr>
          <p:cNvPr id="12" name="TextBox 11"/>
          <p:cNvSpPr txBox="1"/>
          <p:nvPr/>
        </p:nvSpPr>
        <p:spPr>
          <a:xfrm>
            <a:off x="3924300" y="4633583"/>
            <a:ext cx="1557221" cy="338554"/>
          </a:xfrm>
          <a:prstGeom prst="rect">
            <a:avLst/>
          </a:prstGeom>
          <a:noFill/>
        </p:spPr>
        <p:txBody>
          <a:bodyPr wrap="none" rtlCol="0">
            <a:spAutoFit/>
          </a:bodyPr>
          <a:lstStyle/>
          <a:p>
            <a:r>
              <a:rPr lang="en-GB" sz="1600" dirty="0" smtClean="0">
                <a:latin typeface="Arial" panose="020B0604020202020204" pitchFamily="34" charset="0"/>
                <a:cs typeface="Arial" panose="020B0604020202020204" pitchFamily="34" charset="0"/>
              </a:rPr>
              <a:t>War memorials</a:t>
            </a:r>
            <a:endParaRPr lang="en-GB" sz="1600" dirty="0">
              <a:latin typeface="Arial" panose="020B0604020202020204" pitchFamily="34" charset="0"/>
              <a:cs typeface="Arial" panose="020B0604020202020204" pitchFamily="34" charset="0"/>
            </a:endParaRPr>
          </a:p>
        </p:txBody>
      </p:sp>
      <p:sp>
        <p:nvSpPr>
          <p:cNvPr id="13" name="TextBox 12"/>
          <p:cNvSpPr txBox="1"/>
          <p:nvPr/>
        </p:nvSpPr>
        <p:spPr>
          <a:xfrm>
            <a:off x="7236296" y="6519182"/>
            <a:ext cx="1429125" cy="338554"/>
          </a:xfrm>
          <a:prstGeom prst="rect">
            <a:avLst/>
          </a:prstGeom>
          <a:noFill/>
        </p:spPr>
        <p:txBody>
          <a:bodyPr wrap="square" rtlCol="0">
            <a:spAutoFit/>
          </a:bodyPr>
          <a:lstStyle/>
          <a:p>
            <a:r>
              <a:rPr lang="en-GB" sz="1600" dirty="0" smtClean="0">
                <a:latin typeface="Arial" panose="020B0604020202020204" pitchFamily="34" charset="0"/>
                <a:cs typeface="Arial" panose="020B0604020202020204" pitchFamily="34" charset="0"/>
              </a:rPr>
              <a:t>Plaque/Stone</a:t>
            </a:r>
            <a:endParaRPr lang="en-GB" sz="1600" dirty="0">
              <a:latin typeface="Arial" panose="020B0604020202020204" pitchFamily="34" charset="0"/>
              <a:cs typeface="Arial" panose="020B0604020202020204" pitchFamily="34" charset="0"/>
            </a:endParaRPr>
          </a:p>
        </p:txBody>
      </p:sp>
      <p:pic>
        <p:nvPicPr>
          <p:cNvPr id="2050" name="Picture 2" descr="Rockingham Mausoleum, Wentworth, South Yorkshir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685" r="7048"/>
          <a:stretch/>
        </p:blipFill>
        <p:spPr bwMode="auto">
          <a:xfrm>
            <a:off x="284692" y="2926051"/>
            <a:ext cx="2143258" cy="175944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War Memorial, Sir William Turner's College, Redcar, Redcar and Cleveland">
            <a:hlinkClick r:id="rId6"/>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10096"/>
          <a:stretch/>
        </p:blipFill>
        <p:spPr bwMode="auto">
          <a:xfrm>
            <a:off x="4053262" y="2926051"/>
            <a:ext cx="1299296" cy="175093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Memorial to the Abolition of Slavery, Stroud, Gloucestershire">
            <a:hlinkClick r:id="rId8"/>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12089" b="2393"/>
          <a:stretch/>
        </p:blipFill>
        <p:spPr bwMode="auto">
          <a:xfrm>
            <a:off x="6991534" y="2822229"/>
            <a:ext cx="1446942" cy="185475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The Clock Tower, Station Approach, Maidenhead, Windsor and Maidenhead">
            <a:hlinkClick r:id="rId10"/>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7643" t="4390" r="13263" b="38094"/>
          <a:stretch/>
        </p:blipFill>
        <p:spPr bwMode="auto">
          <a:xfrm>
            <a:off x="709099" y="4972137"/>
            <a:ext cx="1057786" cy="1543227"/>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Martyrs Memorial, Rayleigh, Essex">
            <a:hlinkClick r:id="rId12"/>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b="9141"/>
          <a:stretch/>
        </p:blipFill>
        <p:spPr bwMode="auto">
          <a:xfrm>
            <a:off x="4100192" y="4983544"/>
            <a:ext cx="1133374" cy="1543551"/>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Jewish Memorial Stone, Clifford's Tower (York Castle), York, York">
            <a:hlinkClick r:id="rId14"/>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t="15826" b="6656"/>
          <a:stretch/>
        </p:blipFill>
        <p:spPr bwMode="auto">
          <a:xfrm>
            <a:off x="6483927" y="5123473"/>
            <a:ext cx="2592026" cy="140362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05928909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8842" y="2004999"/>
            <a:ext cx="5237330" cy="4818343"/>
          </a:xfrm>
          <a:prstGeom prst="rect">
            <a:avLst/>
          </a:prstGeom>
        </p:spPr>
      </p:pic>
      <p:pic>
        <p:nvPicPr>
          <p:cNvPr id="3076"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2132856"/>
            <a:ext cx="3779912" cy="4247317"/>
          </a:xfrm>
          <a:prstGeom prst="rect">
            <a:avLst/>
          </a:prstGeom>
          <a:noFill/>
        </p:spPr>
        <p:txBody>
          <a:bodyPr wrap="square" rtlCol="0">
            <a:spAutoFit/>
          </a:bodyPr>
          <a:lstStyle/>
          <a:p>
            <a:pPr algn="ctr"/>
            <a:r>
              <a:rPr lang="en-GB" b="1" dirty="0" smtClean="0">
                <a:latin typeface="Arial" panose="020B0604020202020204" pitchFamily="34" charset="0"/>
                <a:cs typeface="Arial" panose="020B0604020202020204" pitchFamily="34" charset="0"/>
              </a:rPr>
              <a:t>What are my local monuments?</a:t>
            </a:r>
          </a:p>
          <a:p>
            <a:pPr algn="ctr"/>
            <a:endParaRPr lang="en-GB" b="1"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Using the 12 types of common monuments on the previous two slides as templates, try to find your local examples for each different type of monument.</a:t>
            </a: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Could you find all 12 types?</a:t>
            </a: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Is your area typical of the rest of the country?</a:t>
            </a: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What other monuments did you find? </a:t>
            </a:r>
          </a:p>
        </p:txBody>
      </p:sp>
      <p:sp>
        <p:nvSpPr>
          <p:cNvPr id="4" name="Title 1"/>
          <p:cNvSpPr txBox="1">
            <a:spLocks/>
          </p:cNvSpPr>
          <p:nvPr/>
        </p:nvSpPr>
        <p:spPr>
          <a:xfrm>
            <a:off x="593414" y="1202493"/>
            <a:ext cx="7992889" cy="792088"/>
          </a:xfrm>
          <a:prstGeom prst="rect">
            <a:avLst/>
          </a:prstGeom>
          <a:solidFill>
            <a:srgbClr val="FFFF00"/>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dirty="0" smtClean="0">
                <a:latin typeface="Arial" panose="020B0604020202020204" pitchFamily="34" charset="0"/>
                <a:cs typeface="Arial" panose="020B0604020202020204" pitchFamily="34" charset="0"/>
              </a:rPr>
              <a:t>Activity</a:t>
            </a:r>
            <a:endParaRPr lang="en-GB"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760397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10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 calcmode="lin" valueType="num">
                                      <p:cBhvr additive="base">
                                        <p:cTn id="13" dur="10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14" dur="10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anim calcmode="lin" valueType="num">
                                      <p:cBhvr additive="base">
                                        <p:cTn id="19" dur="1000" fill="hold"/>
                                        <p:tgtEl>
                                          <p:spTgt spid="3">
                                            <p:txEl>
                                              <p:pRg st="8" end="8"/>
                                            </p:txEl>
                                          </p:spTgt>
                                        </p:tgtEl>
                                        <p:attrNameLst>
                                          <p:attrName>ppt_x</p:attrName>
                                        </p:attrNameLst>
                                      </p:cBhvr>
                                      <p:tavLst>
                                        <p:tav tm="0">
                                          <p:val>
                                            <p:strVal val="0-#ppt_w/2"/>
                                          </p:val>
                                        </p:tav>
                                        <p:tav tm="100000">
                                          <p:val>
                                            <p:strVal val="#ppt_x"/>
                                          </p:val>
                                        </p:tav>
                                      </p:tavLst>
                                    </p:anim>
                                    <p:anim calcmode="lin" valueType="num">
                                      <p:cBhvr additive="base">
                                        <p:cTn id="20" dur="1000" fill="hold"/>
                                        <p:tgtEl>
                                          <p:spTgt spid="3">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593413" y="2132856"/>
            <a:ext cx="7992889" cy="4524315"/>
          </a:xfrm>
          <a:prstGeom prst="rect">
            <a:avLst/>
          </a:prstGeom>
          <a:noFill/>
        </p:spPr>
        <p:txBody>
          <a:bodyPr wrap="square" rtlCol="0">
            <a:spAutoFit/>
          </a:bodyPr>
          <a:lstStyle/>
          <a:p>
            <a:pPr algn="ctr"/>
            <a:r>
              <a:rPr lang="en-GB" b="1" dirty="0" smtClean="0">
                <a:latin typeface="Arial" panose="020B0604020202020204" pitchFamily="34" charset="0"/>
                <a:cs typeface="Arial" panose="020B0604020202020204" pitchFamily="34" charset="0"/>
              </a:rPr>
              <a:t>Where do </a:t>
            </a:r>
            <a:r>
              <a:rPr lang="en-GB" b="1" dirty="0">
                <a:latin typeface="Arial" panose="020B0604020202020204" pitchFamily="34" charset="0"/>
                <a:cs typeface="Arial" panose="020B0604020202020204" pitchFamily="34" charset="0"/>
              </a:rPr>
              <a:t>we usually find </a:t>
            </a:r>
            <a:r>
              <a:rPr lang="en-GB" b="1" dirty="0" smtClean="0">
                <a:latin typeface="Arial" panose="020B0604020202020204" pitchFamily="34" charset="0"/>
                <a:cs typeface="Arial" panose="020B0604020202020204" pitchFamily="34" charset="0"/>
              </a:rPr>
              <a:t>memorials and monuments? </a:t>
            </a:r>
            <a:endParaRPr lang="en-GB" b="1" dirty="0">
              <a:latin typeface="Arial" panose="020B0604020202020204" pitchFamily="34" charset="0"/>
              <a:cs typeface="Arial" panose="020B0604020202020204" pitchFamily="34" charset="0"/>
            </a:endParaRPr>
          </a:p>
          <a:p>
            <a:pPr algn="ctr"/>
            <a:endParaRPr lang="en-GB" b="1" dirty="0" smtClean="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Using all the monuments you’ve looked at so far complete a table (as below) to record where the monuments you have found are located, such as; market place, cross roads, garden, churchyard etc.</a:t>
            </a:r>
          </a:p>
          <a:p>
            <a:endParaRPr lang="en-GB" dirty="0">
              <a:latin typeface="Arial" panose="020B0604020202020204" pitchFamily="34" charset="0"/>
              <a:cs typeface="Arial" panose="020B0604020202020204" pitchFamily="34" charset="0"/>
            </a:endParaRPr>
          </a:p>
          <a:p>
            <a:endParaRPr lang="en-GB" dirty="0" smtClean="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endParaRPr lang="en-GB" dirty="0" smtClean="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endParaRPr lang="en-GB" dirty="0" smtClean="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endParaRPr lang="en-GB" dirty="0" smtClean="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What do you notice about the location of the monuments? </a:t>
            </a:r>
          </a:p>
          <a:p>
            <a:r>
              <a:rPr lang="en-GB" dirty="0" smtClean="0">
                <a:latin typeface="Arial" panose="020B0604020202020204" pitchFamily="34" charset="0"/>
                <a:cs typeface="Arial" panose="020B0604020202020204" pitchFamily="34" charset="0"/>
              </a:rPr>
              <a:t>Are there any patterns to where monuments are built? </a:t>
            </a:r>
          </a:p>
          <a:p>
            <a:r>
              <a:rPr lang="en-GB" dirty="0" smtClean="0">
                <a:latin typeface="Arial" panose="020B0604020202020204" pitchFamily="34" charset="0"/>
                <a:cs typeface="Arial" panose="020B0604020202020204" pitchFamily="34" charset="0"/>
              </a:rPr>
              <a:t>Are different types of monument found in certain places?</a:t>
            </a:r>
          </a:p>
        </p:txBody>
      </p:sp>
      <p:sp>
        <p:nvSpPr>
          <p:cNvPr id="4" name="Title 1"/>
          <p:cNvSpPr txBox="1">
            <a:spLocks/>
          </p:cNvSpPr>
          <p:nvPr/>
        </p:nvSpPr>
        <p:spPr>
          <a:xfrm>
            <a:off x="593414" y="1202493"/>
            <a:ext cx="7992889" cy="792088"/>
          </a:xfrm>
          <a:prstGeom prst="rect">
            <a:avLst/>
          </a:prstGeom>
          <a:solidFill>
            <a:srgbClr val="FFFF00"/>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dirty="0" smtClean="0">
                <a:latin typeface="Arial" panose="020B0604020202020204" pitchFamily="34" charset="0"/>
                <a:cs typeface="Arial" panose="020B0604020202020204" pitchFamily="34" charset="0"/>
              </a:rPr>
              <a:t>Activity</a:t>
            </a:r>
            <a:endParaRPr lang="en-GB" dirty="0">
              <a:latin typeface="Arial" panose="020B0604020202020204" pitchFamily="34" charset="0"/>
              <a:cs typeface="Arial" panose="020B060402020202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84231531"/>
              </p:ext>
            </p:extLst>
          </p:nvPr>
        </p:nvGraphicFramePr>
        <p:xfrm>
          <a:off x="755576" y="3717032"/>
          <a:ext cx="7704856" cy="1854200"/>
        </p:xfrm>
        <a:graphic>
          <a:graphicData uri="http://schemas.openxmlformats.org/drawingml/2006/table">
            <a:tbl>
              <a:tblPr firstRow="1" bandRow="1">
                <a:tableStyleId>{5C22544A-7EE6-4342-B048-85BDC9FD1C3A}</a:tableStyleId>
              </a:tblPr>
              <a:tblGrid>
                <a:gridCol w="3600400"/>
                <a:gridCol w="4104456"/>
              </a:tblGrid>
              <a:tr h="370840">
                <a:tc>
                  <a:txBody>
                    <a:bodyPr/>
                    <a:lstStyle/>
                    <a:p>
                      <a:r>
                        <a:rPr lang="en-GB" dirty="0" smtClean="0"/>
                        <a:t>Name of monument</a:t>
                      </a:r>
                      <a:endParaRPr lang="en-GB" dirty="0"/>
                    </a:p>
                  </a:txBody>
                  <a:tcPr/>
                </a:tc>
                <a:tc>
                  <a:txBody>
                    <a:bodyPr/>
                    <a:lstStyle/>
                    <a:p>
                      <a:r>
                        <a:rPr lang="en-GB" dirty="0" smtClean="0"/>
                        <a:t>Location of monument</a:t>
                      </a:r>
                      <a:endParaRPr lang="en-GB" dirty="0"/>
                    </a:p>
                  </a:txBody>
                  <a:tcPr/>
                </a:tc>
              </a:tr>
              <a:tr h="370840">
                <a:tc>
                  <a:txBody>
                    <a:bodyPr/>
                    <a:lstStyle/>
                    <a:p>
                      <a:endParaRPr lang="en-GB"/>
                    </a:p>
                  </a:txBody>
                  <a:tcPr/>
                </a:tc>
                <a:tc>
                  <a:txBody>
                    <a:bodyPr/>
                    <a:lstStyle/>
                    <a:p>
                      <a:endParaRPr lang="en-GB"/>
                    </a:p>
                  </a:txBody>
                  <a:tcPr/>
                </a:tc>
              </a:tr>
              <a:tr h="370840">
                <a:tc>
                  <a:txBody>
                    <a:bodyPr/>
                    <a:lstStyle/>
                    <a:p>
                      <a:endParaRPr lang="en-GB"/>
                    </a:p>
                  </a:txBody>
                  <a:tcPr/>
                </a:tc>
                <a:tc>
                  <a:txBody>
                    <a:bodyPr/>
                    <a:lstStyle/>
                    <a:p>
                      <a:endParaRPr lang="en-GB"/>
                    </a:p>
                  </a:txBody>
                  <a:tcPr/>
                </a:tc>
              </a:tr>
              <a:tr h="370840">
                <a:tc>
                  <a:txBody>
                    <a:bodyPr/>
                    <a:lstStyle/>
                    <a:p>
                      <a:endParaRPr lang="en-GB"/>
                    </a:p>
                  </a:txBody>
                  <a:tcPr/>
                </a:tc>
                <a:tc>
                  <a:txBody>
                    <a:bodyPr/>
                    <a:lstStyle/>
                    <a:p>
                      <a:endParaRPr lang="en-GB"/>
                    </a:p>
                  </a:txBody>
                  <a:tcPr/>
                </a:tc>
              </a:tr>
              <a:tr h="370840">
                <a:tc>
                  <a:txBody>
                    <a:bodyPr/>
                    <a:lstStyle/>
                    <a:p>
                      <a:endParaRPr lang="en-GB"/>
                    </a:p>
                  </a:txBody>
                  <a:tcPr/>
                </a:tc>
                <a:tc>
                  <a:txBody>
                    <a:bodyPr/>
                    <a:lstStyle/>
                    <a:p>
                      <a:endParaRPr lang="en-GB" dirty="0"/>
                    </a:p>
                  </a:txBody>
                  <a:tcPr/>
                </a:tc>
              </a:tr>
            </a:tbl>
          </a:graphicData>
        </a:graphic>
      </p:graphicFrame>
    </p:spTree>
    <p:custDataLst>
      <p:tags r:id="rId1"/>
    </p:custDataLst>
    <p:extLst>
      <p:ext uri="{BB962C8B-B14F-4D97-AF65-F5344CB8AC3E}">
        <p14:creationId xmlns:p14="http://schemas.microsoft.com/office/powerpoint/2010/main" val="2058320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11" end="11"/>
                                            </p:txEl>
                                          </p:spTgt>
                                        </p:tgtEl>
                                        <p:attrNameLst>
                                          <p:attrName>style.visibility</p:attrName>
                                        </p:attrNameLst>
                                      </p:cBhvr>
                                      <p:to>
                                        <p:strVal val="visible"/>
                                      </p:to>
                                    </p:set>
                                    <p:anim calcmode="lin" valueType="num">
                                      <p:cBhvr additive="base">
                                        <p:cTn id="7" dur="1000" fill="hold"/>
                                        <p:tgtEl>
                                          <p:spTgt spid="3">
                                            <p:txEl>
                                              <p:pRg st="11" end="11"/>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3">
                                            <p:txEl>
                                              <p:pRg st="11" end="1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12" end="12"/>
                                            </p:txEl>
                                          </p:spTgt>
                                        </p:tgtEl>
                                        <p:attrNameLst>
                                          <p:attrName>style.visibility</p:attrName>
                                        </p:attrNameLst>
                                      </p:cBhvr>
                                      <p:to>
                                        <p:strVal val="visible"/>
                                      </p:to>
                                    </p:set>
                                    <p:anim calcmode="lin" valueType="num">
                                      <p:cBhvr additive="base">
                                        <p:cTn id="13" dur="1000" fill="hold"/>
                                        <p:tgtEl>
                                          <p:spTgt spid="3">
                                            <p:txEl>
                                              <p:pRg st="12" end="12"/>
                                            </p:txEl>
                                          </p:spTgt>
                                        </p:tgtEl>
                                        <p:attrNameLst>
                                          <p:attrName>ppt_x</p:attrName>
                                        </p:attrNameLst>
                                      </p:cBhvr>
                                      <p:tavLst>
                                        <p:tav tm="0">
                                          <p:val>
                                            <p:strVal val="0-#ppt_w/2"/>
                                          </p:val>
                                        </p:tav>
                                        <p:tav tm="100000">
                                          <p:val>
                                            <p:strVal val="#ppt_x"/>
                                          </p:val>
                                        </p:tav>
                                      </p:tavLst>
                                    </p:anim>
                                    <p:anim calcmode="lin" valueType="num">
                                      <p:cBhvr additive="base">
                                        <p:cTn id="14" dur="1000" fill="hold"/>
                                        <p:tgtEl>
                                          <p:spTgt spid="3">
                                            <p:txEl>
                                              <p:pRg st="12" end="1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xEl>
                                              <p:pRg st="13" end="13"/>
                                            </p:txEl>
                                          </p:spTgt>
                                        </p:tgtEl>
                                        <p:attrNameLst>
                                          <p:attrName>style.visibility</p:attrName>
                                        </p:attrNameLst>
                                      </p:cBhvr>
                                      <p:to>
                                        <p:strVal val="visible"/>
                                      </p:to>
                                    </p:set>
                                    <p:anim calcmode="lin" valueType="num">
                                      <p:cBhvr additive="base">
                                        <p:cTn id="19" dur="1000" fill="hold"/>
                                        <p:tgtEl>
                                          <p:spTgt spid="3">
                                            <p:txEl>
                                              <p:pRg st="13" end="13"/>
                                            </p:txEl>
                                          </p:spTgt>
                                        </p:tgtEl>
                                        <p:attrNameLst>
                                          <p:attrName>ppt_x</p:attrName>
                                        </p:attrNameLst>
                                      </p:cBhvr>
                                      <p:tavLst>
                                        <p:tav tm="0">
                                          <p:val>
                                            <p:strVal val="0-#ppt_w/2"/>
                                          </p:val>
                                        </p:tav>
                                        <p:tav tm="100000">
                                          <p:val>
                                            <p:strVal val="#ppt_x"/>
                                          </p:val>
                                        </p:tav>
                                      </p:tavLst>
                                    </p:anim>
                                    <p:anim calcmode="lin" valueType="num">
                                      <p:cBhvr additive="base">
                                        <p:cTn id="20" dur="1000" fill="hold"/>
                                        <p:tgtEl>
                                          <p:spTgt spid="3">
                                            <p:txEl>
                                              <p:pRg st="13" end="1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23850" y="1194911"/>
            <a:ext cx="8496622" cy="5632311"/>
          </a:xfrm>
          <a:prstGeom prst="rect">
            <a:avLst/>
          </a:prstGeom>
        </p:spPr>
        <p:txBody>
          <a:bodyPr wrap="square">
            <a:spAutoFit/>
          </a:bodyPr>
          <a:lstStyle/>
          <a:p>
            <a:r>
              <a:rPr lang="en-GB" sz="2800" dirty="0" smtClean="0">
                <a:latin typeface="Arial" panose="020B0604020202020204" pitchFamily="34" charset="0"/>
                <a:cs typeface="Arial" panose="020B0604020202020204" pitchFamily="34" charset="0"/>
              </a:rPr>
              <a:t>Who, how, why do we remember?</a:t>
            </a:r>
            <a:endParaRPr lang="en-GB" sz="1600" dirty="0" smtClean="0">
              <a:latin typeface="Arial" panose="020B0604020202020204" pitchFamily="34" charset="0"/>
              <a:cs typeface="Arial" panose="020B0604020202020204" pitchFamily="34" charset="0"/>
            </a:endParaRPr>
          </a:p>
          <a:p>
            <a:endParaRPr lang="en-GB" sz="1000" b="1" dirty="0" smtClean="0">
              <a:latin typeface="Arial" panose="020B0604020202020204" pitchFamily="34" charset="0"/>
              <a:cs typeface="Arial" panose="020B0604020202020204" pitchFamily="34" charset="0"/>
            </a:endParaRPr>
          </a:p>
          <a:p>
            <a:r>
              <a:rPr lang="en-GB" sz="2000" b="1" dirty="0" smtClean="0">
                <a:latin typeface="Arial" panose="020B0604020202020204" pitchFamily="34" charset="0"/>
                <a:cs typeface="Arial" panose="020B0604020202020204" pitchFamily="34" charset="0"/>
              </a:rPr>
              <a:t>Key </a:t>
            </a:r>
            <a:r>
              <a:rPr lang="en-GB" sz="2000" b="1" dirty="0">
                <a:latin typeface="Arial" panose="020B0604020202020204" pitchFamily="34" charset="0"/>
                <a:cs typeface="Arial" panose="020B0604020202020204" pitchFamily="34" charset="0"/>
              </a:rPr>
              <a:t>Stage </a:t>
            </a:r>
            <a:r>
              <a:rPr lang="en-GB" sz="2000" b="1" dirty="0" smtClean="0">
                <a:latin typeface="Arial" panose="020B0604020202020204" pitchFamily="34" charset="0"/>
                <a:cs typeface="Arial" panose="020B0604020202020204" pitchFamily="34" charset="0"/>
              </a:rPr>
              <a:t>3: </a:t>
            </a:r>
            <a:r>
              <a:rPr lang="en-GB" sz="2000" b="1" dirty="0">
                <a:latin typeface="Arial" panose="020B0604020202020204" pitchFamily="34" charset="0"/>
                <a:cs typeface="Arial" panose="020B0604020202020204" pitchFamily="34" charset="0"/>
              </a:rPr>
              <a:t>History</a:t>
            </a:r>
            <a:endParaRPr lang="en-GB" sz="2000" dirty="0">
              <a:latin typeface="Arial" panose="020B0604020202020204" pitchFamily="34" charset="0"/>
              <a:cs typeface="Arial" panose="020B0604020202020204" pitchFamily="34" charset="0"/>
            </a:endParaRPr>
          </a:p>
          <a:p>
            <a:endParaRPr lang="en-GB" sz="1600" dirty="0">
              <a:latin typeface="Arial" panose="020B0604020202020204" pitchFamily="34" charset="0"/>
              <a:cs typeface="Arial" panose="020B0604020202020204" pitchFamily="34" charset="0"/>
            </a:endParaRPr>
          </a:p>
          <a:p>
            <a:r>
              <a:rPr lang="en-GB" sz="2000" b="1" dirty="0">
                <a:latin typeface="Arial" panose="020B0604020202020204" pitchFamily="34" charset="0"/>
                <a:cs typeface="Arial" panose="020B0604020202020204" pitchFamily="34" charset="0"/>
              </a:rPr>
              <a:t>Learning Aims and </a:t>
            </a:r>
            <a:r>
              <a:rPr lang="en-GB" sz="2000" b="1" dirty="0" smtClean="0">
                <a:latin typeface="Arial" panose="020B0604020202020204" pitchFamily="34" charset="0"/>
                <a:cs typeface="Arial" panose="020B0604020202020204" pitchFamily="34" charset="0"/>
              </a:rPr>
              <a:t>Outcomes (Overall)</a:t>
            </a:r>
            <a:endParaRPr lang="en-GB" sz="2000" b="1" dirty="0">
              <a:latin typeface="Arial" panose="020B0604020202020204" pitchFamily="34" charset="0"/>
              <a:cs typeface="Arial" panose="020B0604020202020204" pitchFamily="34" charset="0"/>
            </a:endParaRPr>
          </a:p>
          <a:p>
            <a:endParaRPr lang="en-GB" sz="1600" dirty="0">
              <a:solidFill>
                <a:srgbClr val="000000"/>
              </a:solidFill>
              <a:latin typeface="Arial" panose="020B0604020202020204" pitchFamily="34" charset="0"/>
              <a:cs typeface="Arial" panose="020B0604020202020204" pitchFamily="34" charset="0"/>
            </a:endParaRPr>
          </a:p>
          <a:p>
            <a:pPr marL="342900" indent="-342900">
              <a:buFont typeface="Arial" pitchFamily="34" charset="0"/>
              <a:buChar char="•"/>
            </a:pPr>
            <a:r>
              <a:rPr lang="en-GB" dirty="0" smtClean="0">
                <a:solidFill>
                  <a:srgbClr val="000000"/>
                </a:solidFill>
                <a:latin typeface="Arial" panose="020B0604020202020204" pitchFamily="34" charset="0"/>
                <a:cs typeface="Arial" panose="020B0604020202020204" pitchFamily="34" charset="0"/>
              </a:rPr>
              <a:t>To encourage students to </a:t>
            </a:r>
            <a:r>
              <a:rPr lang="en-GB" dirty="0" smtClean="0">
                <a:latin typeface="Arial" panose="020B0604020202020204" pitchFamily="34" charset="0"/>
                <a:cs typeface="Arial" panose="020B0604020202020204" pitchFamily="34" charset="0"/>
              </a:rPr>
              <a:t>investigate </a:t>
            </a:r>
            <a:r>
              <a:rPr lang="en-GB" dirty="0" smtClean="0">
                <a:solidFill>
                  <a:srgbClr val="000000"/>
                </a:solidFill>
                <a:latin typeface="Arial" panose="020B0604020202020204" pitchFamily="34" charset="0"/>
                <a:cs typeface="Arial" panose="020B0604020202020204" pitchFamily="34" charset="0"/>
              </a:rPr>
              <a:t>the reasons why monuments and memorials are put up and to think about their purpose</a:t>
            </a:r>
          </a:p>
          <a:p>
            <a:endParaRPr lang="en-GB" dirty="0">
              <a:solidFill>
                <a:srgbClr val="000000"/>
              </a:solidFill>
              <a:latin typeface="Arial" panose="020B0604020202020204" pitchFamily="34" charset="0"/>
              <a:cs typeface="Arial" panose="020B0604020202020204" pitchFamily="34" charset="0"/>
            </a:endParaRPr>
          </a:p>
          <a:p>
            <a:pPr marL="342900" indent="-342900">
              <a:buFont typeface="Arial" pitchFamily="34" charset="0"/>
              <a:buChar char="•"/>
            </a:pPr>
            <a:r>
              <a:rPr lang="en-GB" dirty="0" smtClean="0">
                <a:solidFill>
                  <a:srgbClr val="000000"/>
                </a:solidFill>
                <a:latin typeface="Arial" panose="020B0604020202020204" pitchFamily="34" charset="0"/>
                <a:cs typeface="Arial" panose="020B0604020202020204" pitchFamily="34" charset="0"/>
              </a:rPr>
              <a:t>To </a:t>
            </a:r>
            <a:r>
              <a:rPr lang="en-GB" dirty="0" smtClean="0">
                <a:latin typeface="Arial" panose="020B0604020202020204" pitchFamily="34" charset="0"/>
                <a:cs typeface="Arial" panose="020B0604020202020204" pitchFamily="34" charset="0"/>
              </a:rPr>
              <a:t>develop students’ critical thinking skills, helping them reflect on the reasons decisions were made by people in the past, by </a:t>
            </a:r>
            <a:r>
              <a:rPr lang="en-GB" dirty="0" smtClean="0">
                <a:solidFill>
                  <a:srgbClr val="000000"/>
                </a:solidFill>
                <a:latin typeface="Arial" panose="020B0604020202020204" pitchFamily="34" charset="0"/>
                <a:cs typeface="Arial" panose="020B0604020202020204" pitchFamily="34" charset="0"/>
              </a:rPr>
              <a:t>exploring the background to those decisions</a:t>
            </a:r>
          </a:p>
          <a:p>
            <a:endParaRPr lang="en-GB" dirty="0">
              <a:solidFill>
                <a:srgbClr val="000000"/>
              </a:solidFill>
              <a:latin typeface="Arial" panose="020B0604020202020204" pitchFamily="34" charset="0"/>
              <a:cs typeface="Arial" panose="020B0604020202020204" pitchFamily="34" charset="0"/>
            </a:endParaRPr>
          </a:p>
          <a:p>
            <a:pPr marL="342900" indent="-342900">
              <a:buFont typeface="Arial" pitchFamily="34" charset="0"/>
              <a:buChar char="•"/>
            </a:pPr>
            <a:r>
              <a:rPr lang="en-GB" dirty="0" smtClean="0">
                <a:solidFill>
                  <a:srgbClr val="000000"/>
                </a:solidFill>
                <a:latin typeface="Arial" panose="020B0604020202020204" pitchFamily="34" charset="0"/>
                <a:cs typeface="Arial" panose="020B0604020202020204" pitchFamily="34" charset="0"/>
              </a:rPr>
              <a:t>To help students to understand, contemplate and develop their own emotional responses to statues, monuments and memorials</a:t>
            </a:r>
          </a:p>
          <a:p>
            <a:pPr marL="342900" indent="-342900">
              <a:buFont typeface="Arial" pitchFamily="34" charset="0"/>
              <a:buChar char="•"/>
            </a:pPr>
            <a:endParaRPr lang="en-GB" dirty="0">
              <a:solidFill>
                <a:srgbClr val="000000"/>
              </a:solidFill>
              <a:latin typeface="Arial" panose="020B0604020202020204" pitchFamily="34" charset="0"/>
              <a:cs typeface="Arial" panose="020B0604020202020204" pitchFamily="34" charset="0"/>
            </a:endParaRPr>
          </a:p>
          <a:p>
            <a:pPr marL="342900" indent="-342900">
              <a:buFont typeface="Arial" pitchFamily="34" charset="0"/>
              <a:buChar char="•"/>
            </a:pPr>
            <a:r>
              <a:rPr lang="en-GB" dirty="0" smtClean="0">
                <a:latin typeface="Arial" panose="020B0604020202020204" pitchFamily="34" charset="0"/>
                <a:cs typeface="Arial" panose="020B0604020202020204" pitchFamily="34" charset="0"/>
              </a:rPr>
              <a:t>To enable students to use a range of sources to learn about their past, help them understand the present and reach decisions for themselves</a:t>
            </a:r>
          </a:p>
          <a:p>
            <a:endParaRPr lang="en-GB" dirty="0" smtClean="0">
              <a:solidFill>
                <a:srgbClr val="000000"/>
              </a:solidFill>
              <a:latin typeface="Arial" panose="020B0604020202020204" pitchFamily="34" charset="0"/>
              <a:cs typeface="Arial" panose="020B0604020202020204" pitchFamily="34" charset="0"/>
            </a:endParaRPr>
          </a:p>
          <a:p>
            <a:pPr marL="342900" indent="-342900">
              <a:buFont typeface="Arial" pitchFamily="34" charset="0"/>
              <a:buChar char="•"/>
            </a:pPr>
            <a:endParaRPr lang="en-US" sz="800" dirty="0" smtClean="0">
              <a:latin typeface="Arial" panose="020B0604020202020204" pitchFamily="34" charset="0"/>
              <a:cs typeface="Arial" panose="020B0604020202020204" pitchFamily="34" charset="0"/>
            </a:endParaRPr>
          </a:p>
          <a:p>
            <a:r>
              <a:rPr lang="en-US" sz="800" dirty="0" smtClean="0">
                <a:latin typeface="Arial" panose="020B0604020202020204" pitchFamily="34" charset="0"/>
                <a:cs typeface="Arial" panose="020B0604020202020204" pitchFamily="34" charset="0"/>
              </a:rPr>
              <a:t>This PowerPoint </a:t>
            </a:r>
            <a:r>
              <a:rPr lang="en-US" sz="800" dirty="0">
                <a:latin typeface="Arial" panose="020B0604020202020204" pitchFamily="34" charset="0"/>
                <a:cs typeface="Arial" panose="020B0604020202020204" pitchFamily="34" charset="0"/>
              </a:rPr>
              <a:t>relates to </a:t>
            </a:r>
            <a:r>
              <a:rPr lang="en-US" sz="800" dirty="0" smtClean="0">
                <a:latin typeface="Arial" panose="020B0604020202020204" pitchFamily="34" charset="0"/>
                <a:cs typeface="Arial" panose="020B0604020202020204" pitchFamily="34" charset="0"/>
              </a:rPr>
              <a:t>this Teaching  Activity</a:t>
            </a:r>
            <a:r>
              <a:rPr lang="en-US" sz="800" dirty="0">
                <a:latin typeface="Arial" panose="020B0604020202020204" pitchFamily="34" charset="0"/>
                <a:cs typeface="Arial" panose="020B0604020202020204" pitchFamily="34" charset="0"/>
              </a:rPr>
              <a:t>: </a:t>
            </a:r>
            <a:r>
              <a:rPr lang="en-US" sz="800" dirty="0">
                <a:latin typeface="Arial" panose="020B0604020202020204" pitchFamily="34" charset="0"/>
                <a:cs typeface="Arial" panose="020B0604020202020204" pitchFamily="34" charset="0"/>
                <a:hlinkClick r:id="rId5"/>
              </a:rPr>
              <a:t>https://historicengland.org.uk/services-skills/education/teaching-activities/who-how-why-do-we-remember</a:t>
            </a:r>
            <a:r>
              <a:rPr lang="en-US" sz="800" dirty="0">
                <a:latin typeface="Arial" panose="020B0604020202020204" pitchFamily="34" charset="0"/>
                <a:cs typeface="Arial" panose="020B0604020202020204" pitchFamily="34" charset="0"/>
              </a:rPr>
              <a:t>    </a:t>
            </a:r>
            <a:endParaRPr lang="en-GB" sz="8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08592035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97563" y="1268760"/>
            <a:ext cx="7920880" cy="4555093"/>
          </a:xfrm>
          <a:prstGeom prst="rect">
            <a:avLst/>
          </a:prstGeom>
        </p:spPr>
        <p:txBody>
          <a:bodyPr wrap="square">
            <a:spAutoFit/>
          </a:bodyPr>
          <a:lstStyle/>
          <a:p>
            <a:pPr lvl="0" algn="ctr"/>
            <a:r>
              <a:rPr lang="en-GB" sz="4000" dirty="0" smtClean="0">
                <a:solidFill>
                  <a:prstClr val="black"/>
                </a:solidFill>
                <a:latin typeface="Arial" panose="020B0604020202020204" pitchFamily="34" charset="0"/>
                <a:cs typeface="Arial" panose="020B0604020202020204" pitchFamily="34" charset="0"/>
              </a:rPr>
              <a:t>2. The ‘Great and Good’</a:t>
            </a:r>
            <a:endParaRPr lang="en-GB" sz="4000" dirty="0">
              <a:solidFill>
                <a:prstClr val="black"/>
              </a:solidFill>
              <a:latin typeface="Arial" panose="020B0604020202020204" pitchFamily="34" charset="0"/>
              <a:cs typeface="Arial" panose="020B0604020202020204" pitchFamily="34" charset="0"/>
            </a:endParaRPr>
          </a:p>
          <a:p>
            <a:pPr lvl="0" algn="ctr"/>
            <a:endParaRPr lang="en-GB" sz="2000" dirty="0">
              <a:solidFill>
                <a:prstClr val="black"/>
              </a:solidFill>
              <a:latin typeface="Arial" panose="020B0604020202020204" pitchFamily="34" charset="0"/>
              <a:cs typeface="Arial" panose="020B0604020202020204" pitchFamily="34" charset="0"/>
            </a:endParaRPr>
          </a:p>
          <a:p>
            <a:pPr lvl="0" algn="ctr"/>
            <a:r>
              <a:rPr lang="en-GB" sz="2000" dirty="0" smtClean="0">
                <a:solidFill>
                  <a:prstClr val="black"/>
                </a:solidFill>
                <a:latin typeface="Arial" panose="020B0604020202020204" pitchFamily="34" charset="0"/>
                <a:cs typeface="Arial" panose="020B0604020202020204" pitchFamily="34" charset="0"/>
              </a:rPr>
              <a:t>This theme encourages students to address the following questions:</a:t>
            </a:r>
          </a:p>
          <a:p>
            <a:pPr lvl="0">
              <a:lnSpc>
                <a:spcPct val="150000"/>
              </a:lnSpc>
            </a:pPr>
            <a:r>
              <a:rPr lang="en-GB" sz="2000" dirty="0" smtClean="0">
                <a:solidFill>
                  <a:prstClr val="black"/>
                </a:solidFill>
                <a:latin typeface="Arial" panose="020B0604020202020204" pitchFamily="34" charset="0"/>
                <a:cs typeface="Arial" panose="020B0604020202020204" pitchFamily="34" charset="0"/>
              </a:rPr>
              <a:t> </a:t>
            </a:r>
            <a:endParaRPr lang="en-GB" sz="2000" dirty="0">
              <a:solidFill>
                <a:prstClr val="black"/>
              </a:solidFill>
              <a:latin typeface="Arial" panose="020B0604020202020204" pitchFamily="34" charset="0"/>
              <a:cs typeface="Arial" panose="020B0604020202020204" pitchFamily="34" charset="0"/>
            </a:endParaRPr>
          </a:p>
          <a:p>
            <a:pPr marL="342900" lvl="0" indent="-342900">
              <a:lnSpc>
                <a:spcPct val="150000"/>
              </a:lnSpc>
              <a:buFont typeface="Arial" panose="020B0604020202020204" pitchFamily="34" charset="0"/>
              <a:buChar char="•"/>
            </a:pPr>
            <a:r>
              <a:rPr lang="en-GB" sz="2000" dirty="0" smtClean="0">
                <a:solidFill>
                  <a:prstClr val="black"/>
                </a:solidFill>
                <a:latin typeface="Arial" panose="020B0604020202020204" pitchFamily="34" charset="0"/>
                <a:cs typeface="Arial" panose="020B0604020202020204" pitchFamily="34" charset="0"/>
              </a:rPr>
              <a:t>What makes someone great?</a:t>
            </a:r>
          </a:p>
          <a:p>
            <a:pPr lvl="0">
              <a:lnSpc>
                <a:spcPct val="150000"/>
              </a:lnSpc>
            </a:pPr>
            <a:endParaRPr lang="en-GB" sz="2000" dirty="0" smtClean="0">
              <a:solidFill>
                <a:prstClr val="black"/>
              </a:solidFill>
              <a:latin typeface="Arial" panose="020B0604020202020204" pitchFamily="34" charset="0"/>
              <a:cs typeface="Arial" panose="020B0604020202020204" pitchFamily="34" charset="0"/>
            </a:endParaRPr>
          </a:p>
          <a:p>
            <a:pPr marL="342900" indent="-342900">
              <a:lnSpc>
                <a:spcPct val="150000"/>
              </a:lnSpc>
              <a:buFont typeface="Arial" panose="020B0604020202020204" pitchFamily="34" charset="0"/>
              <a:buChar char="•"/>
            </a:pPr>
            <a:r>
              <a:rPr lang="en-GB" sz="2000" dirty="0">
                <a:solidFill>
                  <a:prstClr val="black"/>
                </a:solidFill>
                <a:latin typeface="Arial" panose="020B0604020202020204" pitchFamily="34" charset="0"/>
                <a:cs typeface="Arial" panose="020B0604020202020204" pitchFamily="34" charset="0"/>
              </a:rPr>
              <a:t>Who gets to be immortalised</a:t>
            </a:r>
            <a:r>
              <a:rPr lang="en-GB" sz="2000" dirty="0" smtClean="0">
                <a:solidFill>
                  <a:prstClr val="black"/>
                </a:solidFill>
                <a:latin typeface="Arial" panose="020B0604020202020204" pitchFamily="34" charset="0"/>
                <a:cs typeface="Arial" panose="020B0604020202020204" pitchFamily="34" charset="0"/>
              </a:rPr>
              <a:t>?</a:t>
            </a:r>
          </a:p>
          <a:p>
            <a:pPr>
              <a:lnSpc>
                <a:spcPct val="150000"/>
              </a:lnSpc>
            </a:pPr>
            <a:endParaRPr lang="en-GB" sz="2000" dirty="0" smtClean="0">
              <a:solidFill>
                <a:prstClr val="black"/>
              </a:solidFill>
              <a:latin typeface="Arial" panose="020B0604020202020204" pitchFamily="34" charset="0"/>
              <a:cs typeface="Arial" panose="020B0604020202020204" pitchFamily="34" charset="0"/>
            </a:endParaRPr>
          </a:p>
          <a:p>
            <a:pPr marL="342900" lvl="0" indent="-342900">
              <a:lnSpc>
                <a:spcPct val="150000"/>
              </a:lnSpc>
              <a:buFont typeface="Arial" panose="020B0604020202020204" pitchFamily="34" charset="0"/>
              <a:buChar char="•"/>
            </a:pPr>
            <a:r>
              <a:rPr lang="en-GB" sz="2000" dirty="0" smtClean="0">
                <a:solidFill>
                  <a:prstClr val="black"/>
                </a:solidFill>
                <a:latin typeface="Arial" panose="020B0604020202020204" pitchFamily="34" charset="0"/>
                <a:cs typeface="Arial" panose="020B0604020202020204" pitchFamily="34" charset="0"/>
              </a:rPr>
              <a:t>What </a:t>
            </a:r>
            <a:r>
              <a:rPr lang="en-GB" sz="2000" dirty="0">
                <a:solidFill>
                  <a:prstClr val="black"/>
                </a:solidFill>
                <a:latin typeface="Arial" panose="020B0604020202020204" pitchFamily="34" charset="0"/>
                <a:cs typeface="Arial" panose="020B0604020202020204" pitchFamily="34" charset="0"/>
              </a:rPr>
              <a:t>qualities do you think someone should have</a:t>
            </a:r>
            <a:r>
              <a:rPr lang="en-GB" sz="2000" dirty="0" smtClean="0">
                <a:latin typeface="Arial" panose="020B0604020202020204" pitchFamily="34" charset="0"/>
                <a:cs typeface="Arial" panose="020B0604020202020204" pitchFamily="34" charset="0"/>
              </a:rPr>
              <a:t>/ what </a:t>
            </a:r>
            <a:r>
              <a:rPr lang="en-GB" sz="2000" dirty="0">
                <a:solidFill>
                  <a:prstClr val="black"/>
                </a:solidFill>
                <a:latin typeface="Arial" panose="020B0604020202020204" pitchFamily="34" charset="0"/>
                <a:cs typeface="Arial" panose="020B0604020202020204" pitchFamily="34" charset="0"/>
              </a:rPr>
              <a:t>things </a:t>
            </a:r>
            <a:r>
              <a:rPr lang="en-GB" sz="2000" dirty="0" smtClean="0">
                <a:latin typeface="Arial" panose="020B0604020202020204" pitchFamily="34" charset="0"/>
                <a:cs typeface="Arial" panose="020B0604020202020204" pitchFamily="34" charset="0"/>
              </a:rPr>
              <a:t>should they </a:t>
            </a:r>
            <a:r>
              <a:rPr lang="en-GB" sz="2000" dirty="0">
                <a:latin typeface="Arial" panose="020B0604020202020204" pitchFamily="34" charset="0"/>
                <a:cs typeface="Arial" panose="020B0604020202020204" pitchFamily="34" charset="0"/>
              </a:rPr>
              <a:t>have </a:t>
            </a:r>
            <a:r>
              <a:rPr lang="en-GB" sz="2000" dirty="0">
                <a:solidFill>
                  <a:prstClr val="black"/>
                </a:solidFill>
                <a:latin typeface="Arial" panose="020B0604020202020204" pitchFamily="34" charset="0"/>
                <a:cs typeface="Arial" panose="020B0604020202020204" pitchFamily="34" charset="0"/>
              </a:rPr>
              <a:t>done to get immortalised</a:t>
            </a:r>
            <a:r>
              <a:rPr lang="en-GB" sz="2000" dirty="0" smtClean="0">
                <a:solidFill>
                  <a:prstClr val="black"/>
                </a:solidFill>
                <a:latin typeface="Arial" panose="020B0604020202020204" pitchFamily="34" charset="0"/>
                <a:cs typeface="Arial" panose="020B0604020202020204" pitchFamily="34" charset="0"/>
              </a:rPr>
              <a:t>? </a:t>
            </a:r>
            <a:endParaRPr lang="en-GB" sz="2000" dirty="0">
              <a:solidFill>
                <a:prstClr val="black"/>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62299980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97563" y="1268760"/>
            <a:ext cx="7920880" cy="707886"/>
          </a:xfrm>
          <a:prstGeom prst="rect">
            <a:avLst/>
          </a:prstGeom>
        </p:spPr>
        <p:txBody>
          <a:bodyPr wrap="square">
            <a:spAutoFit/>
          </a:bodyPr>
          <a:lstStyle/>
          <a:p>
            <a:pPr lvl="0" algn="ctr"/>
            <a:r>
              <a:rPr lang="en-GB" sz="4000" dirty="0" smtClean="0">
                <a:solidFill>
                  <a:prstClr val="black"/>
                </a:solidFill>
                <a:latin typeface="Arial" panose="020B0604020202020204" pitchFamily="34" charset="0"/>
                <a:cs typeface="Arial" panose="020B0604020202020204" pitchFamily="34" charset="0"/>
              </a:rPr>
              <a:t>2. The ‘Great and Good’</a:t>
            </a:r>
            <a:endParaRPr lang="en-GB" sz="4000" dirty="0">
              <a:solidFill>
                <a:prstClr val="black"/>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17272" r="41559"/>
          <a:stretch/>
        </p:blipFill>
        <p:spPr>
          <a:xfrm>
            <a:off x="597562" y="2060848"/>
            <a:ext cx="2593085" cy="4540676"/>
          </a:xfrm>
          <a:prstGeom prst="rect">
            <a:avLst/>
          </a:prstGeom>
        </p:spPr>
      </p:pic>
      <p:sp>
        <p:nvSpPr>
          <p:cNvPr id="4" name="TextBox 3"/>
          <p:cNvSpPr txBox="1"/>
          <p:nvPr/>
        </p:nvSpPr>
        <p:spPr>
          <a:xfrm>
            <a:off x="3419871" y="2060848"/>
            <a:ext cx="5098571" cy="3416320"/>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Nelson’s column in Trafalgar Square is perhaps one of the most iconic examples of a statue or monument to a ‘Great Man</a:t>
            </a:r>
            <a:r>
              <a:rPr lang="en-GB" dirty="0" smtClean="0">
                <a:latin typeface="Arial" panose="020B0604020202020204" pitchFamily="34" charset="0"/>
                <a:cs typeface="Arial" panose="020B0604020202020204" pitchFamily="34" charset="0"/>
              </a:rPr>
              <a:t>’.</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In the case of Admiral Lord Nelson, MP’s and members of the </a:t>
            </a:r>
            <a:r>
              <a:rPr lang="en-GB" dirty="0" smtClean="0">
                <a:latin typeface="Arial" panose="020B0604020202020204" pitchFamily="34" charset="0"/>
                <a:cs typeface="Arial" panose="020B0604020202020204" pitchFamily="34" charset="0"/>
              </a:rPr>
              <a:t>public wanted </a:t>
            </a:r>
            <a:r>
              <a:rPr lang="en-GB" dirty="0">
                <a:latin typeface="Arial" panose="020B0604020202020204" pitchFamily="34" charset="0"/>
                <a:cs typeface="Arial" panose="020B0604020202020204" pitchFamily="34" charset="0"/>
              </a:rPr>
              <a:t>a statue to him because they thought he was a ‘national hero’, he had won the Battle of Trafalgar and had died serving his country. He was considered a great naval commander and military figure. </a:t>
            </a:r>
            <a:endParaRPr lang="en-GB" dirty="0" smtClean="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But what makes someone ‘great</a:t>
            </a:r>
            <a:r>
              <a:rPr lang="en-GB" dirty="0" smtClean="0">
                <a:latin typeface="Arial" panose="020B0604020202020204" pitchFamily="34" charset="0"/>
                <a:cs typeface="Arial" panose="020B0604020202020204" pitchFamily="34" charset="0"/>
              </a:rPr>
              <a:t>’………..?</a:t>
            </a:r>
            <a:endParaRPr lang="en-GB"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078845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additive="base">
                                        <p:cTn id="7" dur="10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anim calcmode="lin" valueType="num">
                                      <p:cBhvr additive="base">
                                        <p:cTn id="13" dur="1000" fill="hold"/>
                                        <p:tgtEl>
                                          <p:spTgt spid="4">
                                            <p:txEl>
                                              <p:pRg st="4" end="4"/>
                                            </p:txEl>
                                          </p:spTgt>
                                        </p:tgtEl>
                                        <p:attrNameLst>
                                          <p:attrName>ppt_x</p:attrName>
                                        </p:attrNameLst>
                                      </p:cBhvr>
                                      <p:tavLst>
                                        <p:tav tm="0">
                                          <p:val>
                                            <p:strVal val="0-#ppt_w/2"/>
                                          </p:val>
                                        </p:tav>
                                        <p:tav tm="100000">
                                          <p:val>
                                            <p:strVal val="#ppt_x"/>
                                          </p:val>
                                        </p:tav>
                                      </p:tavLst>
                                    </p:anim>
                                    <p:anim calcmode="lin" valueType="num">
                                      <p:cBhvr additive="base">
                                        <p:cTn id="14" dur="1000" fill="hold"/>
                                        <p:tgtEl>
                                          <p:spTgt spid="4">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p:nvPr/>
        </p:nvPicPr>
        <p:blipFill>
          <a:blip r:embed="rId4" cstate="print">
            <a:extLst>
              <a:ext uri="{28A0092B-C50C-407E-A947-70E740481C1C}">
                <a14:useLocalDpi xmlns:a14="http://schemas.microsoft.com/office/drawing/2010/main" val="0"/>
              </a:ext>
            </a:extLst>
          </a:blip>
          <a:stretch>
            <a:fillRect/>
          </a:stretch>
        </p:blipFill>
        <p:spPr>
          <a:xfrm rot="748194">
            <a:off x="7270251" y="4920183"/>
            <a:ext cx="1924050" cy="1858645"/>
          </a:xfrm>
          <a:prstGeom prst="rect">
            <a:avLst/>
          </a:prstGeom>
        </p:spPr>
      </p:pic>
      <p:pic>
        <p:nvPicPr>
          <p:cNvPr id="9" name="Picture 8"/>
          <p:cNvPicPr/>
          <p:nvPr/>
        </p:nvPicPr>
        <p:blipFill>
          <a:blip r:embed="rId4" cstate="print">
            <a:extLst>
              <a:ext uri="{28A0092B-C50C-407E-A947-70E740481C1C}">
                <a14:useLocalDpi xmlns:a14="http://schemas.microsoft.com/office/drawing/2010/main" val="0"/>
              </a:ext>
            </a:extLst>
          </a:blip>
          <a:stretch>
            <a:fillRect/>
          </a:stretch>
        </p:blipFill>
        <p:spPr>
          <a:xfrm rot="748194">
            <a:off x="5300745" y="4877388"/>
            <a:ext cx="1924050" cy="1858645"/>
          </a:xfrm>
          <a:prstGeom prst="rect">
            <a:avLst/>
          </a:prstGeom>
        </p:spPr>
      </p:pic>
      <p:pic>
        <p:nvPicPr>
          <p:cNvPr id="7" name="Picture 6"/>
          <p:cNvPicPr/>
          <p:nvPr/>
        </p:nvPicPr>
        <p:blipFill>
          <a:blip r:embed="rId5" cstate="print">
            <a:extLst>
              <a:ext uri="{28A0092B-C50C-407E-A947-70E740481C1C}">
                <a14:useLocalDpi xmlns:a14="http://schemas.microsoft.com/office/drawing/2010/main" val="0"/>
              </a:ext>
            </a:extLst>
          </a:blip>
          <a:stretch>
            <a:fillRect/>
          </a:stretch>
        </p:blipFill>
        <p:spPr>
          <a:xfrm>
            <a:off x="3347864" y="4949779"/>
            <a:ext cx="1877060" cy="1813560"/>
          </a:xfrm>
          <a:prstGeom prst="rect">
            <a:avLst/>
          </a:prstGeom>
        </p:spPr>
      </p:pic>
      <p:pic>
        <p:nvPicPr>
          <p:cNvPr id="3076"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rotWithShape="1">
          <a:blip r:embed="rId7" cstate="print">
            <a:extLst>
              <a:ext uri="{28A0092B-C50C-407E-A947-70E740481C1C}">
                <a14:useLocalDpi xmlns:a14="http://schemas.microsoft.com/office/drawing/2010/main" val="0"/>
              </a:ext>
            </a:extLst>
          </a:blip>
          <a:srcRect l="17272" r="41559"/>
          <a:stretch/>
        </p:blipFill>
        <p:spPr>
          <a:xfrm>
            <a:off x="597562" y="2060848"/>
            <a:ext cx="2593085" cy="4540676"/>
          </a:xfrm>
          <a:prstGeom prst="rect">
            <a:avLst/>
          </a:prstGeom>
        </p:spPr>
      </p:pic>
      <p:sp>
        <p:nvSpPr>
          <p:cNvPr id="4" name="TextBox 3"/>
          <p:cNvSpPr txBox="1"/>
          <p:nvPr/>
        </p:nvSpPr>
        <p:spPr>
          <a:xfrm>
            <a:off x="3419871" y="2060848"/>
            <a:ext cx="5098571" cy="2862322"/>
          </a:xfrm>
          <a:prstGeom prst="rect">
            <a:avLst/>
          </a:prstGeom>
          <a:noFill/>
        </p:spPr>
        <p:txBody>
          <a:bodyPr wrap="square" rtlCol="0">
            <a:spAutoFit/>
          </a:bodyPr>
          <a:lstStyle/>
          <a:p>
            <a:r>
              <a:rPr lang="en-GB" dirty="0" smtClean="0">
                <a:latin typeface="Arial" panose="020B0604020202020204" pitchFamily="34" charset="0"/>
                <a:cs typeface="Arial" panose="020B0604020202020204" pitchFamily="34" charset="0"/>
              </a:rPr>
              <a:t>Look at the images and descriptions of the ‘traditional’ monuments on the following slides. You may also need to research the people remembered.</a:t>
            </a:r>
          </a:p>
          <a:p>
            <a:endParaRPr lang="en-GB" sz="900"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What are the qualities that </a:t>
            </a:r>
            <a:r>
              <a:rPr lang="en-GB" dirty="0" smtClean="0">
                <a:latin typeface="Arial" panose="020B0604020202020204" pitchFamily="34" charset="0"/>
                <a:cs typeface="Arial" panose="020B0604020202020204" pitchFamily="34" charset="0"/>
              </a:rPr>
              <a:t>the people </a:t>
            </a:r>
            <a:r>
              <a:rPr lang="en-GB" dirty="0" smtClean="0">
                <a:latin typeface="Arial" panose="020B0604020202020204" pitchFamily="34" charset="0"/>
                <a:cs typeface="Arial" panose="020B0604020202020204" pitchFamily="34" charset="0"/>
              </a:rPr>
              <a:t>remembered have?</a:t>
            </a:r>
          </a:p>
          <a:p>
            <a:endParaRPr lang="en-GB" sz="900"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As you look at the monuments start </a:t>
            </a:r>
            <a:r>
              <a:rPr lang="en-GB" dirty="0">
                <a:latin typeface="Arial" panose="020B0604020202020204" pitchFamily="34" charset="0"/>
                <a:cs typeface="Arial" panose="020B0604020202020204" pitchFamily="34" charset="0"/>
              </a:rPr>
              <a:t>to think of </a:t>
            </a:r>
            <a:r>
              <a:rPr lang="en-GB" dirty="0" smtClean="0">
                <a:latin typeface="Arial" panose="020B0604020202020204" pitchFamily="34" charset="0"/>
                <a:cs typeface="Arial" panose="020B0604020202020204" pitchFamily="34" charset="0"/>
              </a:rPr>
              <a:t>some </a:t>
            </a:r>
            <a:r>
              <a:rPr lang="en-GB" dirty="0" smtClean="0">
                <a:latin typeface="Arial" panose="020B0604020202020204" pitchFamily="34" charset="0"/>
                <a:cs typeface="Arial" panose="020B0604020202020204" pitchFamily="34" charset="0"/>
              </a:rPr>
              <a:t>adjectives you could use to describe the people being immortalised, such as:</a:t>
            </a:r>
            <a:endParaRPr lang="en-GB" dirty="0">
              <a:latin typeface="Arial" panose="020B0604020202020204" pitchFamily="34" charset="0"/>
              <a:cs typeface="Arial" panose="020B0604020202020204" pitchFamily="34" charset="0"/>
            </a:endParaRPr>
          </a:p>
        </p:txBody>
      </p:sp>
      <p:sp>
        <p:nvSpPr>
          <p:cNvPr id="6" name="Text Box 2"/>
          <p:cNvSpPr txBox="1">
            <a:spLocks noChangeArrowheads="1"/>
          </p:cNvSpPr>
          <p:nvPr/>
        </p:nvSpPr>
        <p:spPr bwMode="auto">
          <a:xfrm rot="21108118">
            <a:off x="3732039" y="5522549"/>
            <a:ext cx="1007110" cy="568325"/>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GB" sz="2400" dirty="0">
                <a:effectLst/>
                <a:latin typeface="Arial"/>
                <a:ea typeface="Calibri"/>
                <a:cs typeface="Times New Roman"/>
              </a:rPr>
              <a:t>Brave</a:t>
            </a:r>
            <a:endParaRPr lang="en-GB" sz="2400" dirty="0">
              <a:effectLst/>
              <a:latin typeface="Calibri"/>
              <a:ea typeface="Calibri"/>
              <a:cs typeface="Times New Roman"/>
            </a:endParaRPr>
          </a:p>
        </p:txBody>
      </p:sp>
      <p:sp>
        <p:nvSpPr>
          <p:cNvPr id="8" name="Text Box 2"/>
          <p:cNvSpPr txBox="1">
            <a:spLocks noChangeArrowheads="1"/>
          </p:cNvSpPr>
          <p:nvPr/>
        </p:nvSpPr>
        <p:spPr bwMode="auto">
          <a:xfrm>
            <a:off x="5436096" y="5575888"/>
            <a:ext cx="1512167" cy="494665"/>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GB" sz="2400" dirty="0">
                <a:effectLst/>
                <a:latin typeface="Comic Sans MS"/>
                <a:ea typeface="Calibri"/>
                <a:cs typeface="Arial"/>
              </a:rPr>
              <a:t>Talented</a:t>
            </a:r>
            <a:endParaRPr lang="en-GB" sz="2400" dirty="0">
              <a:effectLst/>
              <a:latin typeface="Calibri"/>
              <a:ea typeface="Calibri"/>
              <a:cs typeface="Times New Roman"/>
            </a:endParaRPr>
          </a:p>
        </p:txBody>
      </p:sp>
      <p:sp>
        <p:nvSpPr>
          <p:cNvPr id="10" name="Text Box 2"/>
          <p:cNvSpPr txBox="1">
            <a:spLocks noChangeArrowheads="1"/>
          </p:cNvSpPr>
          <p:nvPr/>
        </p:nvSpPr>
        <p:spPr bwMode="auto">
          <a:xfrm rot="992717">
            <a:off x="7506471" y="5584393"/>
            <a:ext cx="1426845" cy="737870"/>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GB" sz="2400" b="1" dirty="0">
                <a:effectLst/>
                <a:latin typeface="Bradley Hand ITC"/>
                <a:ea typeface="Calibri"/>
                <a:cs typeface="Arial"/>
              </a:rPr>
              <a:t>Wealthy</a:t>
            </a:r>
            <a:endParaRPr lang="en-GB" sz="2400" dirty="0">
              <a:effectLst/>
              <a:latin typeface="Calibri"/>
              <a:ea typeface="Calibri"/>
              <a:cs typeface="Times New Roman"/>
            </a:endParaRPr>
          </a:p>
        </p:txBody>
      </p:sp>
      <p:sp>
        <p:nvSpPr>
          <p:cNvPr id="12" name="Title 1"/>
          <p:cNvSpPr txBox="1">
            <a:spLocks/>
          </p:cNvSpPr>
          <p:nvPr/>
        </p:nvSpPr>
        <p:spPr>
          <a:xfrm>
            <a:off x="593414" y="1202493"/>
            <a:ext cx="7992889" cy="792088"/>
          </a:xfrm>
          <a:prstGeom prst="rect">
            <a:avLst/>
          </a:prstGeom>
          <a:solidFill>
            <a:srgbClr val="FFFF00"/>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dirty="0" smtClean="0">
                <a:latin typeface="Arial" panose="020B0604020202020204" pitchFamily="34" charset="0"/>
                <a:cs typeface="Arial" panose="020B0604020202020204" pitchFamily="34" charset="0"/>
              </a:rPr>
              <a:t>Activity</a:t>
            </a:r>
            <a:endParaRPr lang="en-GB"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314590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4029684206"/>
              </p:ext>
            </p:extLst>
          </p:nvPr>
        </p:nvGraphicFramePr>
        <p:xfrm>
          <a:off x="597562" y="1397000"/>
          <a:ext cx="7920880" cy="4846320"/>
        </p:xfrm>
        <a:graphic>
          <a:graphicData uri="http://schemas.openxmlformats.org/drawingml/2006/table">
            <a:tbl>
              <a:tblPr bandRow="1">
                <a:tableStyleId>{5C22544A-7EE6-4342-B048-85BDC9FD1C3A}</a:tableStyleId>
              </a:tblPr>
              <a:tblGrid>
                <a:gridCol w="3960440"/>
                <a:gridCol w="3960440"/>
              </a:tblGrid>
              <a:tr h="370840">
                <a:tc>
                  <a:txBody>
                    <a:bodyPr/>
                    <a:lstStyle/>
                    <a:p>
                      <a:r>
                        <a:rPr lang="en-GB" b="1" dirty="0" smtClean="0">
                          <a:latin typeface="Arial" panose="020B0604020202020204" pitchFamily="34" charset="0"/>
                          <a:cs typeface="Arial" panose="020B0604020202020204" pitchFamily="34" charset="0"/>
                        </a:rPr>
                        <a:t>Duke</a:t>
                      </a:r>
                      <a:r>
                        <a:rPr lang="en-GB" b="1" baseline="0" dirty="0" smtClean="0">
                          <a:latin typeface="Arial" panose="020B0604020202020204" pitchFamily="34" charset="0"/>
                          <a:cs typeface="Arial" panose="020B0604020202020204" pitchFamily="34" charset="0"/>
                        </a:rPr>
                        <a:t> of Wellington, </a:t>
                      </a:r>
                      <a:r>
                        <a:rPr lang="en-GB" b="1" dirty="0" smtClean="0">
                          <a:latin typeface="Arial" panose="020B0604020202020204" pitchFamily="34" charset="0"/>
                          <a:cs typeface="Arial" panose="020B0604020202020204" pitchFamily="34" charset="0"/>
                        </a:rPr>
                        <a:t>London </a:t>
                      </a:r>
                    </a:p>
                    <a:p>
                      <a:endParaRPr lang="en-GB" b="1" dirty="0" smtClean="0">
                        <a:latin typeface="Arial" panose="020B0604020202020204" pitchFamily="34" charset="0"/>
                        <a:cs typeface="Arial" panose="020B0604020202020204" pitchFamily="34" charset="0"/>
                      </a:endParaRPr>
                    </a:p>
                    <a:p>
                      <a:r>
                        <a:rPr lang="en-GB" b="0" dirty="0" smtClean="0">
                          <a:latin typeface="Arial" panose="020B0604020202020204" pitchFamily="34" charset="0"/>
                          <a:cs typeface="Arial" panose="020B0604020202020204" pitchFamily="34" charset="0"/>
                          <a:hlinkClick r:id="rId4"/>
                        </a:rPr>
                        <a:t>Arthur Wellesley, 1st Duke of Wellington </a:t>
                      </a:r>
                      <a:r>
                        <a:rPr lang="en-GB" b="0" dirty="0" smtClean="0">
                          <a:latin typeface="Arial" panose="020B0604020202020204" pitchFamily="34" charset="0"/>
                          <a:cs typeface="Arial" panose="020B0604020202020204" pitchFamily="34" charset="0"/>
                        </a:rPr>
                        <a:t>was an Anglo-Irish soldier and statesman who was one of the leading military and political figures of 19th-century Britain, serving twice as Prime Minister.</a:t>
                      </a:r>
                    </a:p>
                    <a:p>
                      <a:endParaRPr lang="en-GB" dirty="0" smtClean="0">
                        <a:latin typeface="Arial" panose="020B0604020202020204" pitchFamily="34" charset="0"/>
                        <a:cs typeface="Arial" panose="020B0604020202020204" pitchFamily="34" charset="0"/>
                      </a:endParaRPr>
                    </a:p>
                  </a:txBody>
                  <a:tcPr/>
                </a:tc>
                <a:tc>
                  <a:txBody>
                    <a:bodyPr/>
                    <a:lstStyle/>
                    <a:p>
                      <a:endParaRPr lang="en-GB" dirty="0" smtClean="0"/>
                    </a:p>
                    <a:p>
                      <a:endParaRPr lang="en-GB" dirty="0" smtClean="0"/>
                    </a:p>
                    <a:p>
                      <a:endParaRPr lang="en-GB"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dirty="0" smtClean="0">
                          <a:latin typeface="Arial" panose="020B0604020202020204" pitchFamily="34" charset="0"/>
                          <a:cs typeface="Arial" panose="020B0604020202020204" pitchFamily="34" charset="0"/>
                        </a:rPr>
                        <a:t>The Beatles, Liverpool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1" dirty="0" smtClean="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latin typeface="Arial" panose="020B0604020202020204" pitchFamily="34" charset="0"/>
                          <a:cs typeface="Arial" panose="020B0604020202020204" pitchFamily="34" charset="0"/>
                          <a:hlinkClick r:id="rId5"/>
                        </a:rPr>
                        <a:t>The Beatles </a:t>
                      </a:r>
                      <a:r>
                        <a:rPr lang="en-GB" dirty="0" smtClean="0">
                          <a:latin typeface="Arial" panose="020B0604020202020204" pitchFamily="34" charset="0"/>
                          <a:cs typeface="Arial" panose="020B0604020202020204" pitchFamily="34" charset="0"/>
                        </a:rPr>
                        <a:t>were an English rock band formed in Liverpool in 1960. They are the best-selling music act of all time and hold the records for most number ones on the UK Album and Singles charts.</a:t>
                      </a:r>
                    </a:p>
                  </a:txBody>
                  <a:tcPr/>
                </a:tc>
                <a:tc>
                  <a:txBody>
                    <a:bodyPr/>
                    <a:lstStyle/>
                    <a:p>
                      <a:endParaRPr lang="en-GB" dirty="0"/>
                    </a:p>
                  </a:txBody>
                  <a:tcPr/>
                </a:tc>
              </a:tr>
            </a:tbl>
          </a:graphicData>
        </a:graphic>
      </p:graphicFrame>
      <p:pic>
        <p:nvPicPr>
          <p:cNvPr id="3076"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R:\HE Archive\Working Team Areas\Education\Immortalised resources\IOE01_01945_01.jpg">
            <a:hlinkClick r:id="rId7"/>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1" b="34497"/>
          <a:stretch/>
        </p:blipFill>
        <p:spPr bwMode="auto">
          <a:xfrm>
            <a:off x="5220072" y="1484784"/>
            <a:ext cx="2436035" cy="239353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R:\HE Archive\Working Team Areas\Education\Immortalised resources\The_Beatles_Statue-Loz Pycock  - CC BY-SA-.jpg">
            <a:hlinkClick r:id="rId9"/>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b="9739"/>
          <a:stretch/>
        </p:blipFill>
        <p:spPr bwMode="auto">
          <a:xfrm>
            <a:off x="5004048" y="4034210"/>
            <a:ext cx="3249669" cy="219987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0192243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418567071"/>
              </p:ext>
            </p:extLst>
          </p:nvPr>
        </p:nvGraphicFramePr>
        <p:xfrm>
          <a:off x="597562" y="1397000"/>
          <a:ext cx="7920880" cy="5120640"/>
        </p:xfrm>
        <a:graphic>
          <a:graphicData uri="http://schemas.openxmlformats.org/drawingml/2006/table">
            <a:tbl>
              <a:tblPr bandRow="1">
                <a:tableStyleId>{5C22544A-7EE6-4342-B048-85BDC9FD1C3A}</a:tableStyleId>
              </a:tblPr>
              <a:tblGrid>
                <a:gridCol w="3960440"/>
                <a:gridCol w="3960440"/>
              </a:tblGrid>
              <a:tr h="370840">
                <a:tc>
                  <a:txBody>
                    <a:bodyPr/>
                    <a:lstStyle/>
                    <a:p>
                      <a:r>
                        <a:rPr lang="en-GB" b="1" dirty="0" smtClean="0">
                          <a:latin typeface="Arial" panose="020B0604020202020204" pitchFamily="34" charset="0"/>
                          <a:cs typeface="Arial" panose="020B0604020202020204" pitchFamily="34" charset="0"/>
                        </a:rPr>
                        <a:t>The Ashton Memorial, Lancaster</a:t>
                      </a:r>
                    </a:p>
                    <a:p>
                      <a:endParaRPr lang="en-GB" b="1" dirty="0" smtClean="0">
                        <a:latin typeface="Arial" panose="020B0604020202020204" pitchFamily="34" charset="0"/>
                        <a:cs typeface="Arial" panose="020B0604020202020204" pitchFamily="34" charset="0"/>
                      </a:endParaRPr>
                    </a:p>
                    <a:p>
                      <a:r>
                        <a:rPr lang="en-GB" b="0" dirty="0" smtClean="0">
                          <a:latin typeface="Arial" panose="020B0604020202020204" pitchFamily="34" charset="0"/>
                          <a:cs typeface="Arial" panose="020B0604020202020204" pitchFamily="34" charset="0"/>
                          <a:hlinkClick r:id="rId4"/>
                        </a:rPr>
                        <a:t>The Ashton Memorial</a:t>
                      </a:r>
                      <a:r>
                        <a:rPr lang="en-GB" b="0" baseline="0" dirty="0" smtClean="0">
                          <a:latin typeface="Arial" panose="020B0604020202020204" pitchFamily="34" charset="0"/>
                          <a:cs typeface="Arial" panose="020B0604020202020204" pitchFamily="34" charset="0"/>
                        </a:rPr>
                        <a:t> is a folly in </a:t>
                      </a:r>
                      <a:r>
                        <a:rPr lang="en-GB" b="0" dirty="0" smtClean="0">
                          <a:latin typeface="Arial" panose="020B0604020202020204" pitchFamily="34" charset="0"/>
                          <a:cs typeface="Arial" panose="020B0604020202020204" pitchFamily="34" charset="0"/>
                        </a:rPr>
                        <a:t>Williamson Park, Lancaster. It</a:t>
                      </a:r>
                      <a:r>
                        <a:rPr lang="en-GB" b="0" baseline="0" dirty="0" smtClean="0">
                          <a:latin typeface="Arial" panose="020B0604020202020204" pitchFamily="34" charset="0"/>
                          <a:cs typeface="Arial" panose="020B0604020202020204" pitchFamily="34" charset="0"/>
                        </a:rPr>
                        <a:t> was b</a:t>
                      </a:r>
                      <a:r>
                        <a:rPr lang="en-GB" b="0" dirty="0" smtClean="0">
                          <a:latin typeface="Arial" panose="020B0604020202020204" pitchFamily="34" charset="0"/>
                          <a:cs typeface="Arial" panose="020B0604020202020204" pitchFamily="34" charset="0"/>
                        </a:rPr>
                        <a:t>uilt between 1907 and 1909.</a:t>
                      </a:r>
                      <a:r>
                        <a:rPr lang="en-GB" b="0" baseline="0" dirty="0" smtClean="0">
                          <a:latin typeface="Arial" panose="020B0604020202020204" pitchFamily="34" charset="0"/>
                          <a:cs typeface="Arial" panose="020B0604020202020204" pitchFamily="34" charset="0"/>
                        </a:rPr>
                        <a:t> I</a:t>
                      </a:r>
                      <a:r>
                        <a:rPr lang="en-GB" b="0" dirty="0" smtClean="0">
                          <a:latin typeface="Arial" panose="020B0604020202020204" pitchFamily="34" charset="0"/>
                          <a:cs typeface="Arial" panose="020B0604020202020204" pitchFamily="34" charset="0"/>
                        </a:rPr>
                        <a:t>t commemorates Jess, </a:t>
                      </a:r>
                      <a:r>
                        <a:rPr lang="en-GB" b="0" dirty="0" smtClean="0">
                          <a:latin typeface="Arial" panose="020B0604020202020204" pitchFamily="34" charset="0"/>
                          <a:cs typeface="Arial" panose="020B0604020202020204" pitchFamily="34" charset="0"/>
                        </a:rPr>
                        <a:t>the second </a:t>
                      </a:r>
                      <a:r>
                        <a:rPr lang="en-GB" b="0" dirty="0" smtClean="0">
                          <a:latin typeface="Arial" panose="020B0604020202020204" pitchFamily="34" charset="0"/>
                          <a:cs typeface="Arial" panose="020B0604020202020204" pitchFamily="34" charset="0"/>
                        </a:rPr>
                        <a:t>wife of James Williamson who was a very successful local businessman.</a:t>
                      </a:r>
                    </a:p>
                    <a:p>
                      <a:endParaRPr lang="en-GB" dirty="0" smtClean="0">
                        <a:latin typeface="Arial" panose="020B0604020202020204" pitchFamily="34" charset="0"/>
                        <a:cs typeface="Arial" panose="020B0604020202020204" pitchFamily="34" charset="0"/>
                      </a:endParaRPr>
                    </a:p>
                  </a:txBody>
                  <a:tcPr/>
                </a:tc>
                <a:tc>
                  <a:txBody>
                    <a:bodyPr/>
                    <a:lstStyle/>
                    <a:p>
                      <a:endParaRPr lang="en-GB" dirty="0" smtClean="0"/>
                    </a:p>
                    <a:p>
                      <a:endParaRPr lang="en-GB" dirty="0" smtClean="0"/>
                    </a:p>
                    <a:p>
                      <a:endParaRPr lang="en-GB"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dirty="0" smtClean="0">
                          <a:latin typeface="Arial" panose="020B0604020202020204" pitchFamily="34" charset="0"/>
                          <a:cs typeface="Arial" panose="020B0604020202020204" pitchFamily="34" charset="0"/>
                        </a:rPr>
                        <a:t>David Bowie, Brixton, London</a:t>
                      </a:r>
                    </a:p>
                    <a:p>
                      <a:pPr marL="0" marR="0" indent="0" algn="l" defTabSz="914400" rtl="0" eaLnBrk="1" fontAlgn="auto" latinLnBrk="0" hangingPunct="1">
                        <a:lnSpc>
                          <a:spcPct val="100000"/>
                        </a:lnSpc>
                        <a:spcBef>
                          <a:spcPts val="0"/>
                        </a:spcBef>
                        <a:spcAft>
                          <a:spcPts val="0"/>
                        </a:spcAft>
                        <a:buClrTx/>
                        <a:buSzTx/>
                        <a:buFontTx/>
                        <a:buNone/>
                        <a:tabLst/>
                        <a:defRPr/>
                      </a:pPr>
                      <a:endParaRPr lang="en-GB" b="1" dirty="0" smtClean="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latin typeface="Arial" panose="020B0604020202020204" pitchFamily="34" charset="0"/>
                          <a:cs typeface="Arial" panose="020B0604020202020204" pitchFamily="34" charset="0"/>
                          <a:hlinkClick r:id="rId5"/>
                        </a:rPr>
                        <a:t>David Bowie </a:t>
                      </a:r>
                      <a:r>
                        <a:rPr lang="en-GB" dirty="0" smtClean="0">
                          <a:latin typeface="Arial" panose="020B0604020202020204" pitchFamily="34" charset="0"/>
                          <a:cs typeface="Arial" panose="020B0604020202020204" pitchFamily="34" charset="0"/>
                        </a:rPr>
                        <a:t>was an English singer, songwriter and actor who is often considered to be one of the most influential musicians of the 20th century. When he died in 2016, fans made this mural and memorial in Brixton to him.</a:t>
                      </a:r>
                    </a:p>
                  </a:txBody>
                  <a:tcPr/>
                </a:tc>
                <a:tc>
                  <a:txBody>
                    <a:bodyPr/>
                    <a:lstStyle/>
                    <a:p>
                      <a:endParaRPr lang="en-GB" dirty="0"/>
                    </a:p>
                  </a:txBody>
                  <a:tcPr/>
                </a:tc>
              </a:tr>
            </a:tbl>
          </a:graphicData>
        </a:graphic>
      </p:graphicFrame>
      <p:pic>
        <p:nvPicPr>
          <p:cNvPr id="3076"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R:\HE Archive\Working Team Areas\Education\Immortalised resources\IOE01_03213_09.jpg">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26692" y="1484161"/>
            <a:ext cx="2604380" cy="2395826"/>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R:\HE Archive\Working Team Areas\Education\Immortalised resources\London_-_David_Bowie_mural.jpg">
            <a:hlinkClick r:id="rId9"/>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716016" y="4066849"/>
            <a:ext cx="3595520" cy="239701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12319869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4151444166"/>
              </p:ext>
            </p:extLst>
          </p:nvPr>
        </p:nvGraphicFramePr>
        <p:xfrm>
          <a:off x="597562" y="1397000"/>
          <a:ext cx="7920880" cy="5394960"/>
        </p:xfrm>
        <a:graphic>
          <a:graphicData uri="http://schemas.openxmlformats.org/drawingml/2006/table">
            <a:tbl>
              <a:tblPr bandRow="1">
                <a:tableStyleId>{5C22544A-7EE6-4342-B048-85BDC9FD1C3A}</a:tableStyleId>
              </a:tblPr>
              <a:tblGrid>
                <a:gridCol w="3960440"/>
                <a:gridCol w="3960440"/>
              </a:tblGrid>
              <a:tr h="370840">
                <a:tc>
                  <a:txBody>
                    <a:bodyPr/>
                    <a:lstStyle/>
                    <a:p>
                      <a:r>
                        <a:rPr lang="en-GB" b="1" dirty="0" smtClean="0">
                          <a:latin typeface="Arial" panose="020B0604020202020204" pitchFamily="34" charset="0"/>
                          <a:cs typeface="Arial" panose="020B0604020202020204" pitchFamily="34" charset="0"/>
                        </a:rPr>
                        <a:t>Roald Dahl's Memorial Seat, Great Missenden</a:t>
                      </a:r>
                    </a:p>
                    <a:p>
                      <a:endParaRPr lang="en-GB" b="1" dirty="0" smtClean="0">
                        <a:latin typeface="Arial" panose="020B0604020202020204" pitchFamily="34" charset="0"/>
                        <a:cs typeface="Arial" panose="020B0604020202020204" pitchFamily="34" charset="0"/>
                      </a:endParaRPr>
                    </a:p>
                    <a:p>
                      <a:r>
                        <a:rPr lang="en-GB" b="0" dirty="0" smtClean="0">
                          <a:latin typeface="Arial" panose="020B0604020202020204" pitchFamily="34" charset="0"/>
                          <a:cs typeface="Arial" panose="020B0604020202020204" pitchFamily="34" charset="0"/>
                        </a:rPr>
                        <a:t>This memorial seat to </a:t>
                      </a:r>
                      <a:r>
                        <a:rPr lang="en-GB" b="0" dirty="0" smtClean="0">
                          <a:latin typeface="Arial" panose="020B0604020202020204" pitchFamily="34" charset="0"/>
                          <a:cs typeface="Arial" panose="020B0604020202020204" pitchFamily="34" charset="0"/>
                          <a:hlinkClick r:id="rId4"/>
                        </a:rPr>
                        <a:t>Roald </a:t>
                      </a:r>
                      <a:r>
                        <a:rPr lang="en-GB" b="0" dirty="0" smtClean="0">
                          <a:latin typeface="Arial" panose="020B0604020202020204" pitchFamily="34" charset="0"/>
                          <a:cs typeface="Arial" panose="020B0604020202020204" pitchFamily="34" charset="0"/>
                          <a:hlinkClick r:id="rId4"/>
                        </a:rPr>
                        <a:t>Dahl</a:t>
                      </a:r>
                      <a:r>
                        <a:rPr lang="en-GB" b="0" dirty="0" smtClean="0">
                          <a:latin typeface="Arial" panose="020B0604020202020204" pitchFamily="34" charset="0"/>
                          <a:cs typeface="Arial" panose="020B0604020202020204" pitchFamily="34" charset="0"/>
                        </a:rPr>
                        <a:t> </a:t>
                      </a:r>
                      <a:r>
                        <a:rPr lang="en-GB" b="0" dirty="0" smtClean="0">
                          <a:latin typeface="Arial" panose="020B0604020202020204" pitchFamily="34" charset="0"/>
                          <a:cs typeface="Arial" panose="020B0604020202020204" pitchFamily="34" charset="0"/>
                        </a:rPr>
                        <a:t>is in the churchyard in the village of Great Missenden where Roald Dahl lived. The inscription on the base is a quote from his book ‘The Giraffe and the Pelly and </a:t>
                      </a:r>
                      <a:r>
                        <a:rPr lang="en-GB" b="0" dirty="0" smtClean="0">
                          <a:latin typeface="Arial" panose="020B0604020202020204" pitchFamily="34" charset="0"/>
                          <a:cs typeface="Arial" panose="020B0604020202020204" pitchFamily="34" charset="0"/>
                        </a:rPr>
                        <a:t>Me</a:t>
                      </a:r>
                      <a:r>
                        <a:rPr lang="en-GB" b="0" dirty="0" smtClean="0">
                          <a:latin typeface="Arial" panose="020B0604020202020204" pitchFamily="34" charset="0"/>
                          <a:cs typeface="Arial" panose="020B0604020202020204" pitchFamily="34" charset="0"/>
                        </a:rPr>
                        <a:t>. </a:t>
                      </a:r>
                      <a:endParaRPr lang="en-GB" dirty="0" smtClean="0">
                        <a:latin typeface="Arial" panose="020B0604020202020204" pitchFamily="34" charset="0"/>
                        <a:cs typeface="Arial" panose="020B0604020202020204" pitchFamily="34" charset="0"/>
                      </a:endParaRPr>
                    </a:p>
                  </a:txBody>
                  <a:tcPr/>
                </a:tc>
                <a:tc>
                  <a:txBody>
                    <a:bodyPr/>
                    <a:lstStyle/>
                    <a:p>
                      <a:endParaRPr lang="en-GB" dirty="0" smtClean="0"/>
                    </a:p>
                    <a:p>
                      <a:endParaRPr lang="en-GB" dirty="0" smtClean="0"/>
                    </a:p>
                    <a:p>
                      <a:endParaRPr lang="en-GB"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dirty="0" smtClean="0">
                          <a:latin typeface="Arial" panose="020B0604020202020204" pitchFamily="34" charset="0"/>
                          <a:cs typeface="Arial" panose="020B0604020202020204" pitchFamily="34" charset="0"/>
                        </a:rPr>
                        <a:t>James Braidwood, fire fighter</a:t>
                      </a:r>
                    </a:p>
                    <a:p>
                      <a:pPr marL="0" marR="0" indent="0" algn="l" defTabSz="914400" rtl="0" eaLnBrk="1" fontAlgn="auto" latinLnBrk="0" hangingPunct="1">
                        <a:lnSpc>
                          <a:spcPct val="100000"/>
                        </a:lnSpc>
                        <a:spcBef>
                          <a:spcPts val="0"/>
                        </a:spcBef>
                        <a:spcAft>
                          <a:spcPts val="0"/>
                        </a:spcAft>
                        <a:buClrTx/>
                        <a:buSzTx/>
                        <a:buFontTx/>
                        <a:buNone/>
                        <a:tabLst/>
                        <a:defRPr/>
                      </a:pPr>
                      <a:r>
                        <a:rPr lang="en-GB" b="1" dirty="0" smtClean="0">
                          <a:latin typeface="Arial" panose="020B0604020202020204" pitchFamily="34" charset="0"/>
                          <a:cs typeface="Arial" panose="020B0604020202020204" pitchFamily="34" charset="0"/>
                        </a:rPr>
                        <a:t>Stoke Newington, London</a:t>
                      </a:r>
                    </a:p>
                    <a:p>
                      <a:pPr marL="0" marR="0" indent="0" algn="l" defTabSz="914400" rtl="0" eaLnBrk="1" fontAlgn="auto" latinLnBrk="0" hangingPunct="1">
                        <a:lnSpc>
                          <a:spcPct val="100000"/>
                        </a:lnSpc>
                        <a:spcBef>
                          <a:spcPts val="0"/>
                        </a:spcBef>
                        <a:spcAft>
                          <a:spcPts val="0"/>
                        </a:spcAft>
                        <a:buClrTx/>
                        <a:buSzTx/>
                        <a:buFontTx/>
                        <a:buNone/>
                        <a:tabLst/>
                        <a:defRPr/>
                      </a:pPr>
                      <a:endParaRPr lang="en-GB" b="1" dirty="0" smtClean="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latin typeface="Arial" panose="020B0604020202020204" pitchFamily="34" charset="0"/>
                          <a:cs typeface="Arial" panose="020B0604020202020204" pitchFamily="34" charset="0"/>
                          <a:hlinkClick r:id="rId5"/>
                        </a:rPr>
                        <a:t>James Braidwood </a:t>
                      </a:r>
                      <a:r>
                        <a:rPr lang="en-GB" dirty="0" smtClean="0">
                          <a:latin typeface="Arial" panose="020B0604020202020204" pitchFamily="34" charset="0"/>
                          <a:cs typeface="Arial" panose="020B0604020202020204" pitchFamily="34" charset="0"/>
                        </a:rPr>
                        <a:t>(1800-61)</a:t>
                      </a:r>
                      <a:r>
                        <a:rPr lang="en-GB" baseline="0" dirty="0" smtClean="0">
                          <a:latin typeface="Arial" panose="020B0604020202020204" pitchFamily="34" charset="0"/>
                          <a:cs typeface="Arial" panose="020B0604020202020204" pitchFamily="34" charset="0"/>
                        </a:rPr>
                        <a:t> </a:t>
                      </a:r>
                      <a:r>
                        <a:rPr lang="en-GB" dirty="0" smtClean="0">
                          <a:latin typeface="Arial" panose="020B0604020202020204" pitchFamily="34" charset="0"/>
                          <a:cs typeface="Arial" panose="020B0604020202020204" pitchFamily="34" charset="0"/>
                        </a:rPr>
                        <a:t>was a leading fireman of his day, helping to establish the profession of fire-fighting. He lost his life in the great </a:t>
                      </a:r>
                      <a:r>
                        <a:rPr lang="en-GB" dirty="0" err="1" smtClean="0">
                          <a:latin typeface="Arial" panose="020B0604020202020204" pitchFamily="34" charset="0"/>
                          <a:cs typeface="Arial" panose="020B0604020202020204" pitchFamily="34" charset="0"/>
                        </a:rPr>
                        <a:t>Tooley</a:t>
                      </a:r>
                      <a:r>
                        <a:rPr lang="en-GB" dirty="0" smtClean="0">
                          <a:latin typeface="Arial" panose="020B0604020202020204" pitchFamily="34" charset="0"/>
                          <a:cs typeface="Arial" panose="020B0604020202020204" pitchFamily="34" charset="0"/>
                        </a:rPr>
                        <a:t> Street fire of 22 June 1861. He was buried here on 29 June as a national hero.</a:t>
                      </a:r>
                    </a:p>
                  </a:txBody>
                  <a:tcPr/>
                </a:tc>
                <a:tc>
                  <a:txBody>
                    <a:bodyPr/>
                    <a:lstStyle/>
                    <a:p>
                      <a:endParaRPr lang="en-GB" dirty="0"/>
                    </a:p>
                  </a:txBody>
                  <a:tcPr/>
                </a:tc>
              </a:tr>
            </a:tbl>
          </a:graphicData>
        </a:graphic>
      </p:graphicFrame>
      <p:pic>
        <p:nvPicPr>
          <p:cNvPr id="3076"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R:\HE Archive\Working Team Areas\Education\Immortalised resources\Roald_Dahls_Memorial_Seat,_Great_Missenden_(geograph_2373417).jpg">
            <a:hlinkClick r:id="rId7"/>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b="13799"/>
          <a:stretch/>
        </p:blipFill>
        <p:spPr bwMode="auto">
          <a:xfrm>
            <a:off x="4716016" y="1484784"/>
            <a:ext cx="3604688" cy="2330471"/>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H:\Documents\Immortalised resources\IOE01_09904_07.jpg">
            <a:hlinkClick r:id="rId9"/>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9469" b="5742"/>
          <a:stretch/>
        </p:blipFill>
        <p:spPr bwMode="auto">
          <a:xfrm>
            <a:off x="5474244" y="4012947"/>
            <a:ext cx="2088232" cy="265586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81914104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660236776"/>
              </p:ext>
            </p:extLst>
          </p:nvPr>
        </p:nvGraphicFramePr>
        <p:xfrm>
          <a:off x="597562" y="1397000"/>
          <a:ext cx="7920880" cy="5120640"/>
        </p:xfrm>
        <a:graphic>
          <a:graphicData uri="http://schemas.openxmlformats.org/drawingml/2006/table">
            <a:tbl>
              <a:tblPr bandRow="1">
                <a:tableStyleId>{5C22544A-7EE6-4342-B048-85BDC9FD1C3A}</a:tableStyleId>
              </a:tblPr>
              <a:tblGrid>
                <a:gridCol w="3960440"/>
                <a:gridCol w="3960440"/>
              </a:tblGrid>
              <a:tr h="370840">
                <a:tc>
                  <a:txBody>
                    <a:bodyPr/>
                    <a:lstStyle/>
                    <a:p>
                      <a:r>
                        <a:rPr lang="en-GB" b="1" dirty="0" smtClean="0">
                          <a:latin typeface="Arial" panose="020B0604020202020204" pitchFamily="34" charset="0"/>
                          <a:cs typeface="Arial" panose="020B0604020202020204" pitchFamily="34" charset="0"/>
                        </a:rPr>
                        <a:t>Queen Victoria, Hastings</a:t>
                      </a:r>
                    </a:p>
                    <a:p>
                      <a:endParaRPr lang="en-GB" b="1" dirty="0" smtClean="0">
                        <a:latin typeface="Arial" panose="020B0604020202020204" pitchFamily="34" charset="0"/>
                        <a:cs typeface="Arial" panose="020B0604020202020204" pitchFamily="34" charset="0"/>
                      </a:endParaRPr>
                    </a:p>
                    <a:p>
                      <a:r>
                        <a:rPr lang="en-GB" b="0" dirty="0" smtClean="0">
                          <a:latin typeface="Arial" panose="020B0604020202020204" pitchFamily="34" charset="0"/>
                          <a:cs typeface="Arial" panose="020B0604020202020204" pitchFamily="34" charset="0"/>
                          <a:hlinkClick r:id="rId4"/>
                        </a:rPr>
                        <a:t>Victoria</a:t>
                      </a:r>
                      <a:r>
                        <a:rPr lang="en-GB" b="0" dirty="0" smtClean="0">
                          <a:latin typeface="Arial" panose="020B0604020202020204" pitchFamily="34" charset="0"/>
                          <a:cs typeface="Arial" panose="020B0604020202020204" pitchFamily="34" charset="0"/>
                        </a:rPr>
                        <a:t> was Queen of the United Kingdom of Great Britain and Ireland from 20 June 1837 until her death on 22 January 1901. On 1 May 1876, she also adopted the additional title of Empress of India. </a:t>
                      </a:r>
                    </a:p>
                    <a:p>
                      <a:endParaRPr lang="en-GB" dirty="0" smtClean="0">
                        <a:latin typeface="Arial" panose="020B0604020202020204" pitchFamily="34" charset="0"/>
                        <a:cs typeface="Arial" panose="020B0604020202020204" pitchFamily="34" charset="0"/>
                      </a:endParaRPr>
                    </a:p>
                  </a:txBody>
                  <a:tcPr/>
                </a:tc>
                <a:tc>
                  <a:txBody>
                    <a:bodyPr/>
                    <a:lstStyle/>
                    <a:p>
                      <a:endParaRPr lang="en-GB" dirty="0" smtClean="0"/>
                    </a:p>
                    <a:p>
                      <a:endParaRPr lang="en-GB" dirty="0" smtClean="0"/>
                    </a:p>
                    <a:p>
                      <a:endParaRPr lang="en-GB"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dirty="0" smtClean="0">
                          <a:latin typeface="Arial" panose="020B0604020202020204" pitchFamily="34" charset="0"/>
                          <a:cs typeface="Arial" panose="020B0604020202020204" pitchFamily="34" charset="0"/>
                        </a:rPr>
                        <a:t>Charles I, Trafalgar Square, London</a:t>
                      </a:r>
                    </a:p>
                    <a:p>
                      <a:pPr marL="0" marR="0" indent="0" algn="l" defTabSz="914400" rtl="0" eaLnBrk="1" fontAlgn="auto" latinLnBrk="0" hangingPunct="1">
                        <a:lnSpc>
                          <a:spcPct val="100000"/>
                        </a:lnSpc>
                        <a:spcBef>
                          <a:spcPts val="0"/>
                        </a:spcBef>
                        <a:spcAft>
                          <a:spcPts val="0"/>
                        </a:spcAft>
                        <a:buClrTx/>
                        <a:buSzTx/>
                        <a:buFontTx/>
                        <a:buNone/>
                        <a:tabLst/>
                        <a:defRPr/>
                      </a:pPr>
                      <a:endParaRPr lang="en-GB" b="1" dirty="0" smtClean="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latin typeface="Arial" panose="020B0604020202020204" pitchFamily="34" charset="0"/>
                          <a:cs typeface="Arial" panose="020B0604020202020204" pitchFamily="34" charset="0"/>
                          <a:hlinkClick r:id="rId5"/>
                        </a:rPr>
                        <a:t>Charles I </a:t>
                      </a:r>
                      <a:r>
                        <a:rPr lang="en-GB" baseline="0" dirty="0" smtClean="0">
                          <a:latin typeface="Arial" panose="020B0604020202020204" pitchFamily="34" charset="0"/>
                          <a:cs typeface="Arial" panose="020B0604020202020204" pitchFamily="34" charset="0"/>
                          <a:hlinkClick r:id="rId5"/>
                        </a:rPr>
                        <a:t> </a:t>
                      </a:r>
                      <a:r>
                        <a:rPr lang="en-GB" baseline="0" dirty="0" smtClean="0">
                          <a:latin typeface="Arial" panose="020B0604020202020204" pitchFamily="34" charset="0"/>
                          <a:cs typeface="Arial" panose="020B0604020202020204" pitchFamily="34" charset="0"/>
                        </a:rPr>
                        <a:t>was born on </a:t>
                      </a:r>
                      <a:r>
                        <a:rPr lang="en-GB" dirty="0" smtClean="0">
                          <a:latin typeface="Arial" panose="020B0604020202020204" pitchFamily="34" charset="0"/>
                          <a:cs typeface="Arial" panose="020B0604020202020204" pitchFamily="34" charset="0"/>
                        </a:rPr>
                        <a:t>19 November 1600 and died on 30 January 1649.</a:t>
                      </a:r>
                      <a:r>
                        <a:rPr lang="en-GB" baseline="0" dirty="0" smtClean="0">
                          <a:latin typeface="Arial" panose="020B0604020202020204" pitchFamily="34" charset="0"/>
                          <a:cs typeface="Arial" panose="020B0604020202020204" pitchFamily="34" charset="0"/>
                        </a:rPr>
                        <a:t> He </a:t>
                      </a:r>
                      <a:r>
                        <a:rPr lang="en-GB" dirty="0" smtClean="0">
                          <a:latin typeface="Arial" panose="020B0604020202020204" pitchFamily="34" charset="0"/>
                          <a:cs typeface="Arial" panose="020B0604020202020204" pitchFamily="34" charset="0"/>
                        </a:rPr>
                        <a:t>was King of England, King of Scotland, and King of Ireland from 27 March 1625 until his execution in 1649. </a:t>
                      </a:r>
                    </a:p>
                  </a:txBody>
                  <a:tcPr/>
                </a:tc>
                <a:tc>
                  <a:txBody>
                    <a:bodyPr/>
                    <a:lstStyle/>
                    <a:p>
                      <a:endParaRPr lang="en-GB" dirty="0"/>
                    </a:p>
                  </a:txBody>
                  <a:tcPr/>
                </a:tc>
              </a:tr>
            </a:tbl>
          </a:graphicData>
        </a:graphic>
      </p:graphicFrame>
      <p:pic>
        <p:nvPicPr>
          <p:cNvPr id="3076"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descr="H:\Documents\Immortalised resources\DP217961.jpg">
            <a:hlinkClick r:id="rId7"/>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8218" b="25559"/>
          <a:stretch/>
        </p:blipFill>
        <p:spPr bwMode="auto">
          <a:xfrm flipH="1">
            <a:off x="5297214" y="1439788"/>
            <a:ext cx="2443655" cy="2507696"/>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H:\Documents\Immortalised resources\AA98_05631-300px.jpg">
            <a:hlinkClick r:id="rId9"/>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5977" b="9471"/>
          <a:stretch/>
        </p:blipFill>
        <p:spPr bwMode="auto">
          <a:xfrm>
            <a:off x="5588281" y="3942532"/>
            <a:ext cx="1861519" cy="249095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7000403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558757" y="2339503"/>
            <a:ext cx="7925028" cy="2554545"/>
          </a:xfrm>
          <a:prstGeom prst="rect">
            <a:avLst/>
          </a:prstGeom>
          <a:noFill/>
        </p:spPr>
        <p:txBody>
          <a:bodyPr wrap="square" rtlCol="0">
            <a:spAutoFit/>
          </a:bodyPr>
          <a:lstStyle/>
          <a:p>
            <a:r>
              <a:rPr lang="en-GB" sz="2000" dirty="0" smtClean="0">
                <a:latin typeface="Arial" panose="020B0604020202020204" pitchFamily="34" charset="0"/>
                <a:cs typeface="Arial" panose="020B0604020202020204" pitchFamily="34" charset="0"/>
              </a:rPr>
              <a:t>Having looked at the evidence on the previous slides use it to try and answer the question:</a:t>
            </a:r>
            <a:r>
              <a:rPr lang="en-GB" sz="2000" dirty="0">
                <a:latin typeface="Arial" panose="020B0604020202020204" pitchFamily="34" charset="0"/>
                <a:cs typeface="Arial" panose="020B0604020202020204" pitchFamily="34" charset="0"/>
              </a:rPr>
              <a:t> </a:t>
            </a:r>
            <a:r>
              <a:rPr lang="en-GB" sz="2000" dirty="0" smtClean="0">
                <a:latin typeface="Arial" panose="020B0604020202020204" pitchFamily="34" charset="0"/>
                <a:cs typeface="Arial" panose="020B0604020202020204" pitchFamily="34" charset="0"/>
              </a:rPr>
              <a:t>What makes someone great?</a:t>
            </a:r>
          </a:p>
          <a:p>
            <a:endParaRPr lang="en-GB" sz="2000" dirty="0">
              <a:latin typeface="Arial" panose="020B0604020202020204" pitchFamily="34" charset="0"/>
              <a:cs typeface="Arial" panose="020B0604020202020204" pitchFamily="34" charset="0"/>
            </a:endParaRPr>
          </a:p>
          <a:p>
            <a:r>
              <a:rPr lang="en-GB" sz="2000" dirty="0" smtClean="0">
                <a:latin typeface="Arial" panose="020B0604020202020204" pitchFamily="34" charset="0"/>
                <a:cs typeface="Arial" panose="020B0604020202020204" pitchFamily="34" charset="0"/>
              </a:rPr>
              <a:t>Try to create a set of criteria that you think could have been used to select the previous 8 monuments.</a:t>
            </a:r>
          </a:p>
          <a:p>
            <a:endParaRPr lang="en-GB" sz="2000" dirty="0">
              <a:latin typeface="Arial" panose="020B0604020202020204" pitchFamily="34" charset="0"/>
              <a:cs typeface="Arial" panose="020B0604020202020204" pitchFamily="34" charset="0"/>
            </a:endParaRPr>
          </a:p>
          <a:p>
            <a:r>
              <a:rPr lang="en-GB" sz="2000" dirty="0" smtClean="0">
                <a:latin typeface="Arial" panose="020B0604020202020204" pitchFamily="34" charset="0"/>
                <a:cs typeface="Arial" panose="020B0604020202020204" pitchFamily="34" charset="0"/>
              </a:rPr>
              <a:t>Do you agree with these criteria to decide who gets ‘immortalised’ or should they be changed? </a:t>
            </a:r>
            <a:endParaRPr lang="en-GB" sz="2000" dirty="0">
              <a:latin typeface="Arial" panose="020B0604020202020204" pitchFamily="34" charset="0"/>
              <a:cs typeface="Arial" panose="020B0604020202020204" pitchFamily="34" charset="0"/>
            </a:endParaRPr>
          </a:p>
        </p:txBody>
      </p:sp>
      <p:pic>
        <p:nvPicPr>
          <p:cNvPr id="7" name="Picture 6"/>
          <p:cNvPicPr/>
          <p:nvPr/>
        </p:nvPicPr>
        <p:blipFill>
          <a:blip r:embed="rId5" cstate="print">
            <a:extLst>
              <a:ext uri="{28A0092B-C50C-407E-A947-70E740481C1C}">
                <a14:useLocalDpi xmlns:a14="http://schemas.microsoft.com/office/drawing/2010/main" val="0"/>
              </a:ext>
            </a:extLst>
          </a:blip>
          <a:stretch>
            <a:fillRect/>
          </a:stretch>
        </p:blipFill>
        <p:spPr>
          <a:xfrm>
            <a:off x="5553887" y="5102395"/>
            <a:ext cx="1877060" cy="1813560"/>
          </a:xfrm>
          <a:prstGeom prst="rect">
            <a:avLst/>
          </a:prstGeom>
        </p:spPr>
      </p:pic>
      <p:grpSp>
        <p:nvGrpSpPr>
          <p:cNvPr id="5" name="Group 4"/>
          <p:cNvGrpSpPr/>
          <p:nvPr/>
        </p:nvGrpSpPr>
        <p:grpSpPr>
          <a:xfrm>
            <a:off x="3629837" y="5079852"/>
            <a:ext cx="1924050" cy="1858645"/>
            <a:chOff x="5300745" y="4877388"/>
            <a:chExt cx="1924050" cy="1858645"/>
          </a:xfrm>
        </p:grpSpPr>
        <p:pic>
          <p:nvPicPr>
            <p:cNvPr id="9" name="Picture 8"/>
            <p:cNvPicPr/>
            <p:nvPr/>
          </p:nvPicPr>
          <p:blipFill>
            <a:blip r:embed="rId6" cstate="print">
              <a:extLst>
                <a:ext uri="{28A0092B-C50C-407E-A947-70E740481C1C}">
                  <a14:useLocalDpi xmlns:a14="http://schemas.microsoft.com/office/drawing/2010/main" val="0"/>
                </a:ext>
              </a:extLst>
            </a:blip>
            <a:stretch>
              <a:fillRect/>
            </a:stretch>
          </p:blipFill>
          <p:spPr>
            <a:xfrm rot="748194">
              <a:off x="5300745" y="4877388"/>
              <a:ext cx="1924050" cy="1858645"/>
            </a:xfrm>
            <a:prstGeom prst="rect">
              <a:avLst/>
            </a:prstGeom>
          </p:spPr>
        </p:pic>
        <p:sp>
          <p:nvSpPr>
            <p:cNvPr id="8" name="Text Box 2"/>
            <p:cNvSpPr txBox="1">
              <a:spLocks noChangeArrowheads="1"/>
            </p:cNvSpPr>
            <p:nvPr/>
          </p:nvSpPr>
          <p:spPr bwMode="auto">
            <a:xfrm>
              <a:off x="5436096" y="5575888"/>
              <a:ext cx="1512167" cy="494665"/>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GB" sz="2400" dirty="0">
                  <a:effectLst/>
                  <a:latin typeface="Comic Sans MS"/>
                  <a:ea typeface="Calibri"/>
                  <a:cs typeface="Arial"/>
                </a:rPr>
                <a:t>Talented</a:t>
              </a:r>
              <a:endParaRPr lang="en-GB" sz="2400" dirty="0">
                <a:effectLst/>
                <a:latin typeface="Calibri"/>
                <a:ea typeface="Calibri"/>
                <a:cs typeface="Times New Roman"/>
              </a:endParaRPr>
            </a:p>
          </p:txBody>
        </p:sp>
      </p:grpSp>
      <p:grpSp>
        <p:nvGrpSpPr>
          <p:cNvPr id="2" name="Group 1"/>
          <p:cNvGrpSpPr/>
          <p:nvPr/>
        </p:nvGrpSpPr>
        <p:grpSpPr>
          <a:xfrm>
            <a:off x="7271672" y="5024005"/>
            <a:ext cx="1924050" cy="1858645"/>
            <a:chOff x="7271672" y="4984667"/>
            <a:chExt cx="1924050" cy="1858645"/>
          </a:xfrm>
        </p:grpSpPr>
        <p:pic>
          <p:nvPicPr>
            <p:cNvPr id="11" name="Picture 10"/>
            <p:cNvPicPr/>
            <p:nvPr/>
          </p:nvPicPr>
          <p:blipFill>
            <a:blip r:embed="rId6" cstate="print">
              <a:extLst>
                <a:ext uri="{28A0092B-C50C-407E-A947-70E740481C1C}">
                  <a14:useLocalDpi xmlns:a14="http://schemas.microsoft.com/office/drawing/2010/main" val="0"/>
                </a:ext>
              </a:extLst>
            </a:blip>
            <a:stretch>
              <a:fillRect/>
            </a:stretch>
          </p:blipFill>
          <p:spPr>
            <a:xfrm rot="748194">
              <a:off x="7271672" y="4984667"/>
              <a:ext cx="1924050" cy="1858645"/>
            </a:xfrm>
            <a:prstGeom prst="rect">
              <a:avLst/>
            </a:prstGeom>
          </p:spPr>
        </p:pic>
        <p:sp>
          <p:nvSpPr>
            <p:cNvPr id="10" name="Text Box 2"/>
            <p:cNvSpPr txBox="1">
              <a:spLocks noChangeArrowheads="1"/>
            </p:cNvSpPr>
            <p:nvPr/>
          </p:nvSpPr>
          <p:spPr bwMode="auto">
            <a:xfrm rot="992717">
              <a:off x="7506471" y="5584393"/>
              <a:ext cx="1426845" cy="737870"/>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GB" sz="2400" b="1" dirty="0">
                  <a:effectLst/>
                  <a:latin typeface="Bradley Hand ITC"/>
                  <a:ea typeface="Calibri"/>
                  <a:cs typeface="Arial"/>
                </a:rPr>
                <a:t>Wealthy</a:t>
              </a:r>
              <a:endParaRPr lang="en-GB" sz="2400" dirty="0">
                <a:effectLst/>
                <a:latin typeface="Calibri"/>
                <a:ea typeface="Calibri"/>
                <a:cs typeface="Times New Roman"/>
              </a:endParaRPr>
            </a:p>
          </p:txBody>
        </p:sp>
      </p:grpSp>
      <p:sp>
        <p:nvSpPr>
          <p:cNvPr id="12" name="Title 1"/>
          <p:cNvSpPr txBox="1">
            <a:spLocks/>
          </p:cNvSpPr>
          <p:nvPr/>
        </p:nvSpPr>
        <p:spPr>
          <a:xfrm>
            <a:off x="593414" y="1202493"/>
            <a:ext cx="7992889" cy="792088"/>
          </a:xfrm>
          <a:prstGeom prst="rect">
            <a:avLst/>
          </a:prstGeom>
          <a:solidFill>
            <a:srgbClr val="FFFF00"/>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dirty="0" smtClean="0">
                <a:latin typeface="Arial" panose="020B0604020202020204" pitchFamily="34" charset="0"/>
                <a:cs typeface="Arial" panose="020B0604020202020204" pitchFamily="34" charset="0"/>
              </a:rPr>
              <a:t>Activity</a:t>
            </a:r>
            <a:endParaRPr lang="en-GB" dirty="0">
              <a:latin typeface="Arial" panose="020B0604020202020204" pitchFamily="34" charset="0"/>
              <a:cs typeface="Arial" panose="020B0604020202020204" pitchFamily="34" charset="0"/>
            </a:endParaRPr>
          </a:p>
        </p:txBody>
      </p:sp>
      <p:grpSp>
        <p:nvGrpSpPr>
          <p:cNvPr id="17" name="Group 16"/>
          <p:cNvGrpSpPr/>
          <p:nvPr/>
        </p:nvGrpSpPr>
        <p:grpSpPr>
          <a:xfrm>
            <a:off x="35893" y="5044440"/>
            <a:ext cx="1877060" cy="1813560"/>
            <a:chOff x="3347864" y="4949779"/>
            <a:chExt cx="1877060" cy="1813560"/>
          </a:xfrm>
        </p:grpSpPr>
        <p:pic>
          <p:nvPicPr>
            <p:cNvPr id="18" name="Picture 17"/>
            <p:cNvPicPr/>
            <p:nvPr/>
          </p:nvPicPr>
          <p:blipFill>
            <a:blip r:embed="rId5" cstate="print">
              <a:extLst>
                <a:ext uri="{28A0092B-C50C-407E-A947-70E740481C1C}">
                  <a14:useLocalDpi xmlns:a14="http://schemas.microsoft.com/office/drawing/2010/main" val="0"/>
                </a:ext>
              </a:extLst>
            </a:blip>
            <a:stretch>
              <a:fillRect/>
            </a:stretch>
          </p:blipFill>
          <p:spPr>
            <a:xfrm>
              <a:off x="3347864" y="4949779"/>
              <a:ext cx="1877060" cy="1813560"/>
            </a:xfrm>
            <a:prstGeom prst="rect">
              <a:avLst/>
            </a:prstGeom>
          </p:spPr>
        </p:pic>
        <p:sp>
          <p:nvSpPr>
            <p:cNvPr id="19" name="Text Box 2"/>
            <p:cNvSpPr txBox="1">
              <a:spLocks noChangeArrowheads="1"/>
            </p:cNvSpPr>
            <p:nvPr/>
          </p:nvSpPr>
          <p:spPr bwMode="auto">
            <a:xfrm rot="21108118">
              <a:off x="3732039" y="5522549"/>
              <a:ext cx="1007110" cy="568325"/>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GB" sz="2400" dirty="0">
                  <a:effectLst/>
                  <a:latin typeface="Arial"/>
                  <a:ea typeface="Calibri"/>
                  <a:cs typeface="Times New Roman"/>
                </a:rPr>
                <a:t>Brave</a:t>
              </a:r>
              <a:endParaRPr lang="en-GB" sz="2400" dirty="0">
                <a:effectLst/>
                <a:latin typeface="Calibri"/>
                <a:ea typeface="Calibri"/>
                <a:cs typeface="Times New Roman"/>
              </a:endParaRPr>
            </a:p>
          </p:txBody>
        </p:sp>
      </p:grpSp>
      <p:pic>
        <p:nvPicPr>
          <p:cNvPr id="21" name="Picture 20"/>
          <p:cNvPicPr/>
          <p:nvPr/>
        </p:nvPicPr>
        <p:blipFill>
          <a:blip r:embed="rId6" cstate="print">
            <a:extLst>
              <a:ext uri="{28A0092B-C50C-407E-A947-70E740481C1C}">
                <a14:useLocalDpi xmlns:a14="http://schemas.microsoft.com/office/drawing/2010/main" val="0"/>
              </a:ext>
            </a:extLst>
          </a:blip>
          <a:stretch>
            <a:fillRect/>
          </a:stretch>
        </p:blipFill>
        <p:spPr>
          <a:xfrm rot="748194">
            <a:off x="1763688" y="5063343"/>
            <a:ext cx="1924050" cy="1858645"/>
          </a:xfrm>
          <a:prstGeom prst="rect">
            <a:avLst/>
          </a:prstGeom>
        </p:spPr>
      </p:pic>
    </p:spTree>
    <p:custDataLst>
      <p:tags r:id="rId1"/>
    </p:custDataLst>
    <p:extLst>
      <p:ext uri="{BB962C8B-B14F-4D97-AF65-F5344CB8AC3E}">
        <p14:creationId xmlns:p14="http://schemas.microsoft.com/office/powerpoint/2010/main" val="3054332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anim calcmode="lin" valueType="num">
                                      <p:cBhvr additive="base">
                                        <p:cTn id="7" dur="1000" fill="hold"/>
                                        <p:tgtEl>
                                          <p:spTgt spid="4">
                                            <p:txEl>
                                              <p:pRg st="4" end="4"/>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4">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558757" y="2204864"/>
            <a:ext cx="7925028" cy="3170099"/>
          </a:xfrm>
          <a:prstGeom prst="rect">
            <a:avLst/>
          </a:prstGeom>
          <a:noFill/>
        </p:spPr>
        <p:txBody>
          <a:bodyPr wrap="square" rtlCol="0">
            <a:spAutoFit/>
          </a:bodyPr>
          <a:lstStyle/>
          <a:p>
            <a:r>
              <a:rPr lang="en-GB" sz="2000" dirty="0">
                <a:solidFill>
                  <a:prstClr val="black"/>
                </a:solidFill>
                <a:latin typeface="Arial" panose="020B0604020202020204" pitchFamily="34" charset="0"/>
                <a:cs typeface="Arial" panose="020B0604020202020204" pitchFamily="34" charset="0"/>
              </a:rPr>
              <a:t>What qualities do you think someone should have/ things should they should have done to get immortalised</a:t>
            </a:r>
            <a:r>
              <a:rPr lang="en-GB" sz="2000" dirty="0" smtClean="0">
                <a:solidFill>
                  <a:prstClr val="black"/>
                </a:solidFill>
                <a:latin typeface="Arial" panose="020B0604020202020204" pitchFamily="34" charset="0"/>
                <a:cs typeface="Arial" panose="020B0604020202020204" pitchFamily="34" charset="0"/>
              </a:rPr>
              <a:t>?</a:t>
            </a:r>
          </a:p>
          <a:p>
            <a:endParaRPr lang="en-GB" sz="2000" dirty="0">
              <a:solidFill>
                <a:prstClr val="black"/>
              </a:solidFill>
              <a:latin typeface="Arial" panose="020B0604020202020204" pitchFamily="34" charset="0"/>
              <a:cs typeface="Arial" panose="020B0604020202020204" pitchFamily="34" charset="0"/>
            </a:endParaRPr>
          </a:p>
          <a:p>
            <a:r>
              <a:rPr lang="en-GB" sz="2000" dirty="0" smtClean="0">
                <a:solidFill>
                  <a:prstClr val="black"/>
                </a:solidFill>
                <a:latin typeface="Arial" panose="020B0604020202020204" pitchFamily="34" charset="0"/>
                <a:cs typeface="Arial" panose="020B0604020202020204" pitchFamily="34" charset="0"/>
              </a:rPr>
              <a:t>Create your own set of criteria.</a:t>
            </a:r>
          </a:p>
          <a:p>
            <a:endParaRPr lang="en-GB" sz="2000" dirty="0">
              <a:solidFill>
                <a:prstClr val="black"/>
              </a:solidFill>
              <a:latin typeface="Arial" panose="020B0604020202020204" pitchFamily="34" charset="0"/>
              <a:cs typeface="Arial" panose="020B0604020202020204" pitchFamily="34" charset="0"/>
            </a:endParaRPr>
          </a:p>
          <a:p>
            <a:r>
              <a:rPr lang="en-GB" sz="2000" dirty="0" smtClean="0">
                <a:solidFill>
                  <a:prstClr val="black"/>
                </a:solidFill>
                <a:latin typeface="Arial" panose="020B0604020202020204" pitchFamily="34" charset="0"/>
                <a:cs typeface="Arial" panose="020B0604020202020204" pitchFamily="34" charset="0"/>
              </a:rPr>
              <a:t>Do you think anyone is missing </a:t>
            </a:r>
            <a:r>
              <a:rPr lang="en-GB" sz="2000" dirty="0">
                <a:solidFill>
                  <a:prstClr val="black"/>
                </a:solidFill>
                <a:latin typeface="Arial" panose="020B0604020202020204" pitchFamily="34" charset="0"/>
                <a:cs typeface="Arial" panose="020B0604020202020204" pitchFamily="34" charset="0"/>
              </a:rPr>
              <a:t>in this category of the ‘Great and Good</a:t>
            </a:r>
            <a:r>
              <a:rPr lang="en-GB" sz="2000" dirty="0" smtClean="0">
                <a:solidFill>
                  <a:prstClr val="black"/>
                </a:solidFill>
                <a:latin typeface="Arial" panose="020B0604020202020204" pitchFamily="34" charset="0"/>
                <a:cs typeface="Arial" panose="020B0604020202020204" pitchFamily="34" charset="0"/>
              </a:rPr>
              <a:t>’? </a:t>
            </a:r>
          </a:p>
          <a:p>
            <a:endParaRPr lang="en-GB" sz="2000" dirty="0">
              <a:solidFill>
                <a:prstClr val="black"/>
              </a:solidFill>
              <a:latin typeface="Arial" panose="020B0604020202020204" pitchFamily="34" charset="0"/>
              <a:cs typeface="Arial" panose="020B0604020202020204" pitchFamily="34" charset="0"/>
            </a:endParaRPr>
          </a:p>
          <a:p>
            <a:r>
              <a:rPr lang="en-GB" sz="2000" dirty="0">
                <a:solidFill>
                  <a:prstClr val="black"/>
                </a:solidFill>
                <a:latin typeface="Arial" panose="020B0604020202020204" pitchFamily="34" charset="0"/>
                <a:cs typeface="Arial" panose="020B0604020202020204" pitchFamily="34" charset="0"/>
              </a:rPr>
              <a:t>Why do you think they’re not included?</a:t>
            </a:r>
          </a:p>
          <a:p>
            <a:endParaRPr lang="en-GB" sz="2000" dirty="0" smtClean="0">
              <a:solidFill>
                <a:prstClr val="black"/>
              </a:solidFill>
              <a:latin typeface="Arial" panose="020B0604020202020204" pitchFamily="34" charset="0"/>
              <a:cs typeface="Arial" panose="020B0604020202020204" pitchFamily="34" charset="0"/>
            </a:endParaRPr>
          </a:p>
        </p:txBody>
      </p:sp>
      <p:pic>
        <p:nvPicPr>
          <p:cNvPr id="7" name="Picture 6"/>
          <p:cNvPicPr/>
          <p:nvPr/>
        </p:nvPicPr>
        <p:blipFill>
          <a:blip r:embed="rId5" cstate="print">
            <a:extLst>
              <a:ext uri="{28A0092B-C50C-407E-A947-70E740481C1C}">
                <a14:useLocalDpi xmlns:a14="http://schemas.microsoft.com/office/drawing/2010/main" val="0"/>
              </a:ext>
            </a:extLst>
          </a:blip>
          <a:stretch>
            <a:fillRect/>
          </a:stretch>
        </p:blipFill>
        <p:spPr>
          <a:xfrm>
            <a:off x="5553887" y="5102395"/>
            <a:ext cx="1877060" cy="1813560"/>
          </a:xfrm>
          <a:prstGeom prst="rect">
            <a:avLst/>
          </a:prstGeom>
        </p:spPr>
      </p:pic>
      <p:grpSp>
        <p:nvGrpSpPr>
          <p:cNvPr id="5" name="Group 4"/>
          <p:cNvGrpSpPr/>
          <p:nvPr/>
        </p:nvGrpSpPr>
        <p:grpSpPr>
          <a:xfrm>
            <a:off x="3629837" y="5079852"/>
            <a:ext cx="1924050" cy="1858645"/>
            <a:chOff x="5300745" y="4877388"/>
            <a:chExt cx="1924050" cy="1858645"/>
          </a:xfrm>
        </p:grpSpPr>
        <p:pic>
          <p:nvPicPr>
            <p:cNvPr id="9" name="Picture 8"/>
            <p:cNvPicPr/>
            <p:nvPr/>
          </p:nvPicPr>
          <p:blipFill>
            <a:blip r:embed="rId6" cstate="print">
              <a:extLst>
                <a:ext uri="{28A0092B-C50C-407E-A947-70E740481C1C}">
                  <a14:useLocalDpi xmlns:a14="http://schemas.microsoft.com/office/drawing/2010/main" val="0"/>
                </a:ext>
              </a:extLst>
            </a:blip>
            <a:stretch>
              <a:fillRect/>
            </a:stretch>
          </p:blipFill>
          <p:spPr>
            <a:xfrm rot="748194">
              <a:off x="5300745" y="4877388"/>
              <a:ext cx="1924050" cy="1858645"/>
            </a:xfrm>
            <a:prstGeom prst="rect">
              <a:avLst/>
            </a:prstGeom>
          </p:spPr>
        </p:pic>
        <p:sp>
          <p:nvSpPr>
            <p:cNvPr id="8" name="Text Box 2"/>
            <p:cNvSpPr txBox="1">
              <a:spLocks noChangeArrowheads="1"/>
            </p:cNvSpPr>
            <p:nvPr/>
          </p:nvSpPr>
          <p:spPr bwMode="auto">
            <a:xfrm>
              <a:off x="5436096" y="5575888"/>
              <a:ext cx="1512167" cy="494665"/>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GB" sz="2400" dirty="0">
                  <a:effectLst/>
                  <a:latin typeface="Comic Sans MS"/>
                  <a:ea typeface="Calibri"/>
                  <a:cs typeface="Arial"/>
                </a:rPr>
                <a:t>Talented</a:t>
              </a:r>
              <a:endParaRPr lang="en-GB" sz="2400" dirty="0">
                <a:effectLst/>
                <a:latin typeface="Calibri"/>
                <a:ea typeface="Calibri"/>
                <a:cs typeface="Times New Roman"/>
              </a:endParaRPr>
            </a:p>
          </p:txBody>
        </p:sp>
      </p:grpSp>
      <p:grpSp>
        <p:nvGrpSpPr>
          <p:cNvPr id="2" name="Group 1"/>
          <p:cNvGrpSpPr/>
          <p:nvPr/>
        </p:nvGrpSpPr>
        <p:grpSpPr>
          <a:xfrm>
            <a:off x="7271672" y="5024005"/>
            <a:ext cx="1924050" cy="1858645"/>
            <a:chOff x="7271672" y="4984667"/>
            <a:chExt cx="1924050" cy="1858645"/>
          </a:xfrm>
        </p:grpSpPr>
        <p:pic>
          <p:nvPicPr>
            <p:cNvPr id="11" name="Picture 10"/>
            <p:cNvPicPr/>
            <p:nvPr/>
          </p:nvPicPr>
          <p:blipFill>
            <a:blip r:embed="rId6" cstate="print">
              <a:extLst>
                <a:ext uri="{28A0092B-C50C-407E-A947-70E740481C1C}">
                  <a14:useLocalDpi xmlns:a14="http://schemas.microsoft.com/office/drawing/2010/main" val="0"/>
                </a:ext>
              </a:extLst>
            </a:blip>
            <a:stretch>
              <a:fillRect/>
            </a:stretch>
          </p:blipFill>
          <p:spPr>
            <a:xfrm rot="748194">
              <a:off x="7271672" y="4984667"/>
              <a:ext cx="1924050" cy="1858645"/>
            </a:xfrm>
            <a:prstGeom prst="rect">
              <a:avLst/>
            </a:prstGeom>
          </p:spPr>
        </p:pic>
        <p:sp>
          <p:nvSpPr>
            <p:cNvPr id="10" name="Text Box 2"/>
            <p:cNvSpPr txBox="1">
              <a:spLocks noChangeArrowheads="1"/>
            </p:cNvSpPr>
            <p:nvPr/>
          </p:nvSpPr>
          <p:spPr bwMode="auto">
            <a:xfrm rot="992717">
              <a:off x="7506471" y="5584393"/>
              <a:ext cx="1426845" cy="737870"/>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GB" sz="2400" b="1" dirty="0">
                  <a:effectLst/>
                  <a:latin typeface="Bradley Hand ITC"/>
                  <a:ea typeface="Calibri"/>
                  <a:cs typeface="Arial"/>
                </a:rPr>
                <a:t>Wealthy</a:t>
              </a:r>
              <a:endParaRPr lang="en-GB" sz="2400" dirty="0">
                <a:effectLst/>
                <a:latin typeface="Calibri"/>
                <a:ea typeface="Calibri"/>
                <a:cs typeface="Times New Roman"/>
              </a:endParaRPr>
            </a:p>
          </p:txBody>
        </p:sp>
      </p:grpSp>
      <p:sp>
        <p:nvSpPr>
          <p:cNvPr id="12" name="Title 1"/>
          <p:cNvSpPr txBox="1">
            <a:spLocks/>
          </p:cNvSpPr>
          <p:nvPr/>
        </p:nvSpPr>
        <p:spPr>
          <a:xfrm>
            <a:off x="593414" y="1202493"/>
            <a:ext cx="7992889" cy="792088"/>
          </a:xfrm>
          <a:prstGeom prst="rect">
            <a:avLst/>
          </a:prstGeom>
          <a:solidFill>
            <a:srgbClr val="FFFF00"/>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dirty="0" smtClean="0">
                <a:latin typeface="Arial" panose="020B0604020202020204" pitchFamily="34" charset="0"/>
                <a:cs typeface="Arial" panose="020B0604020202020204" pitchFamily="34" charset="0"/>
              </a:rPr>
              <a:t>Activity</a:t>
            </a:r>
            <a:endParaRPr lang="en-GB" dirty="0">
              <a:latin typeface="Arial" panose="020B0604020202020204" pitchFamily="34" charset="0"/>
              <a:cs typeface="Arial" panose="020B0604020202020204" pitchFamily="34" charset="0"/>
            </a:endParaRPr>
          </a:p>
        </p:txBody>
      </p:sp>
      <p:grpSp>
        <p:nvGrpSpPr>
          <p:cNvPr id="17" name="Group 16"/>
          <p:cNvGrpSpPr/>
          <p:nvPr/>
        </p:nvGrpSpPr>
        <p:grpSpPr>
          <a:xfrm>
            <a:off x="35893" y="5044440"/>
            <a:ext cx="1877060" cy="1813560"/>
            <a:chOff x="3347864" y="4949779"/>
            <a:chExt cx="1877060" cy="1813560"/>
          </a:xfrm>
        </p:grpSpPr>
        <p:pic>
          <p:nvPicPr>
            <p:cNvPr id="18" name="Picture 17"/>
            <p:cNvPicPr/>
            <p:nvPr/>
          </p:nvPicPr>
          <p:blipFill>
            <a:blip r:embed="rId5" cstate="print">
              <a:extLst>
                <a:ext uri="{28A0092B-C50C-407E-A947-70E740481C1C}">
                  <a14:useLocalDpi xmlns:a14="http://schemas.microsoft.com/office/drawing/2010/main" val="0"/>
                </a:ext>
              </a:extLst>
            </a:blip>
            <a:stretch>
              <a:fillRect/>
            </a:stretch>
          </p:blipFill>
          <p:spPr>
            <a:xfrm>
              <a:off x="3347864" y="4949779"/>
              <a:ext cx="1877060" cy="1813560"/>
            </a:xfrm>
            <a:prstGeom prst="rect">
              <a:avLst/>
            </a:prstGeom>
          </p:spPr>
        </p:pic>
        <p:sp>
          <p:nvSpPr>
            <p:cNvPr id="19" name="Text Box 2"/>
            <p:cNvSpPr txBox="1">
              <a:spLocks noChangeArrowheads="1"/>
            </p:cNvSpPr>
            <p:nvPr/>
          </p:nvSpPr>
          <p:spPr bwMode="auto">
            <a:xfrm rot="21108118">
              <a:off x="3732039" y="5522549"/>
              <a:ext cx="1007110" cy="568325"/>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GB" sz="2400" dirty="0">
                  <a:effectLst/>
                  <a:latin typeface="Arial"/>
                  <a:ea typeface="Calibri"/>
                  <a:cs typeface="Times New Roman"/>
                </a:rPr>
                <a:t>Brave</a:t>
              </a:r>
              <a:endParaRPr lang="en-GB" sz="2400" dirty="0">
                <a:effectLst/>
                <a:latin typeface="Calibri"/>
                <a:ea typeface="Calibri"/>
                <a:cs typeface="Times New Roman"/>
              </a:endParaRPr>
            </a:p>
          </p:txBody>
        </p:sp>
      </p:grpSp>
      <p:pic>
        <p:nvPicPr>
          <p:cNvPr id="21" name="Picture 20"/>
          <p:cNvPicPr/>
          <p:nvPr/>
        </p:nvPicPr>
        <p:blipFill>
          <a:blip r:embed="rId6" cstate="print">
            <a:extLst>
              <a:ext uri="{28A0092B-C50C-407E-A947-70E740481C1C}">
                <a14:useLocalDpi xmlns:a14="http://schemas.microsoft.com/office/drawing/2010/main" val="0"/>
              </a:ext>
            </a:extLst>
          </a:blip>
          <a:stretch>
            <a:fillRect/>
          </a:stretch>
        </p:blipFill>
        <p:spPr>
          <a:xfrm rot="748194">
            <a:off x="1763688" y="5063343"/>
            <a:ext cx="1924050" cy="1858645"/>
          </a:xfrm>
          <a:prstGeom prst="rect">
            <a:avLst/>
          </a:prstGeom>
        </p:spPr>
      </p:pic>
    </p:spTree>
    <p:custDataLst>
      <p:tags r:id="rId1"/>
    </p:custDataLst>
    <p:extLst>
      <p:ext uri="{BB962C8B-B14F-4D97-AF65-F5344CB8AC3E}">
        <p14:creationId xmlns:p14="http://schemas.microsoft.com/office/powerpoint/2010/main" val="2398002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additive="base">
                                        <p:cTn id="7" dur="10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anim calcmode="lin" valueType="num">
                                      <p:cBhvr additive="base">
                                        <p:cTn id="13" dur="1000" fill="hold"/>
                                        <p:tgtEl>
                                          <p:spTgt spid="4">
                                            <p:txEl>
                                              <p:pRg st="4" end="4"/>
                                            </p:txEl>
                                          </p:spTgt>
                                        </p:tgtEl>
                                        <p:attrNameLst>
                                          <p:attrName>ppt_x</p:attrName>
                                        </p:attrNameLst>
                                      </p:cBhvr>
                                      <p:tavLst>
                                        <p:tav tm="0">
                                          <p:val>
                                            <p:strVal val="0-#ppt_w/2"/>
                                          </p:val>
                                        </p:tav>
                                        <p:tav tm="100000">
                                          <p:val>
                                            <p:strVal val="#ppt_x"/>
                                          </p:val>
                                        </p:tav>
                                      </p:tavLst>
                                    </p:anim>
                                    <p:anim calcmode="lin" valueType="num">
                                      <p:cBhvr additive="base">
                                        <p:cTn id="14" dur="1000" fill="hold"/>
                                        <p:tgtEl>
                                          <p:spTgt spid="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anim calcmode="lin" valueType="num">
                                      <p:cBhvr additive="base">
                                        <p:cTn id="19" dur="1000" fill="hold"/>
                                        <p:tgtEl>
                                          <p:spTgt spid="4">
                                            <p:txEl>
                                              <p:pRg st="6" end="6"/>
                                            </p:txEl>
                                          </p:spTgt>
                                        </p:tgtEl>
                                        <p:attrNameLst>
                                          <p:attrName>ppt_x</p:attrName>
                                        </p:attrNameLst>
                                      </p:cBhvr>
                                      <p:tavLst>
                                        <p:tav tm="0">
                                          <p:val>
                                            <p:strVal val="0-#ppt_w/2"/>
                                          </p:val>
                                        </p:tav>
                                        <p:tav tm="100000">
                                          <p:val>
                                            <p:strVal val="#ppt_x"/>
                                          </p:val>
                                        </p:tav>
                                      </p:tavLst>
                                    </p:anim>
                                    <p:anim calcmode="lin" valueType="num">
                                      <p:cBhvr additive="base">
                                        <p:cTn id="20" dur="1000" fill="hold"/>
                                        <p:tgtEl>
                                          <p:spTgt spid="4">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97563" y="1268760"/>
            <a:ext cx="7920880" cy="707886"/>
          </a:xfrm>
          <a:prstGeom prst="rect">
            <a:avLst/>
          </a:prstGeom>
        </p:spPr>
        <p:txBody>
          <a:bodyPr wrap="square">
            <a:spAutoFit/>
          </a:bodyPr>
          <a:lstStyle/>
          <a:p>
            <a:pPr lvl="0" algn="ctr"/>
            <a:r>
              <a:rPr lang="en-GB" sz="4000" dirty="0">
                <a:solidFill>
                  <a:prstClr val="black"/>
                </a:solidFill>
                <a:latin typeface="Arial" panose="020B0604020202020204" pitchFamily="34" charset="0"/>
                <a:cs typeface="Arial" panose="020B0604020202020204" pitchFamily="34" charset="0"/>
              </a:rPr>
              <a:t>3</a:t>
            </a:r>
            <a:r>
              <a:rPr lang="en-GB" sz="4000" dirty="0" smtClean="0">
                <a:solidFill>
                  <a:prstClr val="black"/>
                </a:solidFill>
                <a:latin typeface="Arial" panose="020B0604020202020204" pitchFamily="34" charset="0"/>
                <a:cs typeface="Arial" panose="020B0604020202020204" pitchFamily="34" charset="0"/>
              </a:rPr>
              <a:t>. Difficult Histories</a:t>
            </a:r>
            <a:endParaRPr lang="en-GB" sz="4000" dirty="0">
              <a:solidFill>
                <a:prstClr val="black"/>
              </a:solidFill>
              <a:latin typeface="Arial" panose="020B0604020202020204" pitchFamily="34" charset="0"/>
              <a:cs typeface="Arial" panose="020B0604020202020204" pitchFamily="34" charset="0"/>
            </a:endParaRPr>
          </a:p>
        </p:txBody>
      </p:sp>
      <p:pic>
        <p:nvPicPr>
          <p:cNvPr id="4098" name="Picture 2" descr="https://pbs.twimg.com/profile_images/816310985338322944/ILi-TlMG_400x4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 y="2407801"/>
            <a:ext cx="3810000" cy="3810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139952" y="2407801"/>
            <a:ext cx="4680520" cy="3416320"/>
          </a:xfrm>
          <a:prstGeom prst="rect">
            <a:avLst/>
          </a:prstGeom>
          <a:noFill/>
        </p:spPr>
        <p:txBody>
          <a:bodyPr wrap="square" rtlCol="0">
            <a:spAutoFit/>
          </a:bodyPr>
          <a:lstStyle/>
          <a:p>
            <a:pPr lvl="0"/>
            <a:r>
              <a:rPr lang="en-GB" sz="2800" i="1" dirty="0">
                <a:solidFill>
                  <a:prstClr val="black"/>
                </a:solidFill>
                <a:latin typeface="Arial" panose="020B0604020202020204" pitchFamily="34" charset="0"/>
                <a:cs typeface="Arial" panose="020B0604020202020204" pitchFamily="34" charset="0"/>
              </a:rPr>
              <a:t>“These are the history wars we are having…statues have become lightning rods for a struggle we </a:t>
            </a:r>
            <a:r>
              <a:rPr lang="en-GB" sz="2800" i="1" dirty="0" smtClean="0">
                <a:solidFill>
                  <a:prstClr val="black"/>
                </a:solidFill>
                <a:latin typeface="Arial" panose="020B0604020202020204" pitchFamily="34" charset="0"/>
                <a:cs typeface="Arial" panose="020B0604020202020204" pitchFamily="34" charset="0"/>
              </a:rPr>
              <a:t>are going </a:t>
            </a:r>
            <a:r>
              <a:rPr lang="en-GB" sz="2800" i="1" dirty="0">
                <a:solidFill>
                  <a:prstClr val="black"/>
                </a:solidFill>
                <a:latin typeface="Arial" panose="020B0604020202020204" pitchFamily="34" charset="0"/>
                <a:cs typeface="Arial" panose="020B0604020202020204" pitchFamily="34" charset="0"/>
              </a:rPr>
              <a:t>to have to have about our history”</a:t>
            </a:r>
          </a:p>
          <a:p>
            <a:pPr lvl="0"/>
            <a:endParaRPr lang="en-GB" sz="1600" i="1" dirty="0">
              <a:solidFill>
                <a:prstClr val="black"/>
              </a:solidFill>
              <a:latin typeface="Arial" panose="020B0604020202020204" pitchFamily="34" charset="0"/>
              <a:cs typeface="Arial" panose="020B0604020202020204" pitchFamily="34" charset="0"/>
            </a:endParaRPr>
          </a:p>
          <a:p>
            <a:pPr lvl="0"/>
            <a:r>
              <a:rPr lang="en-GB" sz="1600" dirty="0">
                <a:solidFill>
                  <a:prstClr val="black"/>
                </a:solidFill>
                <a:latin typeface="Arial" panose="020B0604020202020204" pitchFamily="34" charset="0"/>
                <a:cs typeface="Arial" panose="020B0604020202020204" pitchFamily="34" charset="0"/>
              </a:rPr>
              <a:t>David </a:t>
            </a:r>
            <a:r>
              <a:rPr lang="en-GB" sz="1600" dirty="0" err="1">
                <a:solidFill>
                  <a:prstClr val="black"/>
                </a:solidFill>
                <a:latin typeface="Arial" panose="020B0604020202020204" pitchFamily="34" charset="0"/>
                <a:cs typeface="Arial" panose="020B0604020202020204" pitchFamily="34" charset="0"/>
              </a:rPr>
              <a:t>Olusoga</a:t>
            </a:r>
            <a:r>
              <a:rPr lang="en-GB" sz="1600" dirty="0">
                <a:solidFill>
                  <a:prstClr val="black"/>
                </a:solidFill>
                <a:latin typeface="Arial" panose="020B0604020202020204" pitchFamily="34" charset="0"/>
                <a:cs typeface="Arial" panose="020B0604020202020204" pitchFamily="34" charset="0"/>
              </a:rPr>
              <a:t>, Historian, broadcaster and </a:t>
            </a:r>
            <a:r>
              <a:rPr lang="en-GB" sz="1600" dirty="0" smtClean="0">
                <a:solidFill>
                  <a:prstClr val="black"/>
                </a:solidFill>
                <a:latin typeface="Arial" panose="020B0604020202020204" pitchFamily="34" charset="0"/>
                <a:cs typeface="Arial" panose="020B0604020202020204" pitchFamily="34" charset="0"/>
              </a:rPr>
              <a:t>film-maker 2018</a:t>
            </a:r>
            <a:endParaRPr lang="en-GB" dirty="0"/>
          </a:p>
        </p:txBody>
      </p:sp>
    </p:spTree>
    <p:custDataLst>
      <p:tags r:id="rId1"/>
    </p:custDataLst>
    <p:extLst>
      <p:ext uri="{BB962C8B-B14F-4D97-AF65-F5344CB8AC3E}">
        <p14:creationId xmlns:p14="http://schemas.microsoft.com/office/powerpoint/2010/main" val="6244415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23850" y="1194911"/>
            <a:ext cx="8496622" cy="5632311"/>
          </a:xfrm>
          <a:prstGeom prst="rect">
            <a:avLst/>
          </a:prstGeom>
        </p:spPr>
        <p:txBody>
          <a:bodyPr wrap="square">
            <a:spAutoFit/>
          </a:bodyPr>
          <a:lstStyle/>
          <a:p>
            <a:r>
              <a:rPr lang="en-GB" sz="2800" dirty="0" smtClean="0">
                <a:latin typeface="Arial" panose="020B0604020202020204" pitchFamily="34" charset="0"/>
                <a:cs typeface="Arial" panose="020B0604020202020204" pitchFamily="34" charset="0"/>
              </a:rPr>
              <a:t>Who, how, why do we remember?</a:t>
            </a:r>
            <a:endParaRPr lang="en-GB" sz="1600" dirty="0" smtClean="0">
              <a:latin typeface="Arial" panose="020B0604020202020204" pitchFamily="34" charset="0"/>
              <a:cs typeface="Arial" panose="020B0604020202020204" pitchFamily="34" charset="0"/>
            </a:endParaRPr>
          </a:p>
          <a:p>
            <a:endParaRPr lang="en-GB" sz="1000" b="1" dirty="0" smtClean="0">
              <a:latin typeface="Arial" panose="020B0604020202020204" pitchFamily="34" charset="0"/>
              <a:cs typeface="Arial" panose="020B0604020202020204" pitchFamily="34" charset="0"/>
            </a:endParaRPr>
          </a:p>
          <a:p>
            <a:r>
              <a:rPr lang="en-GB" sz="2000" b="1" dirty="0" smtClean="0">
                <a:latin typeface="Arial" panose="020B0604020202020204" pitchFamily="34" charset="0"/>
                <a:cs typeface="Arial" panose="020B0604020202020204" pitchFamily="34" charset="0"/>
              </a:rPr>
              <a:t>Key </a:t>
            </a:r>
            <a:r>
              <a:rPr lang="en-GB" sz="2000" b="1" dirty="0">
                <a:latin typeface="Arial" panose="020B0604020202020204" pitchFamily="34" charset="0"/>
                <a:cs typeface="Arial" panose="020B0604020202020204" pitchFamily="34" charset="0"/>
              </a:rPr>
              <a:t>Stage </a:t>
            </a:r>
            <a:r>
              <a:rPr lang="en-GB" sz="2000" b="1" dirty="0" smtClean="0">
                <a:latin typeface="Arial" panose="020B0604020202020204" pitchFamily="34" charset="0"/>
                <a:cs typeface="Arial" panose="020B0604020202020204" pitchFamily="34" charset="0"/>
              </a:rPr>
              <a:t>3: </a:t>
            </a:r>
            <a:r>
              <a:rPr lang="en-GB" sz="2000" b="1" dirty="0">
                <a:latin typeface="Arial" panose="020B0604020202020204" pitchFamily="34" charset="0"/>
                <a:cs typeface="Arial" panose="020B0604020202020204" pitchFamily="34" charset="0"/>
              </a:rPr>
              <a:t>History</a:t>
            </a:r>
            <a:endParaRPr lang="en-GB" sz="2000" dirty="0">
              <a:latin typeface="Arial" panose="020B0604020202020204" pitchFamily="34" charset="0"/>
              <a:cs typeface="Arial" panose="020B0604020202020204" pitchFamily="34" charset="0"/>
            </a:endParaRPr>
          </a:p>
          <a:p>
            <a:endParaRPr lang="en-GB" sz="1600" dirty="0">
              <a:latin typeface="Arial" panose="020B0604020202020204" pitchFamily="34" charset="0"/>
              <a:cs typeface="Arial" panose="020B0604020202020204" pitchFamily="34" charset="0"/>
            </a:endParaRPr>
          </a:p>
          <a:p>
            <a:r>
              <a:rPr lang="en-GB" sz="2000" b="1" dirty="0" smtClean="0">
                <a:latin typeface="Arial" panose="020B0604020202020204" pitchFamily="34" charset="0"/>
                <a:cs typeface="Arial" panose="020B0604020202020204" pitchFamily="34" charset="0"/>
              </a:rPr>
              <a:t>Note to teachers:</a:t>
            </a:r>
            <a:endParaRPr lang="en-GB" sz="2000" b="1" dirty="0">
              <a:latin typeface="Arial" panose="020B0604020202020204" pitchFamily="34" charset="0"/>
              <a:cs typeface="Arial" panose="020B0604020202020204" pitchFamily="34" charset="0"/>
            </a:endParaRPr>
          </a:p>
          <a:p>
            <a:endParaRPr lang="en-GB" sz="1600" dirty="0">
              <a:solidFill>
                <a:srgbClr val="000000"/>
              </a:solidFill>
              <a:latin typeface="Arial" panose="020B0604020202020204" pitchFamily="34" charset="0"/>
              <a:cs typeface="Arial" panose="020B0604020202020204" pitchFamily="34" charset="0"/>
            </a:endParaRPr>
          </a:p>
          <a:p>
            <a:r>
              <a:rPr lang="en-GB" dirty="0" smtClean="0">
                <a:solidFill>
                  <a:srgbClr val="000000"/>
                </a:solidFill>
                <a:latin typeface="Arial" panose="020B0604020202020204" pitchFamily="34" charset="0"/>
                <a:cs typeface="Arial" panose="020B0604020202020204" pitchFamily="34" charset="0"/>
              </a:rPr>
              <a:t>The following resources all relate to public statues and memorials. They have been divided into a series of ‘themes’ (listed below) which can be looked at consecutively or as a ‘pick &amp; mix’ of stand </a:t>
            </a:r>
            <a:r>
              <a:rPr lang="en-GB" dirty="0" smtClean="0">
                <a:latin typeface="Arial" panose="020B0604020202020204" pitchFamily="34" charset="0"/>
                <a:cs typeface="Arial" panose="020B0604020202020204" pitchFamily="34" charset="0"/>
              </a:rPr>
              <a:t>alone, or combined, </a:t>
            </a:r>
            <a:r>
              <a:rPr lang="en-GB" dirty="0" smtClean="0">
                <a:solidFill>
                  <a:srgbClr val="000000"/>
                </a:solidFill>
                <a:latin typeface="Arial" panose="020B0604020202020204" pitchFamily="34" charset="0"/>
                <a:cs typeface="Arial" panose="020B0604020202020204" pitchFamily="34" charset="0"/>
              </a:rPr>
              <a:t>activities.</a:t>
            </a:r>
          </a:p>
          <a:p>
            <a:r>
              <a:rPr lang="en-GB" dirty="0" smtClean="0">
                <a:solidFill>
                  <a:srgbClr val="000000"/>
                </a:solidFill>
                <a:latin typeface="Arial" panose="020B0604020202020204" pitchFamily="34" charset="0"/>
                <a:cs typeface="Arial" panose="020B0604020202020204" pitchFamily="34" charset="0"/>
              </a:rPr>
              <a:t>The themes covered are:</a:t>
            </a:r>
          </a:p>
          <a:p>
            <a:endParaRPr lang="en-GB" dirty="0">
              <a:solidFill>
                <a:srgbClr val="000000"/>
              </a:solidFill>
              <a:latin typeface="Arial" panose="020B0604020202020204" pitchFamily="34" charset="0"/>
              <a:cs typeface="Arial" panose="020B0604020202020204" pitchFamily="34" charset="0"/>
            </a:endParaRPr>
          </a:p>
          <a:p>
            <a:pPr marL="342900" indent="-342900">
              <a:buFont typeface="+mj-lt"/>
              <a:buAutoNum type="arabicPeriod"/>
            </a:pPr>
            <a:r>
              <a:rPr lang="en-GB" b="1" dirty="0" smtClean="0">
                <a:solidFill>
                  <a:srgbClr val="000000"/>
                </a:solidFill>
                <a:latin typeface="Arial" panose="020B0604020202020204" pitchFamily="34" charset="0"/>
                <a:cs typeface="Arial" panose="020B0604020202020204" pitchFamily="34" charset="0"/>
              </a:rPr>
              <a:t>Introduction: ‘Immortalised’</a:t>
            </a:r>
          </a:p>
          <a:p>
            <a:pPr marL="342900" indent="-342900">
              <a:buFont typeface="+mj-lt"/>
              <a:buAutoNum type="arabicPeriod"/>
            </a:pPr>
            <a:r>
              <a:rPr lang="en-GB" b="1" dirty="0" smtClean="0">
                <a:solidFill>
                  <a:srgbClr val="000000"/>
                </a:solidFill>
                <a:latin typeface="Arial" panose="020B0604020202020204" pitchFamily="34" charset="0"/>
                <a:cs typeface="Arial" panose="020B0604020202020204" pitchFamily="34" charset="0"/>
              </a:rPr>
              <a:t>The ‘Great and Good’</a:t>
            </a:r>
          </a:p>
          <a:p>
            <a:pPr marL="342900" indent="-342900">
              <a:buFont typeface="+mj-lt"/>
              <a:buAutoNum type="arabicPeriod"/>
            </a:pPr>
            <a:r>
              <a:rPr lang="en-GB" b="1" dirty="0" smtClean="0">
                <a:solidFill>
                  <a:srgbClr val="000000"/>
                </a:solidFill>
                <a:latin typeface="Arial" panose="020B0604020202020204" pitchFamily="34" charset="0"/>
                <a:cs typeface="Arial" panose="020B0604020202020204" pitchFamily="34" charset="0"/>
              </a:rPr>
              <a:t>Difficult Histories</a:t>
            </a:r>
          </a:p>
          <a:p>
            <a:pPr marL="342900" indent="-342900">
              <a:buFont typeface="+mj-lt"/>
              <a:buAutoNum type="arabicPeriod"/>
            </a:pPr>
            <a:r>
              <a:rPr lang="en-GB" b="1" dirty="0" smtClean="0">
                <a:solidFill>
                  <a:srgbClr val="000000"/>
                </a:solidFill>
                <a:latin typeface="Arial" panose="020B0604020202020204" pitchFamily="34" charset="0"/>
                <a:cs typeface="Arial" panose="020B0604020202020204" pitchFamily="34" charset="0"/>
              </a:rPr>
              <a:t>Everyday People</a:t>
            </a:r>
          </a:p>
          <a:p>
            <a:pPr marL="342900" indent="-342900">
              <a:buFont typeface="+mj-lt"/>
              <a:buAutoNum type="arabicPeriod"/>
            </a:pPr>
            <a:r>
              <a:rPr lang="en-GB" b="1" dirty="0" smtClean="0">
                <a:solidFill>
                  <a:srgbClr val="000000"/>
                </a:solidFill>
                <a:latin typeface="Arial" panose="020B0604020202020204" pitchFamily="34" charset="0"/>
                <a:cs typeface="Arial" panose="020B0604020202020204" pitchFamily="34" charset="0"/>
              </a:rPr>
              <a:t>LGBTQI</a:t>
            </a:r>
            <a:r>
              <a:rPr lang="en-GB" dirty="0" smtClean="0">
                <a:solidFill>
                  <a:srgbClr val="000000"/>
                </a:solidFill>
                <a:latin typeface="Arial" panose="020B0604020202020204" pitchFamily="34" charset="0"/>
                <a:cs typeface="Arial" panose="020B0604020202020204" pitchFamily="34" charset="0"/>
              </a:rPr>
              <a:t> (Lesbian, Gay, Bisexual, Transgender, Queer and Intersex)</a:t>
            </a:r>
          </a:p>
          <a:p>
            <a:pPr marL="342900" indent="-342900">
              <a:buFont typeface="+mj-lt"/>
              <a:buAutoNum type="arabicPeriod"/>
            </a:pPr>
            <a:r>
              <a:rPr lang="en-GB" b="1" dirty="0" smtClean="0">
                <a:solidFill>
                  <a:srgbClr val="000000"/>
                </a:solidFill>
                <a:latin typeface="Arial" panose="020B0604020202020204" pitchFamily="34" charset="0"/>
                <a:cs typeface="Arial" panose="020B0604020202020204" pitchFamily="34" charset="0"/>
              </a:rPr>
              <a:t>Ethnic Diversity</a:t>
            </a:r>
            <a:endParaRPr lang="en-GB" dirty="0" smtClean="0">
              <a:solidFill>
                <a:srgbClr val="000000"/>
              </a:solidFill>
              <a:latin typeface="Arial" panose="020B0604020202020204" pitchFamily="34" charset="0"/>
              <a:cs typeface="Arial" panose="020B0604020202020204" pitchFamily="34" charset="0"/>
            </a:endParaRPr>
          </a:p>
          <a:p>
            <a:pPr marL="342900" indent="-342900">
              <a:buFont typeface="+mj-lt"/>
              <a:buAutoNum type="arabicPeriod"/>
            </a:pPr>
            <a:r>
              <a:rPr lang="en-GB" b="1" dirty="0" smtClean="0">
                <a:solidFill>
                  <a:srgbClr val="000000"/>
                </a:solidFill>
                <a:latin typeface="Arial" panose="020B0604020202020204" pitchFamily="34" charset="0"/>
                <a:cs typeface="Arial" panose="020B0604020202020204" pitchFamily="34" charset="0"/>
              </a:rPr>
              <a:t>Women</a:t>
            </a:r>
          </a:p>
          <a:p>
            <a:pPr marL="342900" indent="-342900">
              <a:buFont typeface="+mj-lt"/>
              <a:buAutoNum type="arabicPeriod"/>
            </a:pPr>
            <a:r>
              <a:rPr lang="en-GB" b="1" dirty="0" smtClean="0">
                <a:solidFill>
                  <a:srgbClr val="000000"/>
                </a:solidFill>
                <a:latin typeface="Arial" panose="020B0604020202020204" pitchFamily="34" charset="0"/>
                <a:cs typeface="Arial" panose="020B0604020202020204" pitchFamily="34" charset="0"/>
              </a:rPr>
              <a:t>Disability Representation</a:t>
            </a:r>
            <a:endParaRPr lang="en-GB" b="1" dirty="0">
              <a:solidFill>
                <a:srgbClr val="000000"/>
              </a:solidFill>
              <a:latin typeface="Arial" panose="020B0604020202020204" pitchFamily="34" charset="0"/>
              <a:cs typeface="Arial" panose="020B0604020202020204" pitchFamily="34" charset="0"/>
            </a:endParaRPr>
          </a:p>
          <a:p>
            <a:pPr marL="342900" indent="-342900">
              <a:buFont typeface="Arial" pitchFamily="34" charset="0"/>
              <a:buChar char="•"/>
            </a:pPr>
            <a:endParaRPr lang="en-US" sz="800" dirty="0" smtClean="0">
              <a:latin typeface="Arial" panose="020B0604020202020204" pitchFamily="34" charset="0"/>
              <a:cs typeface="Arial" panose="020B0604020202020204" pitchFamily="34" charset="0"/>
            </a:endParaRPr>
          </a:p>
          <a:p>
            <a:r>
              <a:rPr lang="en-US" sz="800" dirty="0" smtClean="0">
                <a:latin typeface="Arial" panose="020B0604020202020204" pitchFamily="34" charset="0"/>
                <a:cs typeface="Arial" panose="020B0604020202020204" pitchFamily="34" charset="0"/>
              </a:rPr>
              <a:t>This PowerPoint </a:t>
            </a:r>
            <a:r>
              <a:rPr lang="en-US" sz="800" dirty="0">
                <a:latin typeface="Arial" panose="020B0604020202020204" pitchFamily="34" charset="0"/>
                <a:cs typeface="Arial" panose="020B0604020202020204" pitchFamily="34" charset="0"/>
              </a:rPr>
              <a:t>relates to </a:t>
            </a:r>
            <a:r>
              <a:rPr lang="en-US" sz="800" dirty="0" smtClean="0">
                <a:latin typeface="Arial" panose="020B0604020202020204" pitchFamily="34" charset="0"/>
                <a:cs typeface="Arial" panose="020B0604020202020204" pitchFamily="34" charset="0"/>
              </a:rPr>
              <a:t>this Teaching  Activity</a:t>
            </a:r>
            <a:r>
              <a:rPr lang="en-US" sz="800" dirty="0">
                <a:latin typeface="Arial" panose="020B0604020202020204" pitchFamily="34" charset="0"/>
                <a:cs typeface="Arial" panose="020B0604020202020204" pitchFamily="34" charset="0"/>
              </a:rPr>
              <a:t>: </a:t>
            </a:r>
            <a:r>
              <a:rPr lang="en-US" sz="800" dirty="0">
                <a:latin typeface="Arial" panose="020B0604020202020204" pitchFamily="34" charset="0"/>
                <a:cs typeface="Arial" panose="020B0604020202020204" pitchFamily="34" charset="0"/>
                <a:hlinkClick r:id="rId5"/>
              </a:rPr>
              <a:t>https://historicengland.org.uk/services-skills/education/teaching-activities/who-how-why-do-we-remember</a:t>
            </a:r>
            <a:r>
              <a:rPr lang="en-US" sz="800" dirty="0">
                <a:latin typeface="Arial" panose="020B0604020202020204" pitchFamily="34" charset="0"/>
                <a:cs typeface="Arial" panose="020B0604020202020204" pitchFamily="34" charset="0"/>
              </a:rPr>
              <a:t>    </a:t>
            </a:r>
            <a:endParaRPr lang="en-GB" sz="8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13853311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97563" y="1268760"/>
            <a:ext cx="7920880" cy="5324535"/>
          </a:xfrm>
          <a:prstGeom prst="rect">
            <a:avLst/>
          </a:prstGeom>
        </p:spPr>
        <p:txBody>
          <a:bodyPr wrap="square">
            <a:spAutoFit/>
          </a:bodyPr>
          <a:lstStyle/>
          <a:p>
            <a:pPr lvl="0" algn="ctr"/>
            <a:r>
              <a:rPr lang="en-GB" sz="4000" dirty="0">
                <a:solidFill>
                  <a:prstClr val="black"/>
                </a:solidFill>
                <a:latin typeface="Arial" panose="020B0604020202020204" pitchFamily="34" charset="0"/>
                <a:cs typeface="Arial" panose="020B0604020202020204" pitchFamily="34" charset="0"/>
              </a:rPr>
              <a:t>3</a:t>
            </a:r>
            <a:r>
              <a:rPr lang="en-GB" sz="4000" dirty="0" smtClean="0">
                <a:solidFill>
                  <a:prstClr val="black"/>
                </a:solidFill>
                <a:latin typeface="Arial" panose="020B0604020202020204" pitchFamily="34" charset="0"/>
                <a:cs typeface="Arial" panose="020B0604020202020204" pitchFamily="34" charset="0"/>
              </a:rPr>
              <a:t>. Difficult Histories</a:t>
            </a:r>
            <a:endParaRPr lang="en-GB" sz="4000" dirty="0">
              <a:solidFill>
                <a:prstClr val="black"/>
              </a:solidFill>
              <a:latin typeface="Arial" panose="020B0604020202020204" pitchFamily="34" charset="0"/>
              <a:cs typeface="Arial" panose="020B0604020202020204" pitchFamily="34" charset="0"/>
            </a:endParaRPr>
          </a:p>
          <a:p>
            <a:pPr lvl="0" algn="ctr"/>
            <a:r>
              <a:rPr lang="en-GB" sz="2000" dirty="0" smtClean="0">
                <a:solidFill>
                  <a:prstClr val="black"/>
                </a:solidFill>
                <a:latin typeface="Arial" panose="020B0604020202020204" pitchFamily="34" charset="0"/>
                <a:cs typeface="Arial" panose="020B0604020202020204" pitchFamily="34" charset="0"/>
              </a:rPr>
              <a:t>This theme encourages students to address the following questions:</a:t>
            </a:r>
          </a:p>
          <a:p>
            <a:pPr lvl="0"/>
            <a:r>
              <a:rPr lang="en-GB" sz="2000" dirty="0" smtClean="0">
                <a:solidFill>
                  <a:prstClr val="black"/>
                </a:solidFill>
                <a:latin typeface="Arial" panose="020B0604020202020204" pitchFamily="34" charset="0"/>
                <a:cs typeface="Arial" panose="020B0604020202020204" pitchFamily="34" charset="0"/>
              </a:rPr>
              <a:t> </a:t>
            </a:r>
            <a:endParaRPr lang="en-GB" sz="2000" dirty="0">
              <a:solidFill>
                <a:prstClr val="black"/>
              </a:solidFill>
              <a:latin typeface="Arial" panose="020B0604020202020204" pitchFamily="34" charset="0"/>
              <a:cs typeface="Arial" panose="020B0604020202020204" pitchFamily="34" charset="0"/>
            </a:endParaRPr>
          </a:p>
          <a:p>
            <a:pPr marL="342900" lvl="0" indent="-342900">
              <a:buFont typeface="Arial" panose="020B0604020202020204" pitchFamily="34" charset="0"/>
              <a:buChar char="•"/>
            </a:pPr>
            <a:r>
              <a:rPr lang="en-GB" sz="2000" dirty="0" smtClean="0">
                <a:solidFill>
                  <a:prstClr val="black"/>
                </a:solidFill>
                <a:latin typeface="Arial" panose="020B0604020202020204" pitchFamily="34" charset="0"/>
                <a:cs typeface="Arial" panose="020B0604020202020204" pitchFamily="34" charset="0"/>
              </a:rPr>
              <a:t>What </a:t>
            </a:r>
            <a:r>
              <a:rPr lang="en-GB" sz="2000" dirty="0">
                <a:solidFill>
                  <a:prstClr val="black"/>
                </a:solidFill>
                <a:latin typeface="Arial" panose="020B0604020202020204" pitchFamily="34" charset="0"/>
                <a:cs typeface="Arial" panose="020B0604020202020204" pitchFamily="34" charset="0"/>
              </a:rPr>
              <a:t>do we mean by difficult or contested history? Who is it difficult for, who is contesting, protesting, criticising and who is defending the stories of statues?</a:t>
            </a:r>
          </a:p>
          <a:p>
            <a:pPr marL="342900" lvl="0" indent="-342900">
              <a:buFont typeface="Arial" panose="020B0604020202020204" pitchFamily="34" charset="0"/>
              <a:buChar char="•"/>
            </a:pPr>
            <a:endParaRPr lang="en-GB" sz="2000" dirty="0">
              <a:solidFill>
                <a:prstClr val="black"/>
              </a:solidFill>
              <a:latin typeface="Arial" panose="020B0604020202020204" pitchFamily="34" charset="0"/>
              <a:cs typeface="Arial" panose="020B0604020202020204" pitchFamily="34" charset="0"/>
            </a:endParaRPr>
          </a:p>
          <a:p>
            <a:pPr marL="342900" lvl="0" indent="-342900">
              <a:buFont typeface="Arial" panose="020B0604020202020204" pitchFamily="34" charset="0"/>
              <a:buChar char="•"/>
            </a:pPr>
            <a:r>
              <a:rPr lang="en-GB" sz="2000" dirty="0" smtClean="0">
                <a:solidFill>
                  <a:prstClr val="black"/>
                </a:solidFill>
                <a:latin typeface="Arial" panose="020B0604020202020204" pitchFamily="34" charset="0"/>
                <a:cs typeface="Arial" panose="020B0604020202020204" pitchFamily="34" charset="0"/>
              </a:rPr>
              <a:t>What </a:t>
            </a:r>
            <a:r>
              <a:rPr lang="en-GB" sz="2000" dirty="0">
                <a:solidFill>
                  <a:prstClr val="black"/>
                </a:solidFill>
                <a:latin typeface="Arial" panose="020B0604020202020204" pitchFamily="34" charset="0"/>
                <a:cs typeface="Arial" panose="020B0604020202020204" pitchFamily="34" charset="0"/>
              </a:rPr>
              <a:t>makes a monument, memorial or statue’s story contested? How have </a:t>
            </a:r>
            <a:r>
              <a:rPr lang="en-GB" sz="2000" dirty="0" smtClean="0">
                <a:solidFill>
                  <a:prstClr val="black"/>
                </a:solidFill>
                <a:latin typeface="Arial" panose="020B0604020202020204" pitchFamily="34" charset="0"/>
                <a:cs typeface="Arial" panose="020B0604020202020204" pitchFamily="34" charset="0"/>
              </a:rPr>
              <a:t>opinions and </a:t>
            </a:r>
            <a:r>
              <a:rPr lang="en-GB" sz="2000" dirty="0">
                <a:solidFill>
                  <a:prstClr val="black"/>
                </a:solidFill>
                <a:latin typeface="Arial" panose="020B0604020202020204" pitchFamily="34" charset="0"/>
                <a:cs typeface="Arial" panose="020B0604020202020204" pitchFamily="34" charset="0"/>
              </a:rPr>
              <a:t>values changed since the monument, memorial or statue was first erected/ put up</a:t>
            </a:r>
            <a:r>
              <a:rPr lang="en-GB" sz="2000" dirty="0" smtClean="0">
                <a:solidFill>
                  <a:prstClr val="black"/>
                </a:solidFill>
                <a:latin typeface="Arial" panose="020B0604020202020204" pitchFamily="34" charset="0"/>
                <a:cs typeface="Arial" panose="020B0604020202020204" pitchFamily="34" charset="0"/>
              </a:rPr>
              <a:t>?</a:t>
            </a:r>
          </a:p>
          <a:p>
            <a:pPr marL="342900" lvl="0" indent="-342900">
              <a:buFont typeface="Arial" panose="020B0604020202020204" pitchFamily="34" charset="0"/>
              <a:buChar char="•"/>
            </a:pPr>
            <a:endParaRPr lang="en-GB" sz="2000" dirty="0">
              <a:solidFill>
                <a:prstClr val="black"/>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000" dirty="0" smtClean="0">
                <a:solidFill>
                  <a:prstClr val="black"/>
                </a:solidFill>
                <a:latin typeface="Arial" panose="020B0604020202020204" pitchFamily="34" charset="0"/>
                <a:cs typeface="Arial" panose="020B0604020202020204" pitchFamily="34" charset="0"/>
              </a:rPr>
              <a:t>Should </a:t>
            </a:r>
            <a:r>
              <a:rPr lang="en-GB" sz="2000" dirty="0">
                <a:solidFill>
                  <a:prstClr val="black"/>
                </a:solidFill>
                <a:latin typeface="Arial" panose="020B0604020202020204" pitchFamily="34" charset="0"/>
                <a:cs typeface="Arial" panose="020B0604020202020204" pitchFamily="34" charset="0"/>
              </a:rPr>
              <a:t>we remove monuments, memorials and statues of people with difficult or contested histories? What </a:t>
            </a:r>
            <a:r>
              <a:rPr lang="en-GB" sz="2000" dirty="0" smtClean="0">
                <a:solidFill>
                  <a:prstClr val="black"/>
                </a:solidFill>
                <a:latin typeface="Arial" panose="020B0604020202020204" pitchFamily="34" charset="0"/>
                <a:cs typeface="Arial" panose="020B0604020202020204" pitchFamily="34" charset="0"/>
              </a:rPr>
              <a:t>should we </a:t>
            </a:r>
            <a:r>
              <a:rPr lang="en-GB" sz="2000" dirty="0">
                <a:solidFill>
                  <a:prstClr val="black"/>
                </a:solidFill>
                <a:latin typeface="Arial" panose="020B0604020202020204" pitchFamily="34" charset="0"/>
                <a:cs typeface="Arial" panose="020B0604020202020204" pitchFamily="34" charset="0"/>
              </a:rPr>
              <a:t>would put in their place</a:t>
            </a:r>
            <a:r>
              <a:rPr lang="en-GB" sz="2000" dirty="0" smtClean="0">
                <a:solidFill>
                  <a:prstClr val="black"/>
                </a:solidFill>
                <a:latin typeface="Arial" panose="020B0604020202020204" pitchFamily="34" charset="0"/>
                <a:cs typeface="Arial" panose="020B0604020202020204" pitchFamily="34" charset="0"/>
              </a:rPr>
              <a:t>?</a:t>
            </a:r>
            <a:endParaRPr lang="en-GB" sz="2000" dirty="0">
              <a:solidFill>
                <a:prstClr val="black"/>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GB" sz="2000" dirty="0">
              <a:solidFill>
                <a:prstClr val="black"/>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000" dirty="0" smtClean="0">
                <a:solidFill>
                  <a:prstClr val="black"/>
                </a:solidFill>
                <a:latin typeface="Arial" panose="020B0604020202020204" pitchFamily="34" charset="0"/>
                <a:cs typeface="Arial" panose="020B0604020202020204" pitchFamily="34" charset="0"/>
              </a:rPr>
              <a:t>How </a:t>
            </a:r>
            <a:r>
              <a:rPr lang="en-GB" sz="2000" dirty="0">
                <a:solidFill>
                  <a:prstClr val="black"/>
                </a:solidFill>
                <a:latin typeface="Arial" panose="020B0604020202020204" pitchFamily="34" charset="0"/>
                <a:cs typeface="Arial" panose="020B0604020202020204" pitchFamily="34" charset="0"/>
              </a:rPr>
              <a:t>do we tell these stories? </a:t>
            </a:r>
          </a:p>
        </p:txBody>
      </p:sp>
    </p:spTree>
    <p:custDataLst>
      <p:tags r:id="rId1"/>
    </p:custDataLst>
    <p:extLst>
      <p:ext uri="{BB962C8B-B14F-4D97-AF65-F5344CB8AC3E}">
        <p14:creationId xmlns:p14="http://schemas.microsoft.com/office/powerpoint/2010/main" val="364577135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97563" y="1268760"/>
            <a:ext cx="7920880" cy="707886"/>
          </a:xfrm>
          <a:prstGeom prst="rect">
            <a:avLst/>
          </a:prstGeom>
        </p:spPr>
        <p:txBody>
          <a:bodyPr wrap="square">
            <a:spAutoFit/>
          </a:bodyPr>
          <a:lstStyle/>
          <a:p>
            <a:pPr lvl="0" algn="ctr"/>
            <a:r>
              <a:rPr lang="en-GB" sz="4000" dirty="0">
                <a:solidFill>
                  <a:prstClr val="black"/>
                </a:solidFill>
                <a:latin typeface="Arial" panose="020B0604020202020204" pitchFamily="34" charset="0"/>
                <a:cs typeface="Arial" panose="020B0604020202020204" pitchFamily="34" charset="0"/>
              </a:rPr>
              <a:t>3</a:t>
            </a:r>
            <a:r>
              <a:rPr lang="en-GB" sz="4000" dirty="0" smtClean="0">
                <a:solidFill>
                  <a:prstClr val="black"/>
                </a:solidFill>
                <a:latin typeface="Arial" panose="020B0604020202020204" pitchFamily="34" charset="0"/>
                <a:cs typeface="Arial" panose="020B0604020202020204" pitchFamily="34" charset="0"/>
              </a:rPr>
              <a:t>. Difficult Histories</a:t>
            </a:r>
            <a:endParaRPr lang="en-GB" sz="4000" dirty="0">
              <a:solidFill>
                <a:prstClr val="black"/>
              </a:solidFill>
              <a:latin typeface="Arial" panose="020B0604020202020204" pitchFamily="34" charset="0"/>
              <a:cs typeface="Arial" panose="020B0604020202020204" pitchFamily="34" charset="0"/>
            </a:endParaRPr>
          </a:p>
        </p:txBody>
      </p:sp>
      <p:pic>
        <p:nvPicPr>
          <p:cNvPr id="4" name="Picture 3" descr="H:\Documents\Immortalised resources\Statue_Of_Edward_Colston-crop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103" r="13857" b="22045"/>
          <a:stretch/>
        </p:blipFill>
        <p:spPr bwMode="auto">
          <a:xfrm>
            <a:off x="623895" y="1965579"/>
            <a:ext cx="2185060" cy="482196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059833" y="1976646"/>
            <a:ext cx="5458610" cy="2031325"/>
          </a:xfrm>
          <a:prstGeom prst="rect">
            <a:avLst/>
          </a:prstGeom>
        </p:spPr>
        <p:txBody>
          <a:bodyPr wrap="square">
            <a:spAutoFit/>
          </a:bodyPr>
          <a:lstStyle/>
          <a:p>
            <a:pPr lvl="0"/>
            <a:r>
              <a:rPr lang="en-GB" dirty="0">
                <a:solidFill>
                  <a:prstClr val="black"/>
                </a:solidFill>
                <a:latin typeface="Arial" panose="020B0604020202020204" pitchFamily="34" charset="0"/>
                <a:cs typeface="Arial" panose="020B0604020202020204" pitchFamily="34" charset="0"/>
              </a:rPr>
              <a:t>This is a Statue of Edward </a:t>
            </a:r>
            <a:r>
              <a:rPr lang="en-GB" dirty="0" err="1" smtClean="0">
                <a:solidFill>
                  <a:prstClr val="black"/>
                </a:solidFill>
                <a:latin typeface="Arial" panose="020B0604020202020204" pitchFamily="34" charset="0"/>
                <a:cs typeface="Arial" panose="020B0604020202020204" pitchFamily="34" charset="0"/>
              </a:rPr>
              <a:t>Colston</a:t>
            </a:r>
            <a:r>
              <a:rPr lang="en-GB" dirty="0" smtClean="0">
                <a:solidFill>
                  <a:prstClr val="black"/>
                </a:solidFill>
                <a:latin typeface="Arial" panose="020B0604020202020204" pitchFamily="34" charset="0"/>
                <a:cs typeface="Arial" panose="020B0604020202020204" pitchFamily="34" charset="0"/>
              </a:rPr>
              <a:t>. It </a:t>
            </a:r>
            <a:r>
              <a:rPr lang="en-GB" dirty="0">
                <a:solidFill>
                  <a:prstClr val="black"/>
                </a:solidFill>
                <a:latin typeface="Arial" panose="020B0604020202020204" pitchFamily="34" charset="0"/>
                <a:cs typeface="Arial" panose="020B0604020202020204" pitchFamily="34" charset="0"/>
              </a:rPr>
              <a:t>stood on </a:t>
            </a:r>
            <a:r>
              <a:rPr lang="en-GB" dirty="0" err="1">
                <a:solidFill>
                  <a:prstClr val="black"/>
                </a:solidFill>
                <a:latin typeface="Arial" panose="020B0604020202020204" pitchFamily="34" charset="0"/>
                <a:cs typeface="Arial" panose="020B0604020202020204" pitchFamily="34" charset="0"/>
              </a:rPr>
              <a:t>Colston</a:t>
            </a:r>
            <a:r>
              <a:rPr lang="en-GB" dirty="0">
                <a:solidFill>
                  <a:prstClr val="black"/>
                </a:solidFill>
                <a:latin typeface="Arial" panose="020B0604020202020204" pitchFamily="34" charset="0"/>
                <a:cs typeface="Arial" panose="020B0604020202020204" pitchFamily="34" charset="0"/>
              </a:rPr>
              <a:t> Avenue in Bristol from 1895 until 2020</a:t>
            </a:r>
          </a:p>
          <a:p>
            <a:pPr lvl="0"/>
            <a:endParaRPr lang="en-GB" dirty="0">
              <a:solidFill>
                <a:prstClr val="black"/>
              </a:solidFill>
              <a:latin typeface="Arial" panose="020B0604020202020204" pitchFamily="34" charset="0"/>
              <a:cs typeface="Arial" panose="020B0604020202020204" pitchFamily="34" charset="0"/>
            </a:endParaRPr>
          </a:p>
          <a:p>
            <a:pPr lvl="0"/>
            <a:r>
              <a:rPr lang="en-GB" dirty="0">
                <a:solidFill>
                  <a:prstClr val="black"/>
                </a:solidFill>
                <a:latin typeface="Arial" panose="020B0604020202020204" pitchFamily="34" charset="0"/>
                <a:cs typeface="Arial" panose="020B0604020202020204" pitchFamily="34" charset="0"/>
              </a:rPr>
              <a:t>The inscription on the plaque at the base of the statue reads ‘erected by / citizens of Bristol / as a memorial / of one of the most / virtuous and wise sons of / their city / AD 1895'</a:t>
            </a:r>
          </a:p>
        </p:txBody>
      </p:sp>
      <p:pic>
        <p:nvPicPr>
          <p:cNvPr id="6" name="Picture 5" descr="H:\Documents\Immortalised resources\Statue_Of_Edward_Colston-crop2.jpg"/>
          <p:cNvPicPr>
            <a:picLocks noChangeAspect="1" noChangeArrowheads="1"/>
          </p:cNvPicPr>
          <p:nvPr/>
        </p:nvPicPr>
        <p:blipFill rotWithShape="1">
          <a:blip r:embed="rId6">
            <a:extLst>
              <a:ext uri="{28A0092B-C50C-407E-A947-70E740481C1C}">
                <a14:useLocalDpi xmlns:a14="http://schemas.microsoft.com/office/drawing/2010/main" val="0"/>
              </a:ext>
            </a:extLst>
          </a:blip>
          <a:srcRect l="26842" t="33304" r="23798" b="21013"/>
          <a:stretch/>
        </p:blipFill>
        <p:spPr bwMode="auto">
          <a:xfrm>
            <a:off x="4810555" y="4023903"/>
            <a:ext cx="2173185" cy="280820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6354617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H:\Documents\Immortalised resources\Statue_Of_Edward_Colston-crop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103" r="13857" b="22045"/>
          <a:stretch/>
        </p:blipFill>
        <p:spPr bwMode="auto">
          <a:xfrm>
            <a:off x="623895" y="1965579"/>
            <a:ext cx="2185060" cy="482196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059833" y="1196752"/>
            <a:ext cx="5458610" cy="5586145"/>
          </a:xfrm>
          <a:prstGeom prst="rect">
            <a:avLst/>
          </a:prstGeom>
        </p:spPr>
        <p:txBody>
          <a:bodyPr wrap="square">
            <a:spAutoFit/>
          </a:bodyPr>
          <a:lstStyle/>
          <a:p>
            <a:pPr lvl="0"/>
            <a:r>
              <a:rPr lang="en-GB" sz="2400" dirty="0" smtClean="0">
                <a:solidFill>
                  <a:prstClr val="black"/>
                </a:solidFill>
                <a:latin typeface="Arial" panose="020B0604020202020204" pitchFamily="34" charset="0"/>
                <a:cs typeface="Arial" panose="020B0604020202020204" pitchFamily="34" charset="0"/>
              </a:rPr>
              <a:t>Who was Edward </a:t>
            </a:r>
            <a:r>
              <a:rPr lang="en-GB" sz="2400" dirty="0" err="1" smtClean="0">
                <a:solidFill>
                  <a:prstClr val="black"/>
                </a:solidFill>
                <a:latin typeface="Arial" panose="020B0604020202020204" pitchFamily="34" charset="0"/>
                <a:cs typeface="Arial" panose="020B0604020202020204" pitchFamily="34" charset="0"/>
              </a:rPr>
              <a:t>Colston</a:t>
            </a:r>
            <a:r>
              <a:rPr lang="en-GB" sz="2400" dirty="0" smtClean="0">
                <a:solidFill>
                  <a:prstClr val="black"/>
                </a:solidFill>
                <a:latin typeface="Arial" panose="020B0604020202020204" pitchFamily="34" charset="0"/>
                <a:cs typeface="Arial" panose="020B0604020202020204" pitchFamily="34" charset="0"/>
              </a:rPr>
              <a:t>?</a:t>
            </a:r>
          </a:p>
          <a:p>
            <a:pPr marL="342900" lvl="0" indent="-342900">
              <a:buFont typeface="Arial" pitchFamily="34" charset="0"/>
              <a:buChar char="•"/>
            </a:pPr>
            <a:endParaRPr lang="en-GB" dirty="0">
              <a:solidFill>
                <a:prstClr val="black"/>
              </a:solidFill>
              <a:latin typeface="Arial" panose="020B0604020202020204" pitchFamily="34" charset="0"/>
              <a:cs typeface="Arial" panose="020B0604020202020204" pitchFamily="34" charset="0"/>
            </a:endParaRPr>
          </a:p>
          <a:p>
            <a:pPr marL="342900" lvl="0" indent="-342900">
              <a:buFont typeface="Arial" pitchFamily="34" charset="0"/>
              <a:buChar char="•"/>
            </a:pPr>
            <a:r>
              <a:rPr lang="en-GB" dirty="0" smtClean="0">
                <a:solidFill>
                  <a:prstClr val="black"/>
                </a:solidFill>
                <a:latin typeface="Arial" panose="020B0604020202020204" pitchFamily="34" charset="0"/>
                <a:cs typeface="Arial" panose="020B0604020202020204" pitchFamily="34" charset="0"/>
              </a:rPr>
              <a:t>Edward </a:t>
            </a:r>
            <a:r>
              <a:rPr lang="en-GB" dirty="0" err="1" smtClean="0">
                <a:solidFill>
                  <a:prstClr val="black"/>
                </a:solidFill>
                <a:latin typeface="Arial" panose="020B0604020202020204" pitchFamily="34" charset="0"/>
                <a:cs typeface="Arial" panose="020B0604020202020204" pitchFamily="34" charset="0"/>
              </a:rPr>
              <a:t>Colston</a:t>
            </a:r>
            <a:r>
              <a:rPr lang="en-GB" dirty="0" smtClean="0">
                <a:solidFill>
                  <a:prstClr val="black"/>
                </a:solidFill>
                <a:latin typeface="Arial" panose="020B0604020202020204" pitchFamily="34" charset="0"/>
                <a:cs typeface="Arial" panose="020B0604020202020204" pitchFamily="34" charset="0"/>
              </a:rPr>
              <a:t> was born in Bristol in 1636. He was </a:t>
            </a:r>
            <a:r>
              <a:rPr lang="en-GB" dirty="0">
                <a:solidFill>
                  <a:prstClr val="black"/>
                </a:solidFill>
                <a:latin typeface="Arial" panose="020B0604020202020204" pitchFamily="34" charset="0"/>
                <a:cs typeface="Arial" panose="020B0604020202020204" pitchFamily="34" charset="0"/>
              </a:rPr>
              <a:t>the son of a prosperous Bristol </a:t>
            </a:r>
            <a:r>
              <a:rPr lang="en-GB" dirty="0" smtClean="0">
                <a:solidFill>
                  <a:prstClr val="black"/>
                </a:solidFill>
                <a:latin typeface="Arial" panose="020B0604020202020204" pitchFamily="34" charset="0"/>
                <a:cs typeface="Arial" panose="020B0604020202020204" pitchFamily="34" charset="0"/>
              </a:rPr>
              <a:t>merchant, who had made his money by trading textiles, fruit and wine in European ports, especially in Spain and Portugal.</a:t>
            </a:r>
          </a:p>
          <a:p>
            <a:pPr lvl="0"/>
            <a:endParaRPr lang="en-GB" sz="900" dirty="0" smtClean="0">
              <a:solidFill>
                <a:prstClr val="black"/>
              </a:solidFill>
              <a:latin typeface="Arial" panose="020B0604020202020204" pitchFamily="34" charset="0"/>
              <a:cs typeface="Arial" panose="020B0604020202020204" pitchFamily="34" charset="0"/>
            </a:endParaRPr>
          </a:p>
          <a:p>
            <a:pPr marL="342900" lvl="0" indent="-342900">
              <a:buFont typeface="Arial" pitchFamily="34" charset="0"/>
              <a:buChar char="•"/>
            </a:pPr>
            <a:r>
              <a:rPr lang="en-GB" dirty="0" smtClean="0">
                <a:solidFill>
                  <a:prstClr val="black"/>
                </a:solidFill>
                <a:latin typeface="Arial" panose="020B0604020202020204" pitchFamily="34" charset="0"/>
                <a:cs typeface="Arial" panose="020B0604020202020204" pitchFamily="34" charset="0"/>
              </a:rPr>
              <a:t>By the 1650s the family had left Bristol and moved to London.</a:t>
            </a:r>
          </a:p>
          <a:p>
            <a:pPr lvl="0"/>
            <a:endParaRPr lang="en-GB" sz="900" dirty="0" smtClean="0">
              <a:solidFill>
                <a:prstClr val="black"/>
              </a:solidFill>
              <a:latin typeface="Arial" panose="020B0604020202020204" pitchFamily="34" charset="0"/>
              <a:cs typeface="Arial" panose="020B0604020202020204" pitchFamily="34" charset="0"/>
            </a:endParaRPr>
          </a:p>
          <a:p>
            <a:pPr marL="342900" lvl="0" indent="-342900">
              <a:buFont typeface="Arial" pitchFamily="34" charset="0"/>
              <a:buChar char="•"/>
            </a:pPr>
            <a:r>
              <a:rPr lang="en-GB" dirty="0" smtClean="0">
                <a:solidFill>
                  <a:prstClr val="black"/>
                </a:solidFill>
                <a:latin typeface="Arial" panose="020B0604020202020204" pitchFamily="34" charset="0"/>
                <a:cs typeface="Arial" panose="020B0604020202020204" pitchFamily="34" charset="0"/>
              </a:rPr>
              <a:t>In 1654 Edward turned 18 and was apprenticed to the </a:t>
            </a:r>
            <a:r>
              <a:rPr lang="en-GB" dirty="0" smtClean="0">
                <a:solidFill>
                  <a:prstClr val="black"/>
                </a:solidFill>
                <a:latin typeface="Arial" panose="020B0604020202020204" pitchFamily="34" charset="0"/>
                <a:cs typeface="Arial" panose="020B0604020202020204" pitchFamily="34" charset="0"/>
                <a:hlinkClick r:id="rId6"/>
              </a:rPr>
              <a:t>Worshipful Company of Mercers</a:t>
            </a:r>
            <a:r>
              <a:rPr lang="en-GB" dirty="0" smtClean="0">
                <a:solidFill>
                  <a:prstClr val="black"/>
                </a:solidFill>
                <a:latin typeface="Arial" panose="020B0604020202020204" pitchFamily="34" charset="0"/>
                <a:cs typeface="Arial" panose="020B0604020202020204" pitchFamily="34" charset="0"/>
              </a:rPr>
              <a:t> for 8 years.</a:t>
            </a:r>
          </a:p>
          <a:p>
            <a:pPr lvl="0"/>
            <a:endParaRPr lang="en-GB" sz="900" dirty="0" smtClean="0">
              <a:solidFill>
                <a:prstClr val="black"/>
              </a:solidFill>
              <a:latin typeface="Arial" panose="020B0604020202020204" pitchFamily="34" charset="0"/>
              <a:cs typeface="Arial" panose="020B0604020202020204" pitchFamily="34" charset="0"/>
            </a:endParaRPr>
          </a:p>
          <a:p>
            <a:pPr marL="342900" lvl="0" indent="-342900">
              <a:buFont typeface="Arial" pitchFamily="34" charset="0"/>
              <a:buChar char="•"/>
            </a:pPr>
            <a:r>
              <a:rPr lang="en-GB" dirty="0" smtClean="0">
                <a:solidFill>
                  <a:prstClr val="black"/>
                </a:solidFill>
                <a:latin typeface="Arial" panose="020B0604020202020204" pitchFamily="34" charset="0"/>
                <a:cs typeface="Arial" panose="020B0604020202020204" pitchFamily="34" charset="0"/>
              </a:rPr>
              <a:t>By 1872 he had become a London merchant. Like his father he mostly exported textiles and imported oil, wine and sherry from Spain and Portugal. As his business grew it expanded to include silk from Virginia and cod from Newfoundland.</a:t>
            </a:r>
            <a:endParaRPr lang="en-GB" dirty="0">
              <a:solidFill>
                <a:prstClr val="black"/>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37136981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H:\Documents\Immortalised resources\Statue_Of_Edward_Colston-crop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103" r="13857" b="22045"/>
          <a:stretch/>
        </p:blipFill>
        <p:spPr bwMode="auto">
          <a:xfrm>
            <a:off x="623895" y="1965579"/>
            <a:ext cx="2185060" cy="482196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059833" y="1041873"/>
            <a:ext cx="5458610" cy="5770811"/>
          </a:xfrm>
          <a:prstGeom prst="rect">
            <a:avLst/>
          </a:prstGeom>
        </p:spPr>
        <p:txBody>
          <a:bodyPr wrap="square">
            <a:spAutoFit/>
          </a:bodyPr>
          <a:lstStyle/>
          <a:p>
            <a:pPr marL="342900" lvl="0" indent="-342900">
              <a:buFont typeface="Arial" pitchFamily="34" charset="0"/>
              <a:buChar char="•"/>
            </a:pPr>
            <a:r>
              <a:rPr lang="en-GB" dirty="0" smtClean="0">
                <a:solidFill>
                  <a:prstClr val="black"/>
                </a:solidFill>
                <a:latin typeface="Arial" panose="020B0604020202020204" pitchFamily="34" charset="0"/>
                <a:cs typeface="Arial" panose="020B0604020202020204" pitchFamily="34" charset="0"/>
              </a:rPr>
              <a:t>In </a:t>
            </a:r>
            <a:r>
              <a:rPr lang="en-GB" dirty="0">
                <a:solidFill>
                  <a:prstClr val="black"/>
                </a:solidFill>
                <a:latin typeface="Arial" panose="020B0604020202020204" pitchFamily="34" charset="0"/>
                <a:cs typeface="Arial" panose="020B0604020202020204" pitchFamily="34" charset="0"/>
              </a:rPr>
              <a:t>1680 Edward became a member of the Royal African Company which at the </a:t>
            </a:r>
            <a:r>
              <a:rPr lang="en-GB" dirty="0" smtClean="0">
                <a:solidFill>
                  <a:prstClr val="black"/>
                </a:solidFill>
                <a:latin typeface="Arial" panose="020B0604020202020204" pitchFamily="34" charset="0"/>
                <a:cs typeface="Arial" panose="020B0604020202020204" pitchFamily="34" charset="0"/>
              </a:rPr>
              <a:t>time dominated the </a:t>
            </a:r>
            <a:r>
              <a:rPr lang="en-GB" dirty="0">
                <a:solidFill>
                  <a:prstClr val="black"/>
                </a:solidFill>
                <a:latin typeface="Arial" panose="020B0604020202020204" pitchFamily="34" charset="0"/>
                <a:cs typeface="Arial" panose="020B0604020202020204" pitchFamily="34" charset="0"/>
              </a:rPr>
              <a:t>slave trade. </a:t>
            </a:r>
            <a:endParaRPr lang="en-GB" dirty="0" smtClean="0">
              <a:solidFill>
                <a:prstClr val="black"/>
              </a:solidFill>
              <a:latin typeface="Arial" panose="020B0604020202020204" pitchFamily="34" charset="0"/>
              <a:cs typeface="Arial" panose="020B0604020202020204" pitchFamily="34" charset="0"/>
            </a:endParaRPr>
          </a:p>
          <a:p>
            <a:pPr lvl="0"/>
            <a:endParaRPr lang="en-GB" sz="900" dirty="0">
              <a:solidFill>
                <a:prstClr val="black"/>
              </a:solidFill>
              <a:latin typeface="Arial" panose="020B0604020202020204" pitchFamily="34" charset="0"/>
              <a:cs typeface="Arial" panose="020B0604020202020204" pitchFamily="34" charset="0"/>
            </a:endParaRPr>
          </a:p>
          <a:p>
            <a:pPr marL="342900" lvl="0" indent="-342900">
              <a:buFont typeface="Arial" pitchFamily="34" charset="0"/>
              <a:buChar char="•"/>
            </a:pPr>
            <a:r>
              <a:rPr lang="en-GB" dirty="0">
                <a:solidFill>
                  <a:prstClr val="black"/>
                </a:solidFill>
                <a:latin typeface="Arial" panose="020B0604020202020204" pitchFamily="34" charset="0"/>
                <a:cs typeface="Arial" panose="020B0604020202020204" pitchFamily="34" charset="0"/>
              </a:rPr>
              <a:t>By 1689 he had risen to become its deputy governor. Between 1672 and 1689, his ships are believed to have transported about </a:t>
            </a:r>
            <a:r>
              <a:rPr lang="en-GB" dirty="0" smtClean="0">
                <a:solidFill>
                  <a:prstClr val="black"/>
                </a:solidFill>
                <a:latin typeface="Arial" panose="020B0604020202020204" pitchFamily="34" charset="0"/>
                <a:cs typeface="Arial" panose="020B0604020202020204" pitchFamily="34" charset="0"/>
              </a:rPr>
              <a:t>80,000 men</a:t>
            </a:r>
            <a:r>
              <a:rPr lang="en-GB" dirty="0">
                <a:solidFill>
                  <a:prstClr val="black"/>
                </a:solidFill>
                <a:latin typeface="Arial" panose="020B0604020202020204" pitchFamily="34" charset="0"/>
                <a:cs typeface="Arial" panose="020B0604020202020204" pitchFamily="34" charset="0"/>
              </a:rPr>
              <a:t>, women and children from Africa to the </a:t>
            </a:r>
            <a:r>
              <a:rPr lang="en-GB" dirty="0" smtClean="0">
                <a:solidFill>
                  <a:prstClr val="black"/>
                </a:solidFill>
                <a:latin typeface="Arial" panose="020B0604020202020204" pitchFamily="34" charset="0"/>
                <a:cs typeface="Arial" panose="020B0604020202020204" pitchFamily="34" charset="0"/>
              </a:rPr>
              <a:t>Americas </a:t>
            </a:r>
            <a:r>
              <a:rPr lang="en-GB" dirty="0" smtClean="0">
                <a:latin typeface="Arial" panose="020B0604020202020204" pitchFamily="34" charset="0"/>
                <a:cs typeface="Arial" panose="020B0604020202020204" pitchFamily="34" charset="0"/>
              </a:rPr>
              <a:t>as slaves.</a:t>
            </a:r>
          </a:p>
          <a:p>
            <a:pPr lvl="0"/>
            <a:endParaRPr lang="en-GB" sz="900" dirty="0">
              <a:solidFill>
                <a:prstClr val="black"/>
              </a:solidFill>
              <a:latin typeface="Arial" panose="020B0604020202020204" pitchFamily="34" charset="0"/>
              <a:cs typeface="Arial" panose="020B0604020202020204" pitchFamily="34" charset="0"/>
            </a:endParaRPr>
          </a:p>
          <a:p>
            <a:pPr marL="342900" lvl="0" indent="-342900">
              <a:buFont typeface="Arial" pitchFamily="34" charset="0"/>
              <a:buChar char="•"/>
            </a:pPr>
            <a:r>
              <a:rPr lang="en-GB" dirty="0">
                <a:solidFill>
                  <a:prstClr val="black"/>
                </a:solidFill>
                <a:latin typeface="Arial" panose="020B0604020202020204" pitchFamily="34" charset="0"/>
                <a:cs typeface="Arial" panose="020B0604020202020204" pitchFamily="34" charset="0"/>
              </a:rPr>
              <a:t>Those men, women and children worked as forced labour on plantations in the Americas producing sugar and other high profit commodities. The profits from this exploitation went back into the pockets of rich merchants back in England such as </a:t>
            </a:r>
            <a:r>
              <a:rPr lang="en-GB" dirty="0" smtClean="0">
                <a:solidFill>
                  <a:prstClr val="black"/>
                </a:solidFill>
                <a:latin typeface="Arial" panose="020B0604020202020204" pitchFamily="34" charset="0"/>
                <a:cs typeface="Arial" panose="020B0604020202020204" pitchFamily="34" charset="0"/>
              </a:rPr>
              <a:t>Edward </a:t>
            </a:r>
            <a:r>
              <a:rPr lang="en-GB" dirty="0" err="1" smtClean="0">
                <a:solidFill>
                  <a:prstClr val="black"/>
                </a:solidFill>
                <a:latin typeface="Arial" panose="020B0604020202020204" pitchFamily="34" charset="0"/>
                <a:cs typeface="Arial" panose="020B0604020202020204" pitchFamily="34" charset="0"/>
              </a:rPr>
              <a:t>Colston</a:t>
            </a:r>
            <a:r>
              <a:rPr lang="en-GB" dirty="0">
                <a:solidFill>
                  <a:prstClr val="black"/>
                </a:solidFill>
                <a:latin typeface="Arial" panose="020B0604020202020204" pitchFamily="34" charset="0"/>
                <a:cs typeface="Arial" panose="020B0604020202020204" pitchFamily="34" charset="0"/>
              </a:rPr>
              <a:t>. </a:t>
            </a:r>
            <a:endParaRPr lang="en-GB" dirty="0" smtClean="0">
              <a:solidFill>
                <a:prstClr val="black"/>
              </a:solidFill>
              <a:latin typeface="Arial" panose="020B0604020202020204" pitchFamily="34" charset="0"/>
              <a:cs typeface="Arial" panose="020B0604020202020204" pitchFamily="34" charset="0"/>
            </a:endParaRPr>
          </a:p>
          <a:p>
            <a:pPr lvl="0"/>
            <a:endParaRPr lang="en-GB" sz="900" dirty="0">
              <a:solidFill>
                <a:prstClr val="black"/>
              </a:solidFill>
              <a:latin typeface="Arial" panose="020B0604020202020204" pitchFamily="34" charset="0"/>
              <a:cs typeface="Arial" panose="020B0604020202020204" pitchFamily="34" charset="0"/>
            </a:endParaRPr>
          </a:p>
          <a:p>
            <a:pPr marL="342900" lvl="0" indent="-342900">
              <a:buFont typeface="Arial" pitchFamily="34" charset="0"/>
              <a:buChar char="•"/>
            </a:pPr>
            <a:r>
              <a:rPr lang="en-GB" dirty="0">
                <a:solidFill>
                  <a:prstClr val="black"/>
                </a:solidFill>
                <a:latin typeface="Arial" panose="020B0604020202020204" pitchFamily="34" charset="0"/>
                <a:cs typeface="Arial" panose="020B0604020202020204" pitchFamily="34" charset="0"/>
              </a:rPr>
              <a:t>When </a:t>
            </a:r>
            <a:r>
              <a:rPr lang="en-GB" dirty="0" smtClean="0">
                <a:solidFill>
                  <a:prstClr val="black"/>
                </a:solidFill>
                <a:latin typeface="Arial" panose="020B0604020202020204" pitchFamily="34" charset="0"/>
                <a:cs typeface="Arial" panose="020B0604020202020204" pitchFamily="34" charset="0"/>
              </a:rPr>
              <a:t>he </a:t>
            </a:r>
            <a:r>
              <a:rPr lang="en-GB" dirty="0">
                <a:solidFill>
                  <a:prstClr val="black"/>
                </a:solidFill>
                <a:latin typeface="Arial" panose="020B0604020202020204" pitchFamily="34" charset="0"/>
                <a:cs typeface="Arial" panose="020B0604020202020204" pitchFamily="34" charset="0"/>
              </a:rPr>
              <a:t>died in 1721 he left money to charities and foundations in </a:t>
            </a:r>
            <a:r>
              <a:rPr lang="en-GB" dirty="0" smtClean="0">
                <a:solidFill>
                  <a:prstClr val="black"/>
                </a:solidFill>
                <a:latin typeface="Arial" panose="020B0604020202020204" pitchFamily="34" charset="0"/>
                <a:cs typeface="Arial" panose="020B0604020202020204" pitchFamily="34" charset="0"/>
              </a:rPr>
              <a:t>Bristol, mostly schools, alms houses and churches. His </a:t>
            </a:r>
            <a:r>
              <a:rPr lang="en-GB" dirty="0">
                <a:solidFill>
                  <a:prstClr val="black"/>
                </a:solidFill>
                <a:latin typeface="Arial" panose="020B0604020202020204" pitchFamily="34" charset="0"/>
                <a:cs typeface="Arial" panose="020B0604020202020204" pitchFamily="34" charset="0"/>
              </a:rPr>
              <a:t>legacy can still be seen in </a:t>
            </a:r>
            <a:r>
              <a:rPr lang="en-GB" dirty="0" smtClean="0">
                <a:solidFill>
                  <a:prstClr val="black"/>
                </a:solidFill>
                <a:latin typeface="Arial" panose="020B0604020202020204" pitchFamily="34" charset="0"/>
                <a:cs typeface="Arial" panose="020B0604020202020204" pitchFamily="34" charset="0"/>
              </a:rPr>
              <a:t>the streets, memorials </a:t>
            </a:r>
            <a:r>
              <a:rPr lang="en-GB" dirty="0">
                <a:solidFill>
                  <a:prstClr val="black"/>
                </a:solidFill>
                <a:latin typeface="Arial" panose="020B0604020202020204" pitchFamily="34" charset="0"/>
                <a:cs typeface="Arial" panose="020B0604020202020204" pitchFamily="34" charset="0"/>
              </a:rPr>
              <a:t>and buildings </a:t>
            </a:r>
            <a:r>
              <a:rPr lang="en-GB" dirty="0" smtClean="0">
                <a:solidFill>
                  <a:prstClr val="black"/>
                </a:solidFill>
                <a:latin typeface="Arial" panose="020B0604020202020204" pitchFamily="34" charset="0"/>
                <a:cs typeface="Arial" panose="020B0604020202020204" pitchFamily="34" charset="0"/>
              </a:rPr>
              <a:t>named </a:t>
            </a:r>
            <a:r>
              <a:rPr lang="en-GB" dirty="0">
                <a:solidFill>
                  <a:prstClr val="black"/>
                </a:solidFill>
                <a:latin typeface="Arial" panose="020B0604020202020204" pitchFamily="34" charset="0"/>
                <a:cs typeface="Arial" panose="020B0604020202020204" pitchFamily="34" charset="0"/>
              </a:rPr>
              <a:t>after him.</a:t>
            </a:r>
          </a:p>
        </p:txBody>
      </p:sp>
    </p:spTree>
    <p:custDataLst>
      <p:tags r:id="rId1"/>
    </p:custDataLst>
    <p:extLst>
      <p:ext uri="{BB962C8B-B14F-4D97-AF65-F5344CB8AC3E}">
        <p14:creationId xmlns:p14="http://schemas.microsoft.com/office/powerpoint/2010/main" val="96650872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97563" y="1268760"/>
            <a:ext cx="7920880" cy="707886"/>
          </a:xfrm>
          <a:prstGeom prst="rect">
            <a:avLst/>
          </a:prstGeom>
        </p:spPr>
        <p:txBody>
          <a:bodyPr wrap="square">
            <a:spAutoFit/>
          </a:bodyPr>
          <a:lstStyle/>
          <a:p>
            <a:pPr lvl="0" algn="ctr"/>
            <a:r>
              <a:rPr lang="en-GB" sz="4000" dirty="0">
                <a:solidFill>
                  <a:prstClr val="black"/>
                </a:solidFill>
                <a:latin typeface="Arial" panose="020B0604020202020204" pitchFamily="34" charset="0"/>
                <a:cs typeface="Arial" panose="020B0604020202020204" pitchFamily="34" charset="0"/>
              </a:rPr>
              <a:t>3</a:t>
            </a:r>
            <a:r>
              <a:rPr lang="en-GB" sz="4000" dirty="0" smtClean="0">
                <a:solidFill>
                  <a:prstClr val="black"/>
                </a:solidFill>
                <a:latin typeface="Arial" panose="020B0604020202020204" pitchFamily="34" charset="0"/>
                <a:cs typeface="Arial" panose="020B0604020202020204" pitchFamily="34" charset="0"/>
              </a:rPr>
              <a:t>. Difficult Histories</a:t>
            </a:r>
            <a:endParaRPr lang="en-GB" sz="4000" dirty="0">
              <a:solidFill>
                <a:prstClr val="black"/>
              </a:solidFill>
              <a:latin typeface="Arial" panose="020B0604020202020204" pitchFamily="34" charset="0"/>
              <a:cs typeface="Arial" panose="020B0604020202020204" pitchFamily="34" charset="0"/>
            </a:endParaRPr>
          </a:p>
        </p:txBody>
      </p:sp>
      <p:sp>
        <p:nvSpPr>
          <p:cNvPr id="8" name="Title 1"/>
          <p:cNvSpPr txBox="1">
            <a:spLocks/>
          </p:cNvSpPr>
          <p:nvPr/>
        </p:nvSpPr>
        <p:spPr>
          <a:xfrm>
            <a:off x="593414" y="1202493"/>
            <a:ext cx="7992889" cy="792088"/>
          </a:xfrm>
          <a:prstGeom prst="rect">
            <a:avLst/>
          </a:prstGeom>
          <a:solidFill>
            <a:srgbClr val="FFFF00"/>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dirty="0" smtClean="0">
                <a:latin typeface="Arial" panose="020B0604020202020204" pitchFamily="34" charset="0"/>
                <a:cs typeface="Arial" panose="020B0604020202020204" pitchFamily="34" charset="0"/>
              </a:rPr>
              <a:t>Activity</a:t>
            </a:r>
            <a:endParaRPr lang="en-GB" dirty="0">
              <a:latin typeface="Arial" panose="020B0604020202020204" pitchFamily="34" charset="0"/>
              <a:cs typeface="Arial" panose="020B0604020202020204" pitchFamily="34" charset="0"/>
            </a:endParaRPr>
          </a:p>
        </p:txBody>
      </p:sp>
      <p:pic>
        <p:nvPicPr>
          <p:cNvPr id="1027" name="Picture 3" descr="H:\Documents\Immortalised resources\bb86_08594-crop.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7850" b="10402"/>
          <a:stretch/>
        </p:blipFill>
        <p:spPr bwMode="auto">
          <a:xfrm>
            <a:off x="598006" y="2755074"/>
            <a:ext cx="7988297" cy="3954483"/>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598005" y="2093354"/>
            <a:ext cx="7988297" cy="646331"/>
          </a:xfrm>
          <a:prstGeom prst="rect">
            <a:avLst/>
          </a:prstGeom>
        </p:spPr>
        <p:txBody>
          <a:bodyPr wrap="square">
            <a:spAutoFit/>
          </a:bodyPr>
          <a:lstStyle/>
          <a:p>
            <a:pPr lvl="0"/>
            <a:r>
              <a:rPr lang="en-GB" dirty="0">
                <a:solidFill>
                  <a:prstClr val="black"/>
                </a:solidFill>
                <a:latin typeface="Arial" panose="020B0604020202020204" pitchFamily="34" charset="0"/>
                <a:cs typeface="Arial" panose="020B0604020202020204" pitchFamily="34" charset="0"/>
              </a:rPr>
              <a:t>His statue which was  </a:t>
            </a:r>
            <a:r>
              <a:rPr lang="en-GB" dirty="0" smtClean="0">
                <a:solidFill>
                  <a:prstClr val="black"/>
                </a:solidFill>
                <a:latin typeface="Arial" panose="020B0604020202020204" pitchFamily="34" charset="0"/>
                <a:cs typeface="Arial" panose="020B0604020202020204" pitchFamily="34" charset="0"/>
              </a:rPr>
              <a:t>built </a:t>
            </a:r>
            <a:r>
              <a:rPr lang="en-GB" dirty="0">
                <a:solidFill>
                  <a:prstClr val="black"/>
                </a:solidFill>
                <a:latin typeface="Arial" panose="020B0604020202020204" pitchFamily="34" charset="0"/>
                <a:cs typeface="Arial" panose="020B0604020202020204" pitchFamily="34" charset="0"/>
              </a:rPr>
              <a:t>in 1895, around 170 years after </a:t>
            </a:r>
            <a:r>
              <a:rPr lang="en-GB" dirty="0" smtClean="0">
                <a:solidFill>
                  <a:prstClr val="black"/>
                </a:solidFill>
                <a:latin typeface="Arial" panose="020B0604020202020204" pitchFamily="34" charset="0"/>
                <a:cs typeface="Arial" panose="020B0604020202020204" pitchFamily="34" charset="0"/>
              </a:rPr>
              <a:t>his death. It describes </a:t>
            </a:r>
            <a:r>
              <a:rPr lang="en-GB" dirty="0">
                <a:solidFill>
                  <a:prstClr val="black"/>
                </a:solidFill>
                <a:latin typeface="Arial" panose="020B0604020202020204" pitchFamily="34" charset="0"/>
                <a:cs typeface="Arial" panose="020B0604020202020204" pitchFamily="34" charset="0"/>
              </a:rPr>
              <a:t>him as </a:t>
            </a:r>
            <a:r>
              <a:rPr lang="en-GB" b="1" dirty="0">
                <a:solidFill>
                  <a:prstClr val="black"/>
                </a:solidFill>
                <a:latin typeface="Arial" panose="020B0604020202020204" pitchFamily="34" charset="0"/>
                <a:cs typeface="Arial" panose="020B0604020202020204" pitchFamily="34" charset="0"/>
              </a:rPr>
              <a:t>‘virtuous and wise</a:t>
            </a:r>
            <a:r>
              <a:rPr lang="en-GB" b="1" dirty="0" smtClean="0">
                <a:solidFill>
                  <a:prstClr val="black"/>
                </a:solidFill>
                <a:latin typeface="Arial" panose="020B0604020202020204" pitchFamily="34" charset="0"/>
                <a:cs typeface="Arial" panose="020B0604020202020204" pitchFamily="34" charset="0"/>
              </a:rPr>
              <a:t>’</a:t>
            </a:r>
            <a:r>
              <a:rPr lang="en-GB" dirty="0" smtClean="0">
                <a:solidFill>
                  <a:prstClr val="black"/>
                </a:solidFill>
                <a:latin typeface="Arial" panose="020B0604020202020204" pitchFamily="34" charset="0"/>
                <a:cs typeface="Arial" panose="020B0604020202020204" pitchFamily="34" charset="0"/>
              </a:rPr>
              <a:t>.</a:t>
            </a:r>
            <a:r>
              <a:rPr lang="en-GB" b="1" dirty="0" smtClean="0">
                <a:solidFill>
                  <a:prstClr val="black"/>
                </a:solidFill>
                <a:latin typeface="Arial" panose="020B0604020202020204" pitchFamily="34" charset="0"/>
                <a:cs typeface="Arial" panose="020B0604020202020204" pitchFamily="34" charset="0"/>
              </a:rPr>
              <a:t> </a:t>
            </a:r>
            <a:r>
              <a:rPr lang="en-GB" dirty="0">
                <a:solidFill>
                  <a:prstClr val="black"/>
                </a:solidFill>
                <a:latin typeface="Arial" panose="020B0604020202020204" pitchFamily="34" charset="0"/>
                <a:cs typeface="Arial" panose="020B0604020202020204" pitchFamily="34" charset="0"/>
              </a:rPr>
              <a:t>Do you think that he was?</a:t>
            </a:r>
          </a:p>
        </p:txBody>
      </p:sp>
      <p:sp>
        <p:nvSpPr>
          <p:cNvPr id="12" name="Rectangle 11"/>
          <p:cNvSpPr/>
          <p:nvPr/>
        </p:nvSpPr>
        <p:spPr>
          <a:xfrm>
            <a:off x="604846" y="5085184"/>
            <a:ext cx="2234774" cy="1477328"/>
          </a:xfrm>
          <a:prstGeom prst="rect">
            <a:avLst/>
          </a:prstGeom>
        </p:spPr>
        <p:txBody>
          <a:bodyPr wrap="square">
            <a:spAutoFit/>
          </a:bodyPr>
          <a:lstStyle/>
          <a:p>
            <a:pPr lvl="0"/>
            <a:r>
              <a:rPr lang="en-GB" dirty="0">
                <a:solidFill>
                  <a:srgbClr val="FFFF00"/>
                </a:solidFill>
                <a:latin typeface="Arial" panose="020B0604020202020204" pitchFamily="34" charset="0"/>
                <a:cs typeface="Arial" panose="020B0604020202020204" pitchFamily="34" charset="0"/>
              </a:rPr>
              <a:t>Why did the people of Bristol want to commemorate him at the end of the 19th century? </a:t>
            </a:r>
          </a:p>
        </p:txBody>
      </p:sp>
      <p:sp>
        <p:nvSpPr>
          <p:cNvPr id="16" name="Rectangle 15"/>
          <p:cNvSpPr/>
          <p:nvPr/>
        </p:nvSpPr>
        <p:spPr>
          <a:xfrm>
            <a:off x="6271232" y="5085184"/>
            <a:ext cx="2234774" cy="1477328"/>
          </a:xfrm>
          <a:prstGeom prst="rect">
            <a:avLst/>
          </a:prstGeom>
        </p:spPr>
        <p:txBody>
          <a:bodyPr wrap="square">
            <a:spAutoFit/>
          </a:bodyPr>
          <a:lstStyle/>
          <a:p>
            <a:pPr lvl="0"/>
            <a:r>
              <a:rPr lang="en-GB" dirty="0" smtClean="0">
                <a:solidFill>
                  <a:srgbClr val="FFFF00"/>
                </a:solidFill>
                <a:latin typeface="Arial" panose="020B0604020202020204" pitchFamily="34" charset="0"/>
                <a:cs typeface="Arial" panose="020B0604020202020204" pitchFamily="34" charset="0"/>
              </a:rPr>
              <a:t>What </a:t>
            </a:r>
            <a:r>
              <a:rPr lang="en-GB" dirty="0">
                <a:solidFill>
                  <a:srgbClr val="FFFF00"/>
                </a:solidFill>
                <a:latin typeface="Arial" panose="020B0604020202020204" pitchFamily="34" charset="0"/>
                <a:cs typeface="Arial" panose="020B0604020202020204" pitchFamily="34" charset="0"/>
              </a:rPr>
              <a:t>were people’s attitudes to empire and the slave-trade </a:t>
            </a:r>
            <a:r>
              <a:rPr lang="en-GB" dirty="0" smtClean="0">
                <a:solidFill>
                  <a:srgbClr val="FFFF00"/>
                </a:solidFill>
                <a:latin typeface="Arial" panose="020B0604020202020204" pitchFamily="34" charset="0"/>
                <a:cs typeface="Arial" panose="020B0604020202020204" pitchFamily="34" charset="0"/>
              </a:rPr>
              <a:t>at that time? </a:t>
            </a:r>
            <a:endParaRPr lang="en-GB" dirty="0">
              <a:solidFill>
                <a:srgbClr val="FFFF00"/>
              </a:solidFill>
              <a:latin typeface="Arial" panose="020B0604020202020204" pitchFamily="34" charset="0"/>
              <a:cs typeface="Arial" panose="020B0604020202020204" pitchFamily="34" charset="0"/>
            </a:endParaRPr>
          </a:p>
          <a:p>
            <a:pPr lvl="0"/>
            <a:endParaRPr lang="en-GB" dirty="0">
              <a:solidFill>
                <a:srgbClr val="FFFF00"/>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069686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0-#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750" fill="hold"/>
                                        <p:tgtEl>
                                          <p:spTgt spid="16"/>
                                        </p:tgtEl>
                                        <p:attrNameLst>
                                          <p:attrName>ppt_x</p:attrName>
                                        </p:attrNameLst>
                                      </p:cBhvr>
                                      <p:tavLst>
                                        <p:tav tm="0">
                                          <p:val>
                                            <p:strVal val="1+#ppt_w/2"/>
                                          </p:val>
                                        </p:tav>
                                        <p:tav tm="100000">
                                          <p:val>
                                            <p:strVal val="#ppt_x"/>
                                          </p:val>
                                        </p:tav>
                                      </p:tavLst>
                                    </p:anim>
                                    <p:anim calcmode="lin" valueType="num">
                                      <p:cBhvr additive="base">
                                        <p:cTn id="14" dur="75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97563" y="1268760"/>
            <a:ext cx="7920880" cy="707886"/>
          </a:xfrm>
          <a:prstGeom prst="rect">
            <a:avLst/>
          </a:prstGeom>
        </p:spPr>
        <p:txBody>
          <a:bodyPr wrap="square">
            <a:spAutoFit/>
          </a:bodyPr>
          <a:lstStyle/>
          <a:p>
            <a:pPr lvl="0" algn="ctr"/>
            <a:r>
              <a:rPr lang="en-GB" sz="4000" dirty="0">
                <a:solidFill>
                  <a:prstClr val="black"/>
                </a:solidFill>
                <a:latin typeface="Arial" panose="020B0604020202020204" pitchFamily="34" charset="0"/>
                <a:cs typeface="Arial" panose="020B0604020202020204" pitchFamily="34" charset="0"/>
              </a:rPr>
              <a:t>3</a:t>
            </a:r>
            <a:r>
              <a:rPr lang="en-GB" sz="4000" dirty="0" smtClean="0">
                <a:solidFill>
                  <a:prstClr val="black"/>
                </a:solidFill>
                <a:latin typeface="Arial" panose="020B0604020202020204" pitchFamily="34" charset="0"/>
                <a:cs typeface="Arial" panose="020B0604020202020204" pitchFamily="34" charset="0"/>
              </a:rPr>
              <a:t>. Difficult Histories</a:t>
            </a:r>
            <a:endParaRPr lang="en-GB" sz="4000" dirty="0">
              <a:solidFill>
                <a:prstClr val="black"/>
              </a:solidFill>
              <a:latin typeface="Arial" panose="020B0604020202020204" pitchFamily="34" charset="0"/>
              <a:cs typeface="Arial" panose="020B0604020202020204" pitchFamily="34" charset="0"/>
            </a:endParaRPr>
          </a:p>
        </p:txBody>
      </p:sp>
      <p:pic>
        <p:nvPicPr>
          <p:cNvPr id="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1978970"/>
            <a:ext cx="3555842" cy="4742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3924299" y="1976646"/>
            <a:ext cx="4594143" cy="4524315"/>
          </a:xfrm>
          <a:prstGeom prst="rect">
            <a:avLst/>
          </a:prstGeom>
        </p:spPr>
        <p:txBody>
          <a:bodyPr wrap="square">
            <a:spAutoFit/>
          </a:bodyPr>
          <a:lstStyle/>
          <a:p>
            <a:r>
              <a:rPr lang="en-GB" sz="2400" i="1" dirty="0">
                <a:latin typeface="Arial" pitchFamily="34" charset="0"/>
                <a:cs typeface="Arial" pitchFamily="34" charset="0"/>
              </a:rPr>
              <a:t>“The statue of Edward </a:t>
            </a:r>
            <a:r>
              <a:rPr lang="en-GB" sz="2400" i="1" dirty="0" err="1">
                <a:latin typeface="Arial" pitchFamily="34" charset="0"/>
                <a:cs typeface="Arial" pitchFamily="34" charset="0"/>
              </a:rPr>
              <a:t>Colston</a:t>
            </a:r>
            <a:r>
              <a:rPr lang="en-GB" sz="2400" i="1" dirty="0">
                <a:latin typeface="Arial" pitchFamily="34" charset="0"/>
                <a:cs typeface="Arial" pitchFamily="34" charset="0"/>
              </a:rPr>
              <a:t> in Bristol </a:t>
            </a:r>
            <a:r>
              <a:rPr lang="en-GB" sz="2400" i="1" dirty="0" smtClean="0">
                <a:latin typeface="Arial" pitchFamily="34" charset="0"/>
                <a:cs typeface="Arial" pitchFamily="34" charset="0"/>
              </a:rPr>
              <a:t>is </a:t>
            </a:r>
            <a:r>
              <a:rPr lang="en-GB" sz="2400" i="1" dirty="0">
                <a:latin typeface="Arial" pitchFamily="34" charset="0"/>
                <a:cs typeface="Arial" pitchFamily="34" charset="0"/>
              </a:rPr>
              <a:t>a constant reminder of his inhumanity</a:t>
            </a:r>
            <a:r>
              <a:rPr lang="en-GB" i="1" dirty="0">
                <a:latin typeface="Arial" pitchFamily="34" charset="0"/>
                <a:cs typeface="Arial" pitchFamily="34" charset="0"/>
              </a:rPr>
              <a:t>" </a:t>
            </a:r>
            <a:endParaRPr lang="en-GB" i="1" dirty="0" smtClean="0">
              <a:latin typeface="Arial" pitchFamily="34" charset="0"/>
              <a:cs typeface="Arial" pitchFamily="34" charset="0"/>
            </a:endParaRPr>
          </a:p>
          <a:p>
            <a:endParaRPr lang="en-GB" b="1" dirty="0">
              <a:latin typeface="Arial" pitchFamily="34" charset="0"/>
              <a:cs typeface="Arial" pitchFamily="34" charset="0"/>
            </a:endParaRPr>
          </a:p>
          <a:p>
            <a:r>
              <a:rPr lang="en-GB" dirty="0" smtClean="0">
                <a:latin typeface="Arial" pitchFamily="34" charset="0"/>
                <a:cs typeface="Arial" pitchFamily="34" charset="0"/>
              </a:rPr>
              <a:t>Miles </a:t>
            </a:r>
            <a:r>
              <a:rPr lang="en-GB" dirty="0">
                <a:latin typeface="Arial" pitchFamily="34" charset="0"/>
                <a:cs typeface="Arial" pitchFamily="34" charset="0"/>
              </a:rPr>
              <a:t>Chambers, </a:t>
            </a:r>
            <a:r>
              <a:rPr lang="en-GB" dirty="0" smtClean="0">
                <a:latin typeface="Arial" pitchFamily="34" charset="0"/>
                <a:cs typeface="Arial" pitchFamily="34" charset="0"/>
              </a:rPr>
              <a:t>Poet 2018</a:t>
            </a:r>
          </a:p>
          <a:p>
            <a:endParaRPr lang="en-GB" dirty="0"/>
          </a:p>
          <a:p>
            <a:r>
              <a:rPr lang="en-GB" dirty="0">
                <a:latin typeface="Arial" pitchFamily="34" charset="0"/>
                <a:cs typeface="Arial" pitchFamily="34" charset="0"/>
              </a:rPr>
              <a:t>On 7 June 2020, during the global protests following the </a:t>
            </a:r>
            <a:r>
              <a:rPr lang="en-GB" dirty="0">
                <a:latin typeface="Arial" pitchFamily="34" charset="0"/>
                <a:cs typeface="Arial" pitchFamily="34" charset="0"/>
                <a:hlinkClick r:id="rId6"/>
              </a:rPr>
              <a:t>killing of George Floyd</a:t>
            </a:r>
            <a:r>
              <a:rPr lang="en-GB" dirty="0">
                <a:latin typeface="Arial" pitchFamily="34" charset="0"/>
                <a:cs typeface="Arial" pitchFamily="34" charset="0"/>
              </a:rPr>
              <a:t> in the United States, the statue was </a:t>
            </a:r>
            <a:r>
              <a:rPr lang="en-GB" dirty="0">
                <a:latin typeface="Arial" pitchFamily="34" charset="0"/>
                <a:cs typeface="Arial" pitchFamily="34" charset="0"/>
                <a:hlinkClick r:id="rId7"/>
              </a:rPr>
              <a:t>pulled down </a:t>
            </a:r>
            <a:r>
              <a:rPr lang="en-GB" dirty="0">
                <a:latin typeface="Arial" pitchFamily="34" charset="0"/>
                <a:cs typeface="Arial" pitchFamily="34" charset="0"/>
              </a:rPr>
              <a:t>by </a:t>
            </a:r>
            <a:r>
              <a:rPr lang="en-GB" dirty="0" smtClean="0">
                <a:latin typeface="Arial" pitchFamily="34" charset="0"/>
                <a:cs typeface="Arial" pitchFamily="34" charset="0"/>
              </a:rPr>
              <a:t>demonstrators. </a:t>
            </a:r>
          </a:p>
          <a:p>
            <a:endParaRPr lang="en-GB" dirty="0">
              <a:latin typeface="Arial" pitchFamily="34" charset="0"/>
              <a:cs typeface="Arial" pitchFamily="34" charset="0"/>
            </a:endParaRPr>
          </a:p>
          <a:p>
            <a:r>
              <a:rPr lang="en-GB" dirty="0" smtClean="0">
                <a:latin typeface="Arial" pitchFamily="34" charset="0"/>
                <a:cs typeface="Arial" pitchFamily="34" charset="0"/>
              </a:rPr>
              <a:t>They </a:t>
            </a:r>
            <a:r>
              <a:rPr lang="en-GB" dirty="0">
                <a:latin typeface="Arial" pitchFamily="34" charset="0"/>
                <a:cs typeface="Arial" pitchFamily="34" charset="0"/>
              </a:rPr>
              <a:t>then jumped on it and daubed it in red and blue </a:t>
            </a:r>
            <a:r>
              <a:rPr lang="en-GB" dirty="0" smtClean="0">
                <a:latin typeface="Arial" pitchFamily="34" charset="0"/>
                <a:cs typeface="Arial" pitchFamily="34" charset="0"/>
              </a:rPr>
              <a:t>paint, before rolling it </a:t>
            </a:r>
            <a:r>
              <a:rPr lang="en-GB" dirty="0">
                <a:latin typeface="Arial" pitchFamily="34" charset="0"/>
                <a:cs typeface="Arial" pitchFamily="34" charset="0"/>
              </a:rPr>
              <a:t>down Anchor Road and </a:t>
            </a:r>
            <a:r>
              <a:rPr lang="en-GB" dirty="0" smtClean="0">
                <a:latin typeface="Arial" pitchFamily="34" charset="0"/>
                <a:cs typeface="Arial" pitchFamily="34" charset="0"/>
              </a:rPr>
              <a:t>pushing it </a:t>
            </a:r>
            <a:r>
              <a:rPr lang="en-GB" dirty="0">
                <a:latin typeface="Arial" pitchFamily="34" charset="0"/>
                <a:cs typeface="Arial" pitchFamily="34" charset="0"/>
              </a:rPr>
              <a:t>into Bristol Harbour</a:t>
            </a:r>
            <a:r>
              <a:rPr lang="en-GB" dirty="0" smtClean="0">
                <a:latin typeface="Arial" pitchFamily="34" charset="0"/>
                <a:cs typeface="Arial" pitchFamily="34" charset="0"/>
              </a:rPr>
              <a:t>.</a:t>
            </a:r>
          </a:p>
        </p:txBody>
      </p:sp>
    </p:spTree>
    <p:custDataLst>
      <p:tags r:id="rId1"/>
    </p:custDataLst>
    <p:extLst>
      <p:ext uri="{BB962C8B-B14F-4D97-AF65-F5344CB8AC3E}">
        <p14:creationId xmlns:p14="http://schemas.microsoft.com/office/powerpoint/2010/main" val="297036563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97563" y="1268760"/>
            <a:ext cx="7920880" cy="707886"/>
          </a:xfrm>
          <a:prstGeom prst="rect">
            <a:avLst/>
          </a:prstGeom>
        </p:spPr>
        <p:txBody>
          <a:bodyPr wrap="square">
            <a:spAutoFit/>
          </a:bodyPr>
          <a:lstStyle/>
          <a:p>
            <a:pPr lvl="0" algn="ctr"/>
            <a:r>
              <a:rPr lang="en-GB" sz="4000" dirty="0">
                <a:solidFill>
                  <a:prstClr val="black"/>
                </a:solidFill>
                <a:latin typeface="Arial" panose="020B0604020202020204" pitchFamily="34" charset="0"/>
                <a:cs typeface="Arial" panose="020B0604020202020204" pitchFamily="34" charset="0"/>
              </a:rPr>
              <a:t>3</a:t>
            </a:r>
            <a:r>
              <a:rPr lang="en-GB" sz="4000" dirty="0" smtClean="0">
                <a:solidFill>
                  <a:prstClr val="black"/>
                </a:solidFill>
                <a:latin typeface="Arial" panose="020B0604020202020204" pitchFamily="34" charset="0"/>
                <a:cs typeface="Arial" panose="020B0604020202020204" pitchFamily="34" charset="0"/>
              </a:rPr>
              <a:t>. Difficult Histories</a:t>
            </a:r>
            <a:endParaRPr lang="en-GB" sz="4000" dirty="0">
              <a:solidFill>
                <a:prstClr val="black"/>
              </a:solidFill>
              <a:latin typeface="Arial" panose="020B0604020202020204" pitchFamily="34" charset="0"/>
              <a:cs typeface="Arial" panose="020B0604020202020204" pitchFamily="34" charset="0"/>
            </a:endParaRPr>
          </a:p>
        </p:txBody>
      </p:sp>
      <p:sp>
        <p:nvSpPr>
          <p:cNvPr id="9" name="Rectangle 8"/>
          <p:cNvSpPr/>
          <p:nvPr/>
        </p:nvSpPr>
        <p:spPr>
          <a:xfrm>
            <a:off x="3924299" y="1976646"/>
            <a:ext cx="4594143" cy="3139321"/>
          </a:xfrm>
          <a:prstGeom prst="rect">
            <a:avLst/>
          </a:prstGeom>
        </p:spPr>
        <p:txBody>
          <a:bodyPr wrap="square">
            <a:spAutoFit/>
          </a:bodyPr>
          <a:lstStyle/>
          <a:p>
            <a:r>
              <a:rPr lang="en-GB" dirty="0" smtClean="0">
                <a:latin typeface="Arial" pitchFamily="34" charset="0"/>
                <a:cs typeface="Arial" pitchFamily="34" charset="0"/>
              </a:rPr>
              <a:t>At </a:t>
            </a:r>
            <a:r>
              <a:rPr lang="en-GB" dirty="0">
                <a:latin typeface="Arial" pitchFamily="34" charset="0"/>
                <a:cs typeface="Arial" pitchFamily="34" charset="0"/>
              </a:rPr>
              <a:t>5am on 11 June 2020, the statue was retrieved from Bristol harbour by Bristol City Council, who plan </a:t>
            </a:r>
            <a:r>
              <a:rPr lang="en-GB" dirty="0" smtClean="0">
                <a:latin typeface="Arial" pitchFamily="34" charset="0"/>
                <a:cs typeface="Arial" pitchFamily="34" charset="0"/>
              </a:rPr>
              <a:t>to </a:t>
            </a:r>
            <a:r>
              <a:rPr lang="en-GB" dirty="0">
                <a:latin typeface="Arial" pitchFamily="34" charset="0"/>
                <a:cs typeface="Arial" pitchFamily="34" charset="0"/>
              </a:rPr>
              <a:t>exhibit it in a museum without removing the graffiti and ropes placed on it by the </a:t>
            </a:r>
            <a:r>
              <a:rPr lang="en-GB" dirty="0" smtClean="0">
                <a:latin typeface="Arial" pitchFamily="34" charset="0"/>
                <a:cs typeface="Arial" pitchFamily="34" charset="0"/>
              </a:rPr>
              <a:t>protesters.</a:t>
            </a:r>
            <a:endParaRPr lang="en-GB" dirty="0">
              <a:latin typeface="Arial" pitchFamily="34" charset="0"/>
              <a:cs typeface="Arial" pitchFamily="34" charset="0"/>
            </a:endParaRPr>
          </a:p>
          <a:p>
            <a:endParaRPr lang="en-GB" dirty="0">
              <a:latin typeface="Arial" pitchFamily="34" charset="0"/>
              <a:cs typeface="Arial" pitchFamily="34" charset="0"/>
            </a:endParaRPr>
          </a:p>
          <a:p>
            <a:r>
              <a:rPr lang="en-GB" dirty="0">
                <a:latin typeface="Arial" pitchFamily="34" charset="0"/>
                <a:cs typeface="Arial" pitchFamily="34" charset="0"/>
              </a:rPr>
              <a:t>Do you think the protestors were right to pull down the statue</a:t>
            </a:r>
            <a:r>
              <a:rPr lang="en-GB" dirty="0" smtClean="0">
                <a:latin typeface="Arial" pitchFamily="34" charset="0"/>
                <a:cs typeface="Arial" pitchFamily="34" charset="0"/>
              </a:rPr>
              <a:t>?</a:t>
            </a:r>
          </a:p>
          <a:p>
            <a:endParaRPr lang="en-GB" dirty="0">
              <a:latin typeface="Arial" pitchFamily="34" charset="0"/>
              <a:cs typeface="Arial" pitchFamily="34" charset="0"/>
            </a:endParaRPr>
          </a:p>
          <a:p>
            <a:r>
              <a:rPr lang="en-GB" dirty="0" smtClean="0">
                <a:latin typeface="Arial" pitchFamily="34" charset="0"/>
                <a:cs typeface="Arial" pitchFamily="34" charset="0"/>
              </a:rPr>
              <a:t>Do you agree with </a:t>
            </a:r>
            <a:r>
              <a:rPr lang="en-GB" dirty="0">
                <a:latin typeface="Arial" pitchFamily="34" charset="0"/>
                <a:cs typeface="Arial" pitchFamily="34" charset="0"/>
              </a:rPr>
              <a:t>Bristol City </a:t>
            </a:r>
            <a:r>
              <a:rPr lang="en-GB" dirty="0" smtClean="0">
                <a:latin typeface="Arial" pitchFamily="34" charset="0"/>
                <a:cs typeface="Arial" pitchFamily="34" charset="0"/>
              </a:rPr>
              <a:t>Council’s plans for what to do with it?</a:t>
            </a:r>
            <a:endParaRPr lang="en-GB" dirty="0">
              <a:latin typeface="Arial" pitchFamily="34" charset="0"/>
              <a:cs typeface="Arial" pitchFamily="34" charset="0"/>
            </a:endParaRPr>
          </a:p>
        </p:txBody>
      </p:sp>
      <p:pic>
        <p:nvPicPr>
          <p:cNvPr id="2050" name="Picture 2" descr="H:\Documents\Immortalised resources\2_ZE_BRI_110620Colstonstatue_0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3850" y="2060848"/>
            <a:ext cx="3513419" cy="455223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193764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 calcmode="lin" valueType="num">
                                      <p:cBhvr additive="base">
                                        <p:cTn id="7" dur="1000" fill="hold"/>
                                        <p:tgtEl>
                                          <p:spTgt spid="9">
                                            <p:txEl>
                                              <p:pRg st="2" end="2"/>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9">
                                            <p:txEl>
                                              <p:pRg st="4" end="4"/>
                                            </p:txEl>
                                          </p:spTgt>
                                        </p:tgtEl>
                                        <p:attrNameLst>
                                          <p:attrName>style.visibility</p:attrName>
                                        </p:attrNameLst>
                                      </p:cBhvr>
                                      <p:to>
                                        <p:strVal val="visible"/>
                                      </p:to>
                                    </p:set>
                                    <p:anim calcmode="lin" valueType="num">
                                      <p:cBhvr additive="base">
                                        <p:cTn id="13" dur="1000" fill="hold"/>
                                        <p:tgtEl>
                                          <p:spTgt spid="9">
                                            <p:txEl>
                                              <p:pRg st="4" end="4"/>
                                            </p:txEl>
                                          </p:spTgt>
                                        </p:tgtEl>
                                        <p:attrNameLst>
                                          <p:attrName>ppt_x</p:attrName>
                                        </p:attrNameLst>
                                      </p:cBhvr>
                                      <p:tavLst>
                                        <p:tav tm="0">
                                          <p:val>
                                            <p:strVal val="0-#ppt_w/2"/>
                                          </p:val>
                                        </p:tav>
                                        <p:tav tm="100000">
                                          <p:val>
                                            <p:strVal val="#ppt_x"/>
                                          </p:val>
                                        </p:tav>
                                      </p:tavLst>
                                    </p:anim>
                                    <p:anim calcmode="lin" valueType="num">
                                      <p:cBhvr additive="base">
                                        <p:cTn id="14" dur="1000" fill="hold"/>
                                        <p:tgtEl>
                                          <p:spTgt spid="9">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97563" y="1268760"/>
            <a:ext cx="7920880" cy="707886"/>
          </a:xfrm>
          <a:prstGeom prst="rect">
            <a:avLst/>
          </a:prstGeom>
        </p:spPr>
        <p:txBody>
          <a:bodyPr wrap="square">
            <a:spAutoFit/>
          </a:bodyPr>
          <a:lstStyle/>
          <a:p>
            <a:pPr lvl="0" algn="ctr"/>
            <a:r>
              <a:rPr lang="en-GB" sz="4000" dirty="0">
                <a:solidFill>
                  <a:prstClr val="black"/>
                </a:solidFill>
                <a:latin typeface="Arial" panose="020B0604020202020204" pitchFamily="34" charset="0"/>
                <a:cs typeface="Arial" panose="020B0604020202020204" pitchFamily="34" charset="0"/>
              </a:rPr>
              <a:t>3</a:t>
            </a:r>
            <a:r>
              <a:rPr lang="en-GB" sz="4000" dirty="0" smtClean="0">
                <a:solidFill>
                  <a:prstClr val="black"/>
                </a:solidFill>
                <a:latin typeface="Arial" panose="020B0604020202020204" pitchFamily="34" charset="0"/>
                <a:cs typeface="Arial" panose="020B0604020202020204" pitchFamily="34" charset="0"/>
              </a:rPr>
              <a:t>. Difficult Histories</a:t>
            </a:r>
            <a:endParaRPr lang="en-GB" sz="4000" dirty="0">
              <a:solidFill>
                <a:prstClr val="black"/>
              </a:solidFill>
              <a:latin typeface="Arial" panose="020B0604020202020204" pitchFamily="34" charset="0"/>
              <a:cs typeface="Arial" panose="020B0604020202020204" pitchFamily="34" charset="0"/>
            </a:endParaRPr>
          </a:p>
        </p:txBody>
      </p:sp>
      <p:sp>
        <p:nvSpPr>
          <p:cNvPr id="9" name="Rectangle 8"/>
          <p:cNvSpPr/>
          <p:nvPr/>
        </p:nvSpPr>
        <p:spPr>
          <a:xfrm>
            <a:off x="3924299" y="1976646"/>
            <a:ext cx="4594143" cy="4801314"/>
          </a:xfrm>
          <a:prstGeom prst="rect">
            <a:avLst/>
          </a:prstGeom>
        </p:spPr>
        <p:txBody>
          <a:bodyPr wrap="square">
            <a:spAutoFit/>
          </a:bodyPr>
          <a:lstStyle/>
          <a:p>
            <a:r>
              <a:rPr lang="en-GB" dirty="0" smtClean="0">
                <a:latin typeface="Arial" pitchFamily="34" charset="0"/>
                <a:cs typeface="Arial" pitchFamily="34" charset="0"/>
              </a:rPr>
              <a:t>People </a:t>
            </a:r>
            <a:r>
              <a:rPr lang="en-GB" dirty="0">
                <a:latin typeface="Arial" pitchFamily="34" charset="0"/>
                <a:cs typeface="Arial" pitchFamily="34" charset="0"/>
              </a:rPr>
              <a:t>had campaigned for many years to have the </a:t>
            </a:r>
            <a:r>
              <a:rPr lang="en-GB" dirty="0" err="1">
                <a:latin typeface="Arial" pitchFamily="34" charset="0"/>
                <a:cs typeface="Arial" pitchFamily="34" charset="0"/>
              </a:rPr>
              <a:t>Colston</a:t>
            </a:r>
            <a:r>
              <a:rPr lang="en-GB" dirty="0">
                <a:latin typeface="Arial" pitchFamily="34" charset="0"/>
                <a:cs typeface="Arial" pitchFamily="34" charset="0"/>
              </a:rPr>
              <a:t> statue removed . There were also various attempts to reinterpret the statue to ensure people understood </a:t>
            </a:r>
            <a:r>
              <a:rPr lang="en-GB" dirty="0" err="1">
                <a:latin typeface="Arial" pitchFamily="34" charset="0"/>
                <a:cs typeface="Arial" pitchFamily="34" charset="0"/>
              </a:rPr>
              <a:t>Colston’s</a:t>
            </a:r>
            <a:r>
              <a:rPr lang="en-GB" dirty="0">
                <a:latin typeface="Arial" pitchFamily="34" charset="0"/>
                <a:cs typeface="Arial" pitchFamily="34" charset="0"/>
              </a:rPr>
              <a:t> role in the slave trade</a:t>
            </a:r>
          </a:p>
          <a:p>
            <a:endParaRPr lang="en-GB" dirty="0">
              <a:latin typeface="Arial" pitchFamily="34" charset="0"/>
              <a:cs typeface="Arial" pitchFamily="34" charset="0"/>
            </a:endParaRPr>
          </a:p>
          <a:p>
            <a:r>
              <a:rPr lang="en-GB" dirty="0" smtClean="0">
                <a:latin typeface="Arial" pitchFamily="34" charset="0"/>
                <a:cs typeface="Arial" pitchFamily="34" charset="0"/>
              </a:rPr>
              <a:t>In 2017 an </a:t>
            </a:r>
            <a:r>
              <a:rPr lang="en-GB" dirty="0">
                <a:latin typeface="Arial" pitchFamily="34" charset="0"/>
                <a:cs typeface="Arial" pitchFamily="34" charset="0"/>
              </a:rPr>
              <a:t>unofficial plaque was placed on the </a:t>
            </a:r>
            <a:r>
              <a:rPr lang="en-GB" dirty="0" smtClean="0">
                <a:latin typeface="Arial" pitchFamily="34" charset="0"/>
                <a:cs typeface="Arial" pitchFamily="34" charset="0"/>
              </a:rPr>
              <a:t>plinth by the artist </a:t>
            </a:r>
            <a:r>
              <a:rPr lang="en-GB" dirty="0" smtClean="0">
                <a:latin typeface="Arial" pitchFamily="34" charset="0"/>
                <a:cs typeface="Arial" pitchFamily="34" charset="0"/>
                <a:hlinkClick r:id="rId5"/>
              </a:rPr>
              <a:t>Will Coles</a:t>
            </a:r>
            <a:r>
              <a:rPr lang="en-GB" dirty="0" smtClean="0">
                <a:latin typeface="Arial" pitchFamily="34" charset="0"/>
                <a:cs typeface="Arial" pitchFamily="34" charset="0"/>
              </a:rPr>
              <a:t>. The </a:t>
            </a:r>
            <a:r>
              <a:rPr lang="en-GB" dirty="0">
                <a:latin typeface="Arial" pitchFamily="34" charset="0"/>
                <a:cs typeface="Arial" pitchFamily="34" charset="0"/>
              </a:rPr>
              <a:t>plaque, which resembles the famous blue plaques installed </a:t>
            </a:r>
            <a:r>
              <a:rPr lang="en-GB" dirty="0" smtClean="0">
                <a:latin typeface="Arial" pitchFamily="34" charset="0"/>
                <a:cs typeface="Arial" pitchFamily="34" charset="0"/>
              </a:rPr>
              <a:t>on the sites of </a:t>
            </a:r>
            <a:r>
              <a:rPr lang="en-GB" dirty="0">
                <a:latin typeface="Arial" pitchFamily="34" charset="0"/>
                <a:cs typeface="Arial" pitchFamily="34" charset="0"/>
              </a:rPr>
              <a:t>historic building </a:t>
            </a:r>
            <a:r>
              <a:rPr lang="en-GB" dirty="0" smtClean="0">
                <a:latin typeface="Arial" pitchFamily="34" charset="0"/>
                <a:cs typeface="Arial" pitchFamily="34" charset="0"/>
              </a:rPr>
              <a:t>by </a:t>
            </a:r>
            <a:r>
              <a:rPr lang="en-GB" dirty="0">
                <a:latin typeface="Arial" pitchFamily="34" charset="0"/>
                <a:cs typeface="Arial" pitchFamily="34" charset="0"/>
              </a:rPr>
              <a:t>English Heritage, draws attention to Bristol’s historic role in the slave trade which Edward </a:t>
            </a:r>
            <a:r>
              <a:rPr lang="en-GB" dirty="0" err="1" smtClean="0">
                <a:latin typeface="Arial" pitchFamily="34" charset="0"/>
                <a:cs typeface="Arial" pitchFamily="34" charset="0"/>
              </a:rPr>
              <a:t>Colston</a:t>
            </a:r>
            <a:r>
              <a:rPr lang="en-GB" dirty="0" smtClean="0">
                <a:latin typeface="Arial" pitchFamily="34" charset="0"/>
                <a:cs typeface="Arial" pitchFamily="34" charset="0"/>
              </a:rPr>
              <a:t> </a:t>
            </a:r>
            <a:r>
              <a:rPr lang="en-GB" dirty="0">
                <a:latin typeface="Arial" pitchFamily="34" charset="0"/>
                <a:cs typeface="Arial" pitchFamily="34" charset="0"/>
              </a:rPr>
              <a:t>benefited from.</a:t>
            </a:r>
          </a:p>
          <a:p>
            <a:endParaRPr lang="en-GB" dirty="0">
              <a:latin typeface="Arial" pitchFamily="34" charset="0"/>
              <a:cs typeface="Arial" pitchFamily="34" charset="0"/>
            </a:endParaRPr>
          </a:p>
          <a:p>
            <a:r>
              <a:rPr lang="en-GB" dirty="0">
                <a:latin typeface="Arial" pitchFamily="34" charset="0"/>
                <a:cs typeface="Arial" pitchFamily="34" charset="0"/>
              </a:rPr>
              <a:t>Do you think </a:t>
            </a:r>
            <a:r>
              <a:rPr lang="en-GB" dirty="0" smtClean="0">
                <a:latin typeface="Arial" pitchFamily="34" charset="0"/>
                <a:cs typeface="Arial" pitchFamily="34" charset="0"/>
              </a:rPr>
              <a:t>this was a </a:t>
            </a:r>
            <a:r>
              <a:rPr lang="en-GB" dirty="0">
                <a:latin typeface="Arial" pitchFamily="34" charset="0"/>
                <a:cs typeface="Arial" pitchFamily="34" charset="0"/>
              </a:rPr>
              <a:t>successful way to reinterpret the statue? </a:t>
            </a:r>
          </a:p>
        </p:txBody>
      </p:sp>
      <p:pic>
        <p:nvPicPr>
          <p:cNvPr id="3074" name="Picture 2" descr="https://www.bristol247.com/wp-content/uploads/2017/08/Plaque-on-statue-of-Edward-Colston-e1503574384808.jpg"/>
          <p:cNvPicPr>
            <a:picLocks noChangeAspect="1" noChangeArrowheads="1"/>
          </p:cNvPicPr>
          <p:nvPr/>
        </p:nvPicPr>
        <p:blipFill rotWithShape="1">
          <a:blip r:embed="rId6">
            <a:extLst>
              <a:ext uri="{28A0092B-C50C-407E-A947-70E740481C1C}">
                <a14:useLocalDpi xmlns:a14="http://schemas.microsoft.com/office/drawing/2010/main" val="0"/>
              </a:ext>
            </a:extLst>
          </a:blip>
          <a:srcRect l="17493" r="16942"/>
          <a:stretch/>
        </p:blipFill>
        <p:spPr bwMode="auto">
          <a:xfrm>
            <a:off x="323849" y="2276872"/>
            <a:ext cx="3500005" cy="29944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2353796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97563" y="1268760"/>
            <a:ext cx="7920880" cy="707886"/>
          </a:xfrm>
          <a:prstGeom prst="rect">
            <a:avLst/>
          </a:prstGeom>
        </p:spPr>
        <p:txBody>
          <a:bodyPr wrap="square">
            <a:spAutoFit/>
          </a:bodyPr>
          <a:lstStyle/>
          <a:p>
            <a:pPr lvl="0" algn="ctr"/>
            <a:r>
              <a:rPr lang="en-GB" sz="4000" dirty="0">
                <a:solidFill>
                  <a:prstClr val="black"/>
                </a:solidFill>
                <a:latin typeface="Arial" panose="020B0604020202020204" pitchFamily="34" charset="0"/>
                <a:cs typeface="Arial" panose="020B0604020202020204" pitchFamily="34" charset="0"/>
              </a:rPr>
              <a:t>3</a:t>
            </a:r>
            <a:r>
              <a:rPr lang="en-GB" sz="4000" dirty="0" smtClean="0">
                <a:solidFill>
                  <a:prstClr val="black"/>
                </a:solidFill>
                <a:latin typeface="Arial" panose="020B0604020202020204" pitchFamily="34" charset="0"/>
                <a:cs typeface="Arial" panose="020B0604020202020204" pitchFamily="34" charset="0"/>
              </a:rPr>
              <a:t>. Difficult Histories</a:t>
            </a:r>
            <a:endParaRPr lang="en-GB" sz="4000" dirty="0">
              <a:solidFill>
                <a:prstClr val="black"/>
              </a:solidFill>
              <a:latin typeface="Arial" panose="020B0604020202020204" pitchFamily="34" charset="0"/>
              <a:cs typeface="Arial" panose="020B0604020202020204" pitchFamily="34" charset="0"/>
            </a:endParaRPr>
          </a:p>
        </p:txBody>
      </p:sp>
      <p:pic>
        <p:nvPicPr>
          <p:cNvPr id="4098" name="Picture 2">
            <a:hlinkClick r:id="rId5"/>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4359" r="31370" b="9688"/>
          <a:stretch/>
        </p:blipFill>
        <p:spPr bwMode="auto">
          <a:xfrm>
            <a:off x="1120746" y="2002186"/>
            <a:ext cx="6874513" cy="48429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11214925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97563" y="1268760"/>
            <a:ext cx="7920880" cy="707886"/>
          </a:xfrm>
          <a:prstGeom prst="rect">
            <a:avLst/>
          </a:prstGeom>
        </p:spPr>
        <p:txBody>
          <a:bodyPr wrap="square">
            <a:spAutoFit/>
          </a:bodyPr>
          <a:lstStyle/>
          <a:p>
            <a:pPr lvl="0" algn="ctr"/>
            <a:r>
              <a:rPr lang="en-GB" sz="4000" dirty="0">
                <a:solidFill>
                  <a:prstClr val="black"/>
                </a:solidFill>
                <a:latin typeface="Arial" panose="020B0604020202020204" pitchFamily="34" charset="0"/>
                <a:cs typeface="Arial" panose="020B0604020202020204" pitchFamily="34" charset="0"/>
              </a:rPr>
              <a:t>3</a:t>
            </a:r>
            <a:r>
              <a:rPr lang="en-GB" sz="4000" dirty="0" smtClean="0">
                <a:solidFill>
                  <a:prstClr val="black"/>
                </a:solidFill>
                <a:latin typeface="Arial" panose="020B0604020202020204" pitchFamily="34" charset="0"/>
                <a:cs typeface="Arial" panose="020B0604020202020204" pitchFamily="34" charset="0"/>
              </a:rPr>
              <a:t>. Difficult Histories</a:t>
            </a:r>
            <a:endParaRPr lang="en-GB" sz="4000" dirty="0">
              <a:solidFill>
                <a:prstClr val="black"/>
              </a:solidFill>
              <a:latin typeface="Arial" panose="020B0604020202020204" pitchFamily="34" charset="0"/>
              <a:cs typeface="Arial" panose="020B0604020202020204" pitchFamily="34" charset="0"/>
            </a:endParaRPr>
          </a:p>
        </p:txBody>
      </p:sp>
      <p:sp>
        <p:nvSpPr>
          <p:cNvPr id="9" name="Rectangle 8"/>
          <p:cNvSpPr/>
          <p:nvPr/>
        </p:nvSpPr>
        <p:spPr>
          <a:xfrm>
            <a:off x="3912645" y="2060848"/>
            <a:ext cx="4594143" cy="2862322"/>
          </a:xfrm>
          <a:prstGeom prst="rect">
            <a:avLst/>
          </a:prstGeom>
        </p:spPr>
        <p:txBody>
          <a:bodyPr wrap="square">
            <a:spAutoFit/>
          </a:bodyPr>
          <a:lstStyle/>
          <a:p>
            <a:r>
              <a:rPr lang="en-GB" dirty="0">
                <a:latin typeface="Arial" pitchFamily="34" charset="0"/>
                <a:cs typeface="Arial" pitchFamily="34" charset="0"/>
              </a:rPr>
              <a:t>These model figures were placed temporarily at the foot of </a:t>
            </a:r>
            <a:r>
              <a:rPr lang="en-GB" dirty="0" smtClean="0">
                <a:latin typeface="Arial" pitchFamily="34" charset="0"/>
                <a:cs typeface="Arial" pitchFamily="34" charset="0"/>
              </a:rPr>
              <a:t>Bristol’s </a:t>
            </a:r>
            <a:r>
              <a:rPr lang="en-GB" dirty="0" err="1" smtClean="0">
                <a:latin typeface="Arial" pitchFamily="34" charset="0"/>
                <a:cs typeface="Arial" pitchFamily="34" charset="0"/>
              </a:rPr>
              <a:t>Colston</a:t>
            </a:r>
            <a:r>
              <a:rPr lang="en-GB" dirty="0" smtClean="0">
                <a:latin typeface="Arial" pitchFamily="34" charset="0"/>
                <a:cs typeface="Arial" pitchFamily="34" charset="0"/>
              </a:rPr>
              <a:t> statue on Anti-Slavery Day 2018.</a:t>
            </a:r>
          </a:p>
          <a:p>
            <a:endParaRPr lang="en-GB" dirty="0">
              <a:latin typeface="Arial" pitchFamily="34" charset="0"/>
              <a:cs typeface="Arial" pitchFamily="34" charset="0"/>
            </a:endParaRPr>
          </a:p>
          <a:p>
            <a:r>
              <a:rPr lang="en-GB" dirty="0" smtClean="0">
                <a:latin typeface="Arial" pitchFamily="34" charset="0"/>
                <a:cs typeface="Arial" pitchFamily="34" charset="0"/>
              </a:rPr>
              <a:t>They </a:t>
            </a:r>
            <a:r>
              <a:rPr lang="en-GB" dirty="0">
                <a:latin typeface="Arial" pitchFamily="34" charset="0"/>
                <a:cs typeface="Arial" pitchFamily="34" charset="0"/>
              </a:rPr>
              <a:t>are inspired  by this drawing of a ship transporting enslaved </a:t>
            </a:r>
            <a:r>
              <a:rPr lang="en-GB" dirty="0" smtClean="0">
                <a:latin typeface="Arial" pitchFamily="34" charset="0"/>
                <a:cs typeface="Arial" pitchFamily="34" charset="0"/>
              </a:rPr>
              <a:t>people.</a:t>
            </a:r>
            <a:endParaRPr lang="en-GB" dirty="0">
              <a:latin typeface="Arial" pitchFamily="34" charset="0"/>
              <a:cs typeface="Arial" pitchFamily="34" charset="0"/>
            </a:endParaRPr>
          </a:p>
          <a:p>
            <a:endParaRPr lang="en-GB" dirty="0">
              <a:latin typeface="Arial" pitchFamily="34" charset="0"/>
              <a:cs typeface="Arial" pitchFamily="34" charset="0"/>
            </a:endParaRPr>
          </a:p>
          <a:p>
            <a:r>
              <a:rPr lang="en-GB" dirty="0">
                <a:latin typeface="Arial" pitchFamily="34" charset="0"/>
                <a:cs typeface="Arial" pitchFamily="34" charset="0"/>
              </a:rPr>
              <a:t>Do you think this was a successful way to reinterpret the statue? </a:t>
            </a:r>
          </a:p>
          <a:p>
            <a:endParaRPr lang="en-GB" dirty="0">
              <a:latin typeface="Arial" pitchFamily="34" charset="0"/>
              <a:cs typeface="Arial" pitchFamily="34" charset="0"/>
            </a:endParaRPr>
          </a:p>
        </p:txBody>
      </p:sp>
      <p:pic>
        <p:nvPicPr>
          <p:cNvPr id="6" name="Picture 2">
            <a:hlinkClick r:id="rId5"/>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240" t="37956" r="60802" b="25583"/>
          <a:stretch/>
        </p:blipFill>
        <p:spPr bwMode="auto">
          <a:xfrm>
            <a:off x="323850" y="2060848"/>
            <a:ext cx="3492272" cy="2173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descr="H:\Documents\Immortalised resources\FOOT(1854)_p038_A_SLAVE_SHIP.jpg"/>
          <p:cNvPicPr>
            <a:picLocks noChangeAspect="1" noChangeArrowheads="1"/>
          </p:cNvPicPr>
          <p:nvPr/>
        </p:nvPicPr>
        <p:blipFill rotWithShape="1">
          <a:blip r:embed="rId7">
            <a:extLst>
              <a:ext uri="{28A0092B-C50C-407E-A947-70E740481C1C}">
                <a14:useLocalDpi xmlns:a14="http://schemas.microsoft.com/office/drawing/2010/main" val="0"/>
              </a:ext>
            </a:extLst>
          </a:blip>
          <a:srcRect l="59770" t="21258" r="3176" b="28893"/>
          <a:stretch/>
        </p:blipFill>
        <p:spPr bwMode="auto">
          <a:xfrm>
            <a:off x="323850" y="4289828"/>
            <a:ext cx="3476254" cy="256817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014031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97563" y="1268760"/>
            <a:ext cx="7920880" cy="5016758"/>
          </a:xfrm>
          <a:prstGeom prst="rect">
            <a:avLst/>
          </a:prstGeom>
        </p:spPr>
        <p:txBody>
          <a:bodyPr wrap="square">
            <a:spAutoFit/>
          </a:bodyPr>
          <a:lstStyle/>
          <a:p>
            <a:pPr lvl="0" algn="ctr"/>
            <a:r>
              <a:rPr lang="en-GB" sz="4000" dirty="0" smtClean="0">
                <a:solidFill>
                  <a:prstClr val="black"/>
                </a:solidFill>
                <a:latin typeface="Arial" panose="020B0604020202020204" pitchFamily="34" charset="0"/>
                <a:cs typeface="Arial" panose="020B0604020202020204" pitchFamily="34" charset="0"/>
              </a:rPr>
              <a:t>1. Introduction</a:t>
            </a:r>
            <a:endParaRPr lang="en-GB" sz="4000" dirty="0">
              <a:solidFill>
                <a:prstClr val="black"/>
              </a:solidFill>
              <a:latin typeface="Arial" panose="020B0604020202020204" pitchFamily="34" charset="0"/>
              <a:cs typeface="Arial" panose="020B0604020202020204" pitchFamily="34" charset="0"/>
            </a:endParaRPr>
          </a:p>
          <a:p>
            <a:pPr lvl="0" algn="ctr"/>
            <a:endParaRPr lang="en-GB" sz="2000" dirty="0">
              <a:solidFill>
                <a:prstClr val="black"/>
              </a:solidFill>
              <a:latin typeface="Arial" panose="020B0604020202020204" pitchFamily="34" charset="0"/>
              <a:cs typeface="Arial" panose="020B0604020202020204" pitchFamily="34" charset="0"/>
            </a:endParaRPr>
          </a:p>
          <a:p>
            <a:pPr lvl="0" algn="ctr"/>
            <a:r>
              <a:rPr lang="en-GB" sz="2000" dirty="0" smtClean="0">
                <a:solidFill>
                  <a:prstClr val="black"/>
                </a:solidFill>
                <a:latin typeface="Arial" panose="020B0604020202020204" pitchFamily="34" charset="0"/>
                <a:cs typeface="Arial" panose="020B0604020202020204" pitchFamily="34" charset="0"/>
              </a:rPr>
              <a:t>This theme encourages students to address the following questions:</a:t>
            </a:r>
          </a:p>
          <a:p>
            <a:pPr lvl="0">
              <a:lnSpc>
                <a:spcPct val="150000"/>
              </a:lnSpc>
            </a:pPr>
            <a:r>
              <a:rPr lang="en-GB" sz="2000" dirty="0" smtClean="0">
                <a:solidFill>
                  <a:prstClr val="black"/>
                </a:solidFill>
                <a:latin typeface="Arial" panose="020B0604020202020204" pitchFamily="34" charset="0"/>
                <a:cs typeface="Arial" panose="020B0604020202020204" pitchFamily="34" charset="0"/>
              </a:rPr>
              <a:t> </a:t>
            </a:r>
            <a:endParaRPr lang="en-GB" sz="2000" dirty="0">
              <a:solidFill>
                <a:prstClr val="black"/>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000" dirty="0" smtClean="0">
                <a:solidFill>
                  <a:prstClr val="black"/>
                </a:solidFill>
                <a:latin typeface="Arial" panose="020B0604020202020204" pitchFamily="34" charset="0"/>
                <a:cs typeface="Arial" panose="020B0604020202020204" pitchFamily="34" charset="0"/>
              </a:rPr>
              <a:t>What do we mean by ‘immortalised’?</a:t>
            </a:r>
            <a:endParaRPr lang="en-GB" sz="2000" dirty="0">
              <a:solidFill>
                <a:prstClr val="black"/>
              </a:solidFill>
              <a:latin typeface="Arial" panose="020B0604020202020204" pitchFamily="34" charset="0"/>
              <a:cs typeface="Arial" panose="020B0604020202020204" pitchFamily="34" charset="0"/>
            </a:endParaRPr>
          </a:p>
          <a:p>
            <a:pPr marL="342900" lvl="0" indent="-342900">
              <a:buFont typeface="Arial" panose="020B0604020202020204" pitchFamily="34" charset="0"/>
              <a:buChar char="•"/>
            </a:pPr>
            <a:endParaRPr lang="en-GB" sz="2000" dirty="0" smtClean="0">
              <a:solidFill>
                <a:prstClr val="black"/>
              </a:solidFill>
              <a:latin typeface="Arial" panose="020B0604020202020204" pitchFamily="34" charset="0"/>
              <a:cs typeface="Arial" panose="020B0604020202020204" pitchFamily="34" charset="0"/>
            </a:endParaRPr>
          </a:p>
          <a:p>
            <a:pPr marL="342900" lvl="0" indent="-342900">
              <a:buFont typeface="Arial" panose="020B0604020202020204" pitchFamily="34" charset="0"/>
              <a:buChar char="•"/>
            </a:pPr>
            <a:r>
              <a:rPr lang="en-GB" sz="2000" dirty="0" smtClean="0">
                <a:solidFill>
                  <a:prstClr val="black"/>
                </a:solidFill>
                <a:latin typeface="Arial" panose="020B0604020202020204" pitchFamily="34" charset="0"/>
                <a:cs typeface="Arial" panose="020B0604020202020204" pitchFamily="34" charset="0"/>
              </a:rPr>
              <a:t>How and why do we remember?</a:t>
            </a:r>
          </a:p>
          <a:p>
            <a:endParaRPr lang="en-GB" sz="2000" dirty="0" smtClean="0">
              <a:solidFill>
                <a:prstClr val="black"/>
              </a:solidFill>
              <a:latin typeface="Arial" panose="020B0604020202020204" pitchFamily="34" charset="0"/>
              <a:cs typeface="Arial" panose="020B0604020202020204" pitchFamily="34" charset="0"/>
            </a:endParaRPr>
          </a:p>
          <a:p>
            <a:pPr marL="342900" lvl="0" indent="-342900">
              <a:buFont typeface="Arial" panose="020B0604020202020204" pitchFamily="34" charset="0"/>
              <a:buChar char="•"/>
            </a:pPr>
            <a:r>
              <a:rPr lang="en-GB" sz="2000" dirty="0" smtClean="0">
                <a:solidFill>
                  <a:prstClr val="black"/>
                </a:solidFill>
                <a:latin typeface="Arial" panose="020B0604020202020204" pitchFamily="34" charset="0"/>
                <a:cs typeface="Arial" panose="020B0604020202020204" pitchFamily="34" charset="0"/>
              </a:rPr>
              <a:t>What is the purpose of statues, monuments and </a:t>
            </a:r>
            <a:r>
              <a:rPr lang="en-GB" sz="2000" dirty="0" smtClean="0">
                <a:solidFill>
                  <a:prstClr val="black"/>
                </a:solidFill>
                <a:latin typeface="Arial" panose="020B0604020202020204" pitchFamily="34" charset="0"/>
                <a:cs typeface="Arial" panose="020B0604020202020204" pitchFamily="34" charset="0"/>
              </a:rPr>
              <a:t>memorials? Why </a:t>
            </a:r>
            <a:r>
              <a:rPr lang="en-GB" sz="2000" dirty="0" smtClean="0">
                <a:solidFill>
                  <a:prstClr val="black"/>
                </a:solidFill>
                <a:latin typeface="Arial" panose="020B0604020202020204" pitchFamily="34" charset="0"/>
                <a:cs typeface="Arial" panose="020B0604020202020204" pitchFamily="34" charset="0"/>
              </a:rPr>
              <a:t>do we put them up?</a:t>
            </a:r>
          </a:p>
          <a:p>
            <a:pPr marL="342900" lvl="0" indent="-342900">
              <a:buFont typeface="Arial" panose="020B0604020202020204" pitchFamily="34" charset="0"/>
              <a:buChar char="•"/>
            </a:pPr>
            <a:endParaRPr lang="en-GB" sz="2000" dirty="0">
              <a:solidFill>
                <a:prstClr val="black"/>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000" dirty="0" smtClean="0">
                <a:solidFill>
                  <a:prstClr val="black"/>
                </a:solidFill>
                <a:latin typeface="Arial" panose="020B0604020202020204" pitchFamily="34" charset="0"/>
                <a:cs typeface="Arial" panose="020B0604020202020204" pitchFamily="34" charset="0"/>
              </a:rPr>
              <a:t>What are the most common </a:t>
            </a:r>
            <a:r>
              <a:rPr lang="en-GB" sz="2000" dirty="0">
                <a:solidFill>
                  <a:prstClr val="black"/>
                </a:solidFill>
                <a:latin typeface="Arial" panose="020B0604020202020204" pitchFamily="34" charset="0"/>
                <a:cs typeface="Arial" panose="020B0604020202020204" pitchFamily="34" charset="0"/>
              </a:rPr>
              <a:t>types of statues, monuments and memorials?</a:t>
            </a:r>
          </a:p>
          <a:p>
            <a:pPr lvl="0">
              <a:lnSpc>
                <a:spcPct val="150000"/>
              </a:lnSpc>
            </a:pPr>
            <a:endParaRPr lang="en-GB" sz="2000" dirty="0">
              <a:solidFill>
                <a:prstClr val="black"/>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89528182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97563" y="1268760"/>
            <a:ext cx="7920880" cy="707886"/>
          </a:xfrm>
          <a:prstGeom prst="rect">
            <a:avLst/>
          </a:prstGeom>
        </p:spPr>
        <p:txBody>
          <a:bodyPr wrap="square">
            <a:spAutoFit/>
          </a:bodyPr>
          <a:lstStyle/>
          <a:p>
            <a:pPr lvl="0" algn="ctr"/>
            <a:r>
              <a:rPr lang="en-GB" sz="4000" dirty="0">
                <a:solidFill>
                  <a:prstClr val="black"/>
                </a:solidFill>
                <a:latin typeface="Arial" panose="020B0604020202020204" pitchFamily="34" charset="0"/>
                <a:cs typeface="Arial" panose="020B0604020202020204" pitchFamily="34" charset="0"/>
              </a:rPr>
              <a:t>3</a:t>
            </a:r>
            <a:r>
              <a:rPr lang="en-GB" sz="4000" dirty="0" smtClean="0">
                <a:solidFill>
                  <a:prstClr val="black"/>
                </a:solidFill>
                <a:latin typeface="Arial" panose="020B0604020202020204" pitchFamily="34" charset="0"/>
                <a:cs typeface="Arial" panose="020B0604020202020204" pitchFamily="34" charset="0"/>
              </a:rPr>
              <a:t>. Difficult Histories</a:t>
            </a:r>
            <a:endParaRPr lang="en-GB" sz="4000" dirty="0">
              <a:solidFill>
                <a:prstClr val="black"/>
              </a:solidFill>
              <a:latin typeface="Arial" panose="020B0604020202020204" pitchFamily="34" charset="0"/>
              <a:cs typeface="Arial" panose="020B0604020202020204" pitchFamily="34" charset="0"/>
            </a:endParaRPr>
          </a:p>
        </p:txBody>
      </p:sp>
      <p:pic>
        <p:nvPicPr>
          <p:cNvPr id="6146" name="Picture 2" descr="H:\Documents\Immortalised resources\DP232600.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8463" b="39434"/>
          <a:stretch/>
        </p:blipFill>
        <p:spPr bwMode="auto">
          <a:xfrm>
            <a:off x="3924300" y="3384440"/>
            <a:ext cx="4680148" cy="2732581"/>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H:\Documents\Immortalised resources\DP23260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3849" y="2060848"/>
            <a:ext cx="3036867" cy="472763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3912645" y="2060848"/>
            <a:ext cx="4594143" cy="4801314"/>
          </a:xfrm>
          <a:prstGeom prst="rect">
            <a:avLst/>
          </a:prstGeom>
        </p:spPr>
        <p:txBody>
          <a:bodyPr wrap="square">
            <a:spAutoFit/>
          </a:bodyPr>
          <a:lstStyle/>
          <a:p>
            <a:r>
              <a:rPr lang="en-GB" dirty="0">
                <a:latin typeface="Arial" pitchFamily="34" charset="0"/>
                <a:cs typeface="Arial" pitchFamily="34" charset="0"/>
              </a:rPr>
              <a:t>A similar theme was taken by MSMR Architects in </a:t>
            </a:r>
            <a:r>
              <a:rPr lang="en-GB" dirty="0" smtClean="0">
                <a:latin typeface="Arial" pitchFamily="34" charset="0"/>
                <a:cs typeface="Arial" pitchFamily="34" charset="0"/>
              </a:rPr>
              <a:t>2018 when </a:t>
            </a:r>
            <a:r>
              <a:rPr lang="en-GB" dirty="0">
                <a:latin typeface="Arial" pitchFamily="34" charset="0"/>
                <a:cs typeface="Arial" pitchFamily="34" charset="0"/>
              </a:rPr>
              <a:t>they created their </a:t>
            </a:r>
            <a:r>
              <a:rPr lang="en-GB" dirty="0">
                <a:latin typeface="Arial" pitchFamily="34" charset="0"/>
                <a:cs typeface="Arial" pitchFamily="34" charset="0"/>
                <a:hlinkClick r:id="rId7"/>
              </a:rPr>
              <a:t>‘Contextualising </a:t>
            </a:r>
            <a:r>
              <a:rPr lang="en-GB" dirty="0" err="1">
                <a:latin typeface="Arial" pitchFamily="34" charset="0"/>
                <a:cs typeface="Arial" pitchFamily="34" charset="0"/>
                <a:hlinkClick r:id="rId7"/>
              </a:rPr>
              <a:t>Colston</a:t>
            </a:r>
            <a:r>
              <a:rPr lang="en-GB" dirty="0">
                <a:latin typeface="Arial" pitchFamily="34" charset="0"/>
                <a:cs typeface="Arial" pitchFamily="34" charset="0"/>
                <a:hlinkClick r:id="rId7"/>
              </a:rPr>
              <a:t>’ </a:t>
            </a:r>
            <a:r>
              <a:rPr lang="en-GB" dirty="0">
                <a:latin typeface="Arial" pitchFamily="34" charset="0"/>
                <a:cs typeface="Arial" pitchFamily="34" charset="0"/>
              </a:rPr>
              <a:t>sculpture for Historic England’s </a:t>
            </a:r>
            <a:r>
              <a:rPr lang="en-GB" dirty="0" smtClean="0">
                <a:latin typeface="Arial" pitchFamily="34" charset="0"/>
                <a:cs typeface="Arial" pitchFamily="34" charset="0"/>
              </a:rPr>
              <a:t>Immortalised Exhibition.</a:t>
            </a:r>
          </a:p>
          <a:p>
            <a:endParaRPr lang="en-GB" dirty="0">
              <a:latin typeface="Arial" pitchFamily="34" charset="0"/>
              <a:cs typeface="Arial" pitchFamily="34" charset="0"/>
            </a:endParaRPr>
          </a:p>
          <a:p>
            <a:endParaRPr lang="en-GB" dirty="0" smtClean="0">
              <a:latin typeface="Arial" pitchFamily="34" charset="0"/>
              <a:cs typeface="Arial" pitchFamily="34" charset="0"/>
            </a:endParaRPr>
          </a:p>
          <a:p>
            <a:endParaRPr lang="en-GB" dirty="0">
              <a:latin typeface="Arial" pitchFamily="34" charset="0"/>
              <a:cs typeface="Arial" pitchFamily="34" charset="0"/>
            </a:endParaRPr>
          </a:p>
          <a:p>
            <a:endParaRPr lang="en-GB" dirty="0" smtClean="0">
              <a:latin typeface="Arial" pitchFamily="34" charset="0"/>
              <a:cs typeface="Arial" pitchFamily="34" charset="0"/>
            </a:endParaRPr>
          </a:p>
          <a:p>
            <a:endParaRPr lang="en-GB" dirty="0">
              <a:latin typeface="Arial" pitchFamily="34" charset="0"/>
              <a:cs typeface="Arial" pitchFamily="34" charset="0"/>
            </a:endParaRPr>
          </a:p>
          <a:p>
            <a:endParaRPr lang="en-GB" dirty="0" smtClean="0">
              <a:latin typeface="Arial" pitchFamily="34" charset="0"/>
              <a:cs typeface="Arial" pitchFamily="34" charset="0"/>
            </a:endParaRPr>
          </a:p>
          <a:p>
            <a:endParaRPr lang="en-GB" dirty="0">
              <a:latin typeface="Arial" pitchFamily="34" charset="0"/>
              <a:cs typeface="Arial" pitchFamily="34" charset="0"/>
            </a:endParaRPr>
          </a:p>
          <a:p>
            <a:endParaRPr lang="en-GB" dirty="0" smtClean="0">
              <a:latin typeface="Arial" pitchFamily="34" charset="0"/>
              <a:cs typeface="Arial" pitchFamily="34" charset="0"/>
            </a:endParaRPr>
          </a:p>
          <a:p>
            <a:endParaRPr lang="en-GB" dirty="0">
              <a:latin typeface="Arial" pitchFamily="34" charset="0"/>
              <a:cs typeface="Arial" pitchFamily="34" charset="0"/>
            </a:endParaRPr>
          </a:p>
          <a:p>
            <a:endParaRPr lang="en-GB" dirty="0" smtClean="0">
              <a:latin typeface="Arial" pitchFamily="34" charset="0"/>
              <a:cs typeface="Arial" pitchFamily="34" charset="0"/>
            </a:endParaRPr>
          </a:p>
          <a:p>
            <a:endParaRPr lang="en-GB" dirty="0">
              <a:latin typeface="Arial" pitchFamily="34" charset="0"/>
              <a:cs typeface="Arial" pitchFamily="34" charset="0"/>
            </a:endParaRPr>
          </a:p>
          <a:p>
            <a:r>
              <a:rPr lang="en-GB" dirty="0">
                <a:latin typeface="Arial" pitchFamily="34" charset="0"/>
                <a:cs typeface="Arial" pitchFamily="34" charset="0"/>
              </a:rPr>
              <a:t>Do you think this was a successful way to reinterpret the statue? </a:t>
            </a:r>
          </a:p>
        </p:txBody>
      </p:sp>
    </p:spTree>
    <p:custDataLst>
      <p:tags r:id="rId1"/>
    </p:custDataLst>
    <p:extLst>
      <p:ext uri="{BB962C8B-B14F-4D97-AF65-F5344CB8AC3E}">
        <p14:creationId xmlns:p14="http://schemas.microsoft.com/office/powerpoint/2010/main" val="186233333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97563" y="1268760"/>
            <a:ext cx="7920880" cy="707886"/>
          </a:xfrm>
          <a:prstGeom prst="rect">
            <a:avLst/>
          </a:prstGeom>
        </p:spPr>
        <p:txBody>
          <a:bodyPr wrap="square">
            <a:spAutoFit/>
          </a:bodyPr>
          <a:lstStyle/>
          <a:p>
            <a:pPr lvl="0" algn="ctr"/>
            <a:r>
              <a:rPr lang="en-GB" sz="4000" dirty="0">
                <a:solidFill>
                  <a:prstClr val="black"/>
                </a:solidFill>
                <a:latin typeface="Arial" panose="020B0604020202020204" pitchFamily="34" charset="0"/>
                <a:cs typeface="Arial" panose="020B0604020202020204" pitchFamily="34" charset="0"/>
              </a:rPr>
              <a:t>3</a:t>
            </a:r>
            <a:r>
              <a:rPr lang="en-GB" sz="4000" dirty="0" smtClean="0">
                <a:solidFill>
                  <a:prstClr val="black"/>
                </a:solidFill>
                <a:latin typeface="Arial" panose="020B0604020202020204" pitchFamily="34" charset="0"/>
                <a:cs typeface="Arial" panose="020B0604020202020204" pitchFamily="34" charset="0"/>
              </a:rPr>
              <a:t>. Difficult Histories</a:t>
            </a:r>
            <a:endParaRPr lang="en-GB" sz="4000" dirty="0">
              <a:solidFill>
                <a:prstClr val="black"/>
              </a:solidFill>
              <a:latin typeface="Arial" panose="020B0604020202020204" pitchFamily="34" charset="0"/>
              <a:cs typeface="Arial" panose="020B0604020202020204" pitchFamily="34" charset="0"/>
            </a:endParaRPr>
          </a:p>
        </p:txBody>
      </p:sp>
      <p:sp>
        <p:nvSpPr>
          <p:cNvPr id="10" name="Rectangle 9"/>
          <p:cNvSpPr/>
          <p:nvPr/>
        </p:nvSpPr>
        <p:spPr>
          <a:xfrm>
            <a:off x="3912645" y="2060848"/>
            <a:ext cx="4594143" cy="4708981"/>
          </a:xfrm>
          <a:prstGeom prst="rect">
            <a:avLst/>
          </a:prstGeom>
        </p:spPr>
        <p:txBody>
          <a:bodyPr wrap="square">
            <a:spAutoFit/>
          </a:bodyPr>
          <a:lstStyle/>
          <a:p>
            <a:r>
              <a:rPr lang="en-GB" dirty="0" smtClean="0">
                <a:latin typeface="Arial" pitchFamily="34" charset="0"/>
                <a:cs typeface="Arial" pitchFamily="34" charset="0"/>
              </a:rPr>
              <a:t>In this </a:t>
            </a:r>
            <a:r>
              <a:rPr lang="en-GB" dirty="0">
                <a:latin typeface="Arial" pitchFamily="34" charset="0"/>
                <a:cs typeface="Arial" pitchFamily="34" charset="0"/>
              </a:rPr>
              <a:t>image </a:t>
            </a:r>
            <a:r>
              <a:rPr lang="en-GB" dirty="0" smtClean="0">
                <a:latin typeface="Arial" pitchFamily="34" charset="0"/>
                <a:cs typeface="Arial" pitchFamily="34" charset="0"/>
              </a:rPr>
              <a:t>the </a:t>
            </a:r>
            <a:r>
              <a:rPr lang="en-GB" dirty="0">
                <a:latin typeface="Arial" pitchFamily="34" charset="0"/>
                <a:cs typeface="Arial" pitchFamily="34" charset="0"/>
              </a:rPr>
              <a:t>artist Hew Locke has challenged the hidden story of how Edward </a:t>
            </a:r>
            <a:r>
              <a:rPr lang="en-GB" dirty="0" err="1">
                <a:latin typeface="Arial" pitchFamily="34" charset="0"/>
                <a:cs typeface="Arial" pitchFamily="34" charset="0"/>
              </a:rPr>
              <a:t>Colston</a:t>
            </a:r>
            <a:r>
              <a:rPr lang="en-GB" dirty="0">
                <a:latin typeface="Arial" pitchFamily="34" charset="0"/>
                <a:cs typeface="Arial" pitchFamily="34" charset="0"/>
              </a:rPr>
              <a:t> became a wealthy man. </a:t>
            </a:r>
            <a:endParaRPr lang="en-GB" dirty="0" smtClean="0">
              <a:latin typeface="Arial" pitchFamily="34" charset="0"/>
              <a:cs typeface="Arial" pitchFamily="34" charset="0"/>
            </a:endParaRPr>
          </a:p>
          <a:p>
            <a:endParaRPr lang="en-GB" dirty="0">
              <a:latin typeface="Arial" pitchFamily="34" charset="0"/>
              <a:cs typeface="Arial" pitchFamily="34" charset="0"/>
            </a:endParaRPr>
          </a:p>
          <a:p>
            <a:r>
              <a:rPr lang="en-GB" dirty="0" smtClean="0">
                <a:latin typeface="Arial" pitchFamily="34" charset="0"/>
                <a:cs typeface="Arial" pitchFamily="34" charset="0"/>
              </a:rPr>
              <a:t>He </a:t>
            </a:r>
            <a:r>
              <a:rPr lang="en-GB" dirty="0">
                <a:latin typeface="Arial" pitchFamily="34" charset="0"/>
                <a:cs typeface="Arial" pitchFamily="34" charset="0"/>
              </a:rPr>
              <a:t>has edited a photo of the statue to make it appear that </a:t>
            </a:r>
            <a:r>
              <a:rPr lang="en-GB" dirty="0" err="1">
                <a:latin typeface="Arial" pitchFamily="34" charset="0"/>
                <a:cs typeface="Arial" pitchFamily="34" charset="0"/>
              </a:rPr>
              <a:t>Colston</a:t>
            </a:r>
            <a:r>
              <a:rPr lang="en-GB" dirty="0">
                <a:latin typeface="Arial" pitchFamily="34" charset="0"/>
                <a:cs typeface="Arial" pitchFamily="34" charset="0"/>
              </a:rPr>
              <a:t> is dripping in chains, jewels, trade tokens and other loot</a:t>
            </a:r>
            <a:r>
              <a:rPr lang="en-GB" dirty="0" smtClean="0">
                <a:latin typeface="Arial" pitchFamily="34" charset="0"/>
                <a:cs typeface="Arial" pitchFamily="34" charset="0"/>
              </a:rPr>
              <a:t>.</a:t>
            </a:r>
          </a:p>
          <a:p>
            <a:r>
              <a:rPr lang="en-GB" dirty="0" smtClean="0">
                <a:latin typeface="Arial" pitchFamily="34" charset="0"/>
                <a:cs typeface="Arial" pitchFamily="34" charset="0"/>
              </a:rPr>
              <a:t> </a:t>
            </a:r>
            <a:endParaRPr lang="en-GB" dirty="0">
              <a:latin typeface="Arial" pitchFamily="34" charset="0"/>
              <a:cs typeface="Arial" pitchFamily="34" charset="0"/>
            </a:endParaRPr>
          </a:p>
          <a:p>
            <a:r>
              <a:rPr lang="en-GB" sz="2400" i="1" dirty="0">
                <a:latin typeface="Arial" pitchFamily="34" charset="0"/>
                <a:cs typeface="Arial" pitchFamily="34" charset="0"/>
              </a:rPr>
              <a:t>“[I’m] making the semi-visible more visible” </a:t>
            </a:r>
            <a:endParaRPr lang="en-GB" sz="2400" i="1" dirty="0" smtClean="0">
              <a:latin typeface="Arial" pitchFamily="34" charset="0"/>
              <a:cs typeface="Arial" pitchFamily="34" charset="0"/>
            </a:endParaRPr>
          </a:p>
          <a:p>
            <a:endParaRPr lang="en-GB" dirty="0">
              <a:latin typeface="Arial" pitchFamily="34" charset="0"/>
              <a:cs typeface="Arial" pitchFamily="34" charset="0"/>
            </a:endParaRPr>
          </a:p>
          <a:p>
            <a:r>
              <a:rPr lang="en-GB" dirty="0" smtClean="0">
                <a:latin typeface="Arial" pitchFamily="34" charset="0"/>
                <a:cs typeface="Arial" pitchFamily="34" charset="0"/>
              </a:rPr>
              <a:t>Hew Locke, Artist</a:t>
            </a:r>
          </a:p>
          <a:p>
            <a:endParaRPr lang="en-GB" dirty="0">
              <a:latin typeface="Arial" pitchFamily="34" charset="0"/>
              <a:cs typeface="Arial" pitchFamily="34" charset="0"/>
            </a:endParaRPr>
          </a:p>
          <a:p>
            <a:r>
              <a:rPr lang="en-GB" dirty="0" smtClean="0">
                <a:latin typeface="Arial" pitchFamily="34" charset="0"/>
                <a:cs typeface="Arial" pitchFamily="34" charset="0"/>
              </a:rPr>
              <a:t>What do you think about his approach of editing a photo of a statue, rather than the statue itself, to get his views across?</a:t>
            </a:r>
            <a:endParaRPr lang="en-GB" dirty="0">
              <a:latin typeface="Arial" pitchFamily="34" charset="0"/>
              <a:cs typeface="Arial" pitchFamily="34" charset="0"/>
            </a:endParaRPr>
          </a:p>
        </p:txBody>
      </p:sp>
      <p:pic>
        <p:nvPicPr>
          <p:cNvPr id="7170" name="Picture 2" descr="Colston 2006"/>
          <p:cNvPicPr>
            <a:picLocks noChangeAspect="1" noChangeArrowheads="1"/>
          </p:cNvPicPr>
          <p:nvPr/>
        </p:nvPicPr>
        <p:blipFill rotWithShape="1">
          <a:blip r:embed="rId5">
            <a:extLst>
              <a:ext uri="{28A0092B-C50C-407E-A947-70E740481C1C}">
                <a14:useLocalDpi xmlns:a14="http://schemas.microsoft.com/office/drawing/2010/main" val="0"/>
              </a:ext>
            </a:extLst>
          </a:blip>
          <a:srcRect l="16606" t="2497" r="14313" b="30738"/>
          <a:stretch/>
        </p:blipFill>
        <p:spPr bwMode="auto">
          <a:xfrm>
            <a:off x="597563" y="2149434"/>
            <a:ext cx="3182587" cy="461951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79895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
                                            <p:txEl>
                                              <p:pRg st="8" end="8"/>
                                            </p:txEl>
                                          </p:spTgt>
                                        </p:tgtEl>
                                        <p:attrNameLst>
                                          <p:attrName>style.visibility</p:attrName>
                                        </p:attrNameLst>
                                      </p:cBhvr>
                                      <p:to>
                                        <p:strVal val="visible"/>
                                      </p:to>
                                    </p:set>
                                    <p:anim calcmode="lin" valueType="num">
                                      <p:cBhvr additive="base">
                                        <p:cTn id="7" dur="1000" fill="hold"/>
                                        <p:tgtEl>
                                          <p:spTgt spid="10">
                                            <p:txEl>
                                              <p:pRg st="8" end="8"/>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10">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558757" y="2182118"/>
            <a:ext cx="7925028" cy="2862322"/>
          </a:xfrm>
          <a:prstGeom prst="rect">
            <a:avLst/>
          </a:prstGeom>
          <a:noFill/>
        </p:spPr>
        <p:txBody>
          <a:bodyPr wrap="square" rtlCol="0">
            <a:spAutoFit/>
          </a:bodyPr>
          <a:lstStyle/>
          <a:p>
            <a:r>
              <a:rPr lang="en-GB" dirty="0" smtClean="0">
                <a:latin typeface="Arial" panose="020B0604020202020204" pitchFamily="34" charset="0"/>
                <a:cs typeface="Arial" panose="020B0604020202020204" pitchFamily="34" charset="0"/>
              </a:rPr>
              <a:t>Ask </a:t>
            </a:r>
            <a:r>
              <a:rPr lang="en-GB" dirty="0">
                <a:latin typeface="Arial" panose="020B0604020202020204" pitchFamily="34" charset="0"/>
                <a:cs typeface="Arial" panose="020B0604020202020204" pitchFamily="34" charset="0"/>
              </a:rPr>
              <a:t>your students to research </a:t>
            </a:r>
            <a:r>
              <a:rPr lang="en-GB" dirty="0" smtClean="0">
                <a:latin typeface="Arial" panose="020B0604020202020204" pitchFamily="34" charset="0"/>
                <a:cs typeface="Arial" panose="020B0604020202020204" pitchFamily="34" charset="0"/>
              </a:rPr>
              <a:t>other controversial figures and their statues. </a:t>
            </a:r>
            <a:endParaRPr lang="en-GB" dirty="0" smtClean="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Are </a:t>
            </a:r>
            <a:r>
              <a:rPr lang="en-GB" dirty="0" smtClean="0">
                <a:latin typeface="Arial" panose="020B0604020202020204" pitchFamily="34" charset="0"/>
                <a:cs typeface="Arial" panose="020B0604020202020204" pitchFamily="34" charset="0"/>
              </a:rPr>
              <a:t>there any in the local area? </a:t>
            </a: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Create </a:t>
            </a:r>
            <a:r>
              <a:rPr lang="en-GB" dirty="0">
                <a:latin typeface="Arial" panose="020B0604020202020204" pitchFamily="34" charset="0"/>
                <a:cs typeface="Arial" panose="020B0604020202020204" pitchFamily="34" charset="0"/>
              </a:rPr>
              <a:t>a poster about them explaining how there are different stories/ narratives to be told. Ask them to split the page into two sections and write down on one side </a:t>
            </a:r>
            <a:r>
              <a:rPr lang="en-GB" dirty="0" smtClean="0">
                <a:latin typeface="Arial" panose="020B0604020202020204" pitchFamily="34" charset="0"/>
                <a:cs typeface="Arial" panose="020B0604020202020204" pitchFamily="34" charset="0"/>
              </a:rPr>
              <a:t>the </a:t>
            </a:r>
            <a:r>
              <a:rPr lang="en-GB" dirty="0">
                <a:latin typeface="Arial" panose="020B0604020202020204" pitchFamily="34" charset="0"/>
                <a:cs typeface="Arial" panose="020B0604020202020204" pitchFamily="34" charset="0"/>
              </a:rPr>
              <a:t>achievements of the person </a:t>
            </a:r>
            <a:r>
              <a:rPr lang="en-GB" dirty="0" smtClean="0">
                <a:latin typeface="Arial" panose="020B0604020202020204" pitchFamily="34" charset="0"/>
                <a:cs typeface="Arial" panose="020B0604020202020204" pitchFamily="34" charset="0"/>
              </a:rPr>
              <a:t>remembered</a:t>
            </a:r>
            <a:r>
              <a:rPr lang="en-GB" dirty="0" smtClean="0">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rPr>
              <a:t>and then on the other side, a different perspective or point of </a:t>
            </a:r>
            <a:r>
              <a:rPr lang="en-GB" dirty="0" smtClean="0">
                <a:latin typeface="Arial" panose="020B0604020202020204" pitchFamily="34" charset="0"/>
                <a:cs typeface="Arial" panose="020B0604020202020204" pitchFamily="34" charset="0"/>
              </a:rPr>
              <a:t>view. </a:t>
            </a: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W</a:t>
            </a:r>
            <a:r>
              <a:rPr lang="en-GB" dirty="0" smtClean="0">
                <a:latin typeface="Arial" panose="020B0604020202020204" pitchFamily="34" charset="0"/>
                <a:cs typeface="Arial" panose="020B0604020202020204" pitchFamily="34" charset="0"/>
              </a:rPr>
              <a:t>hat </a:t>
            </a:r>
            <a:r>
              <a:rPr lang="en-GB" dirty="0">
                <a:latin typeface="Arial" panose="020B0604020202020204" pitchFamily="34" charset="0"/>
                <a:cs typeface="Arial" panose="020B0604020202020204" pitchFamily="34" charset="0"/>
              </a:rPr>
              <a:t>other stories can be told?</a:t>
            </a:r>
          </a:p>
        </p:txBody>
      </p:sp>
      <p:pic>
        <p:nvPicPr>
          <p:cNvPr id="7" name="Picture 6"/>
          <p:cNvPicPr/>
          <p:nvPr/>
        </p:nvPicPr>
        <p:blipFill>
          <a:blip r:embed="rId5" cstate="print">
            <a:extLst>
              <a:ext uri="{28A0092B-C50C-407E-A947-70E740481C1C}">
                <a14:useLocalDpi xmlns:a14="http://schemas.microsoft.com/office/drawing/2010/main" val="0"/>
              </a:ext>
            </a:extLst>
          </a:blip>
          <a:stretch>
            <a:fillRect/>
          </a:stretch>
        </p:blipFill>
        <p:spPr>
          <a:xfrm>
            <a:off x="5553887" y="5102395"/>
            <a:ext cx="1877060" cy="1813560"/>
          </a:xfrm>
          <a:prstGeom prst="rect">
            <a:avLst/>
          </a:prstGeom>
        </p:spPr>
      </p:pic>
      <p:grpSp>
        <p:nvGrpSpPr>
          <p:cNvPr id="5" name="Group 4"/>
          <p:cNvGrpSpPr/>
          <p:nvPr/>
        </p:nvGrpSpPr>
        <p:grpSpPr>
          <a:xfrm>
            <a:off x="3629837" y="5079852"/>
            <a:ext cx="1924050" cy="1858645"/>
            <a:chOff x="5300745" y="4877388"/>
            <a:chExt cx="1924050" cy="1858645"/>
          </a:xfrm>
        </p:grpSpPr>
        <p:pic>
          <p:nvPicPr>
            <p:cNvPr id="9" name="Picture 8"/>
            <p:cNvPicPr/>
            <p:nvPr/>
          </p:nvPicPr>
          <p:blipFill>
            <a:blip r:embed="rId6" cstate="print">
              <a:extLst>
                <a:ext uri="{28A0092B-C50C-407E-A947-70E740481C1C}">
                  <a14:useLocalDpi xmlns:a14="http://schemas.microsoft.com/office/drawing/2010/main" val="0"/>
                </a:ext>
              </a:extLst>
            </a:blip>
            <a:stretch>
              <a:fillRect/>
            </a:stretch>
          </p:blipFill>
          <p:spPr>
            <a:xfrm rot="748194">
              <a:off x="5300745" y="4877388"/>
              <a:ext cx="1924050" cy="1858645"/>
            </a:xfrm>
            <a:prstGeom prst="rect">
              <a:avLst/>
            </a:prstGeom>
          </p:spPr>
        </p:pic>
        <p:sp>
          <p:nvSpPr>
            <p:cNvPr id="8" name="Text Box 2"/>
            <p:cNvSpPr txBox="1">
              <a:spLocks noChangeArrowheads="1"/>
            </p:cNvSpPr>
            <p:nvPr/>
          </p:nvSpPr>
          <p:spPr bwMode="auto">
            <a:xfrm>
              <a:off x="5436096" y="5575888"/>
              <a:ext cx="1512167" cy="494665"/>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GB" sz="2400" dirty="0">
                  <a:effectLst/>
                  <a:latin typeface="Comic Sans MS"/>
                  <a:ea typeface="Calibri"/>
                  <a:cs typeface="Arial"/>
                </a:rPr>
                <a:t>Talented</a:t>
              </a:r>
              <a:endParaRPr lang="en-GB" sz="2400" dirty="0">
                <a:effectLst/>
                <a:latin typeface="Calibri"/>
                <a:ea typeface="Calibri"/>
                <a:cs typeface="Times New Roman"/>
              </a:endParaRPr>
            </a:p>
          </p:txBody>
        </p:sp>
      </p:grpSp>
      <p:grpSp>
        <p:nvGrpSpPr>
          <p:cNvPr id="2" name="Group 1"/>
          <p:cNvGrpSpPr/>
          <p:nvPr/>
        </p:nvGrpSpPr>
        <p:grpSpPr>
          <a:xfrm>
            <a:off x="7271672" y="5024005"/>
            <a:ext cx="1924050" cy="1858645"/>
            <a:chOff x="7271672" y="4984667"/>
            <a:chExt cx="1924050" cy="1858645"/>
          </a:xfrm>
        </p:grpSpPr>
        <p:pic>
          <p:nvPicPr>
            <p:cNvPr id="11" name="Picture 10"/>
            <p:cNvPicPr/>
            <p:nvPr/>
          </p:nvPicPr>
          <p:blipFill>
            <a:blip r:embed="rId6" cstate="print">
              <a:extLst>
                <a:ext uri="{28A0092B-C50C-407E-A947-70E740481C1C}">
                  <a14:useLocalDpi xmlns:a14="http://schemas.microsoft.com/office/drawing/2010/main" val="0"/>
                </a:ext>
              </a:extLst>
            </a:blip>
            <a:stretch>
              <a:fillRect/>
            </a:stretch>
          </p:blipFill>
          <p:spPr>
            <a:xfrm rot="748194">
              <a:off x="7271672" y="4984667"/>
              <a:ext cx="1924050" cy="1858645"/>
            </a:xfrm>
            <a:prstGeom prst="rect">
              <a:avLst/>
            </a:prstGeom>
          </p:spPr>
        </p:pic>
        <p:sp>
          <p:nvSpPr>
            <p:cNvPr id="10" name="Text Box 2"/>
            <p:cNvSpPr txBox="1">
              <a:spLocks noChangeArrowheads="1"/>
            </p:cNvSpPr>
            <p:nvPr/>
          </p:nvSpPr>
          <p:spPr bwMode="auto">
            <a:xfrm rot="992717">
              <a:off x="7506471" y="5584393"/>
              <a:ext cx="1426845" cy="737870"/>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GB" sz="2400" b="1" dirty="0">
                  <a:effectLst/>
                  <a:latin typeface="Bradley Hand ITC"/>
                  <a:ea typeface="Calibri"/>
                  <a:cs typeface="Arial"/>
                </a:rPr>
                <a:t>Wealthy</a:t>
              </a:r>
              <a:endParaRPr lang="en-GB" sz="2400" dirty="0">
                <a:effectLst/>
                <a:latin typeface="Calibri"/>
                <a:ea typeface="Calibri"/>
                <a:cs typeface="Times New Roman"/>
              </a:endParaRPr>
            </a:p>
          </p:txBody>
        </p:sp>
      </p:grpSp>
      <p:sp>
        <p:nvSpPr>
          <p:cNvPr id="12" name="Title 1"/>
          <p:cNvSpPr txBox="1">
            <a:spLocks/>
          </p:cNvSpPr>
          <p:nvPr/>
        </p:nvSpPr>
        <p:spPr>
          <a:xfrm>
            <a:off x="593414" y="1202493"/>
            <a:ext cx="7992889" cy="792088"/>
          </a:xfrm>
          <a:prstGeom prst="rect">
            <a:avLst/>
          </a:prstGeom>
          <a:solidFill>
            <a:srgbClr val="FFFF00"/>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dirty="0" smtClean="0">
                <a:latin typeface="Arial" panose="020B0604020202020204" pitchFamily="34" charset="0"/>
                <a:cs typeface="Arial" panose="020B0604020202020204" pitchFamily="34" charset="0"/>
              </a:rPr>
              <a:t>Research </a:t>
            </a:r>
            <a:endParaRPr lang="en-GB" dirty="0">
              <a:latin typeface="Arial" panose="020B0604020202020204" pitchFamily="34" charset="0"/>
              <a:cs typeface="Arial" panose="020B0604020202020204" pitchFamily="34" charset="0"/>
            </a:endParaRPr>
          </a:p>
        </p:txBody>
      </p:sp>
      <p:grpSp>
        <p:nvGrpSpPr>
          <p:cNvPr id="17" name="Group 16"/>
          <p:cNvGrpSpPr/>
          <p:nvPr/>
        </p:nvGrpSpPr>
        <p:grpSpPr>
          <a:xfrm>
            <a:off x="35893" y="5044440"/>
            <a:ext cx="1877060" cy="1813560"/>
            <a:chOff x="3347864" y="4949779"/>
            <a:chExt cx="1877060" cy="1813560"/>
          </a:xfrm>
        </p:grpSpPr>
        <p:pic>
          <p:nvPicPr>
            <p:cNvPr id="18" name="Picture 17"/>
            <p:cNvPicPr/>
            <p:nvPr/>
          </p:nvPicPr>
          <p:blipFill>
            <a:blip r:embed="rId5" cstate="print">
              <a:extLst>
                <a:ext uri="{28A0092B-C50C-407E-A947-70E740481C1C}">
                  <a14:useLocalDpi xmlns:a14="http://schemas.microsoft.com/office/drawing/2010/main" val="0"/>
                </a:ext>
              </a:extLst>
            </a:blip>
            <a:stretch>
              <a:fillRect/>
            </a:stretch>
          </p:blipFill>
          <p:spPr>
            <a:xfrm>
              <a:off x="3347864" y="4949779"/>
              <a:ext cx="1877060" cy="1813560"/>
            </a:xfrm>
            <a:prstGeom prst="rect">
              <a:avLst/>
            </a:prstGeom>
          </p:spPr>
        </p:pic>
        <p:sp>
          <p:nvSpPr>
            <p:cNvPr id="19" name="Text Box 2"/>
            <p:cNvSpPr txBox="1">
              <a:spLocks noChangeArrowheads="1"/>
            </p:cNvSpPr>
            <p:nvPr/>
          </p:nvSpPr>
          <p:spPr bwMode="auto">
            <a:xfrm rot="21108118">
              <a:off x="3732039" y="5522549"/>
              <a:ext cx="1007110" cy="568325"/>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GB" sz="2400" dirty="0">
                  <a:effectLst/>
                  <a:latin typeface="Arial"/>
                  <a:ea typeface="Calibri"/>
                  <a:cs typeface="Times New Roman"/>
                </a:rPr>
                <a:t>Brave</a:t>
              </a:r>
              <a:endParaRPr lang="en-GB" sz="2400" dirty="0">
                <a:effectLst/>
                <a:latin typeface="Calibri"/>
                <a:ea typeface="Calibri"/>
                <a:cs typeface="Times New Roman"/>
              </a:endParaRPr>
            </a:p>
          </p:txBody>
        </p:sp>
      </p:grpSp>
      <p:pic>
        <p:nvPicPr>
          <p:cNvPr id="21" name="Picture 20"/>
          <p:cNvPicPr/>
          <p:nvPr/>
        </p:nvPicPr>
        <p:blipFill>
          <a:blip r:embed="rId6" cstate="print">
            <a:extLst>
              <a:ext uri="{28A0092B-C50C-407E-A947-70E740481C1C}">
                <a14:useLocalDpi xmlns:a14="http://schemas.microsoft.com/office/drawing/2010/main" val="0"/>
              </a:ext>
            </a:extLst>
          </a:blip>
          <a:stretch>
            <a:fillRect/>
          </a:stretch>
        </p:blipFill>
        <p:spPr>
          <a:xfrm rot="748194">
            <a:off x="1763688" y="5063343"/>
            <a:ext cx="1924050" cy="1858645"/>
          </a:xfrm>
          <a:prstGeom prst="rect">
            <a:avLst/>
          </a:prstGeom>
        </p:spPr>
      </p:pic>
    </p:spTree>
    <p:custDataLst>
      <p:tags r:id="rId1"/>
    </p:custDataLst>
    <p:extLst>
      <p:ext uri="{BB962C8B-B14F-4D97-AF65-F5344CB8AC3E}">
        <p14:creationId xmlns:p14="http://schemas.microsoft.com/office/powerpoint/2010/main" val="80412490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
          <p:cNvSpPr txBox="1">
            <a:spLocks/>
          </p:cNvSpPr>
          <p:nvPr/>
        </p:nvSpPr>
        <p:spPr>
          <a:xfrm>
            <a:off x="593414" y="1202493"/>
            <a:ext cx="7992889" cy="792088"/>
          </a:xfrm>
          <a:prstGeom prst="rect">
            <a:avLst/>
          </a:prstGeom>
          <a:solidFill>
            <a:srgbClr val="FFFF00"/>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dirty="0" smtClean="0">
                <a:latin typeface="Arial" panose="020B0604020202020204" pitchFamily="34" charset="0"/>
                <a:cs typeface="Arial" panose="020B0604020202020204" pitchFamily="34" charset="0"/>
              </a:rPr>
              <a:t>Activity </a:t>
            </a:r>
            <a:endParaRPr lang="en-GB" dirty="0">
              <a:latin typeface="Arial" panose="020B0604020202020204" pitchFamily="34" charset="0"/>
              <a:cs typeface="Arial" panose="020B0604020202020204" pitchFamily="34" charset="0"/>
            </a:endParaRPr>
          </a:p>
        </p:txBody>
      </p:sp>
      <p:sp>
        <p:nvSpPr>
          <p:cNvPr id="3" name="Rectangle 2"/>
          <p:cNvSpPr/>
          <p:nvPr/>
        </p:nvSpPr>
        <p:spPr>
          <a:xfrm>
            <a:off x="3924300" y="2149434"/>
            <a:ext cx="4896172" cy="4247317"/>
          </a:xfrm>
          <a:prstGeom prst="rect">
            <a:avLst/>
          </a:prstGeom>
        </p:spPr>
        <p:txBody>
          <a:bodyPr wrap="square">
            <a:spAutoFit/>
          </a:bodyPr>
          <a:lstStyle/>
          <a:p>
            <a:r>
              <a:rPr lang="en-GB" b="1" dirty="0" smtClean="0">
                <a:latin typeface="Arial" pitchFamily="34" charset="0"/>
                <a:cs typeface="Arial" pitchFamily="34" charset="0"/>
              </a:rPr>
              <a:t>Making </a:t>
            </a:r>
            <a:r>
              <a:rPr lang="en-GB" b="1" dirty="0">
                <a:latin typeface="Arial" pitchFamily="34" charset="0"/>
                <a:cs typeface="Arial" pitchFamily="34" charset="0"/>
              </a:rPr>
              <a:t>the </a:t>
            </a:r>
            <a:r>
              <a:rPr lang="en-GB" b="1" dirty="0" smtClean="0">
                <a:latin typeface="Arial" pitchFamily="34" charset="0"/>
                <a:cs typeface="Arial" pitchFamily="34" charset="0"/>
              </a:rPr>
              <a:t>invisible visible </a:t>
            </a:r>
          </a:p>
          <a:p>
            <a:endParaRPr lang="en-GB" dirty="0">
              <a:latin typeface="Arial" pitchFamily="34" charset="0"/>
              <a:cs typeface="Arial" pitchFamily="34" charset="0"/>
            </a:endParaRPr>
          </a:p>
          <a:p>
            <a:r>
              <a:rPr lang="en-GB" dirty="0" smtClean="0">
                <a:latin typeface="Arial" pitchFamily="34" charset="0"/>
                <a:cs typeface="Arial" pitchFamily="34" charset="0"/>
              </a:rPr>
              <a:t>Taking </a:t>
            </a:r>
            <a:r>
              <a:rPr lang="en-GB" dirty="0">
                <a:latin typeface="Arial" pitchFamily="34" charset="0"/>
                <a:cs typeface="Arial" pitchFamily="34" charset="0"/>
              </a:rPr>
              <a:t>the work of Hew Locke as inspiration, ask your students to use the research they’ve done on a monument, memorial or sculpture to a figure </a:t>
            </a:r>
            <a:r>
              <a:rPr lang="en-GB" dirty="0" smtClean="0">
                <a:latin typeface="Arial" pitchFamily="34" charset="0"/>
                <a:cs typeface="Arial" pitchFamily="34" charset="0"/>
              </a:rPr>
              <a:t>who </a:t>
            </a:r>
            <a:r>
              <a:rPr lang="en-GB" dirty="0">
                <a:latin typeface="Arial" pitchFamily="34" charset="0"/>
                <a:cs typeface="Arial" pitchFamily="34" charset="0"/>
              </a:rPr>
              <a:t>provokes debate (such as </a:t>
            </a:r>
            <a:r>
              <a:rPr lang="en-GB" dirty="0" smtClean="0">
                <a:latin typeface="Arial" pitchFamily="34" charset="0"/>
                <a:cs typeface="Arial" pitchFamily="34" charset="0"/>
              </a:rPr>
              <a:t>Queen Victoria, Oliver Cromwell, Cecil Rhodes, Robert Clive, Henry Havelock </a:t>
            </a:r>
            <a:r>
              <a:rPr lang="en-GB" dirty="0">
                <a:latin typeface="Arial" pitchFamily="34" charset="0"/>
                <a:cs typeface="Arial" pitchFamily="34" charset="0"/>
              </a:rPr>
              <a:t>etc.) to create a digital piece of art. </a:t>
            </a:r>
            <a:endParaRPr lang="en-GB" dirty="0" smtClean="0">
              <a:latin typeface="Arial" pitchFamily="34" charset="0"/>
              <a:cs typeface="Arial" pitchFamily="34" charset="0"/>
            </a:endParaRPr>
          </a:p>
          <a:p>
            <a:endParaRPr lang="en-GB" dirty="0" smtClean="0">
              <a:latin typeface="Arial" pitchFamily="34" charset="0"/>
              <a:cs typeface="Arial" pitchFamily="34" charset="0"/>
            </a:endParaRPr>
          </a:p>
          <a:p>
            <a:r>
              <a:rPr lang="en-GB" dirty="0" smtClean="0">
                <a:latin typeface="Arial" pitchFamily="34" charset="0"/>
                <a:cs typeface="Arial" pitchFamily="34" charset="0"/>
              </a:rPr>
              <a:t>Use a digital image of </a:t>
            </a:r>
            <a:r>
              <a:rPr lang="en-GB" dirty="0">
                <a:latin typeface="Arial" pitchFamily="34" charset="0"/>
                <a:cs typeface="Arial" pitchFamily="34" charset="0"/>
              </a:rPr>
              <a:t>a monument, memorial or statue </a:t>
            </a:r>
            <a:r>
              <a:rPr lang="en-GB" dirty="0" smtClean="0">
                <a:latin typeface="Arial" pitchFamily="34" charset="0"/>
                <a:cs typeface="Arial" pitchFamily="34" charset="0"/>
              </a:rPr>
              <a:t>and editing software, such as ‘paint’,  to alter </a:t>
            </a:r>
            <a:r>
              <a:rPr lang="en-GB" dirty="0">
                <a:latin typeface="Arial" pitchFamily="34" charset="0"/>
                <a:cs typeface="Arial" pitchFamily="34" charset="0"/>
              </a:rPr>
              <a:t>the image </a:t>
            </a:r>
            <a:r>
              <a:rPr lang="en-GB" dirty="0" smtClean="0">
                <a:latin typeface="Arial" pitchFamily="34" charset="0"/>
                <a:cs typeface="Arial" pitchFamily="34" charset="0"/>
              </a:rPr>
              <a:t>by </a:t>
            </a:r>
            <a:r>
              <a:rPr lang="en-GB" dirty="0">
                <a:latin typeface="Arial" pitchFamily="34" charset="0"/>
                <a:cs typeface="Arial" pitchFamily="34" charset="0"/>
              </a:rPr>
              <a:t>adding in text, drawings or images of different objects </a:t>
            </a:r>
            <a:r>
              <a:rPr lang="en-GB" dirty="0" smtClean="0">
                <a:latin typeface="Arial" pitchFamily="34" charset="0"/>
                <a:cs typeface="Arial" pitchFamily="34" charset="0"/>
              </a:rPr>
              <a:t>to highlight it’s challenging history.</a:t>
            </a:r>
            <a:endParaRPr lang="en-GB" dirty="0">
              <a:latin typeface="Arial" pitchFamily="34" charset="0"/>
              <a:cs typeface="Arial" pitchFamily="34" charset="0"/>
            </a:endParaRPr>
          </a:p>
        </p:txBody>
      </p:sp>
      <p:pic>
        <p:nvPicPr>
          <p:cNvPr id="5" name="Picture 2" descr="Colston 2006"/>
          <p:cNvPicPr>
            <a:picLocks noChangeAspect="1" noChangeArrowheads="1"/>
          </p:cNvPicPr>
          <p:nvPr/>
        </p:nvPicPr>
        <p:blipFill rotWithShape="1">
          <a:blip r:embed="rId5">
            <a:extLst>
              <a:ext uri="{28A0092B-C50C-407E-A947-70E740481C1C}">
                <a14:useLocalDpi xmlns:a14="http://schemas.microsoft.com/office/drawing/2010/main" val="0"/>
              </a:ext>
            </a:extLst>
          </a:blip>
          <a:srcRect l="16606" t="2497" r="14313" b="30738"/>
          <a:stretch/>
        </p:blipFill>
        <p:spPr bwMode="auto">
          <a:xfrm>
            <a:off x="597563" y="2149434"/>
            <a:ext cx="3182587" cy="461951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4402128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306" y="103486"/>
            <a:ext cx="2608478" cy="82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561558" y="1844824"/>
            <a:ext cx="7992889" cy="5078313"/>
          </a:xfrm>
          <a:prstGeom prst="rect">
            <a:avLst/>
          </a:prstGeom>
          <a:noFill/>
        </p:spPr>
        <p:txBody>
          <a:bodyPr wrap="square" rtlCol="0">
            <a:spAutoFit/>
          </a:bodyPr>
          <a:lstStyle/>
          <a:p>
            <a:r>
              <a:rPr lang="en-GB" dirty="0" smtClean="0">
                <a:latin typeface="Arial" panose="020B0604020202020204" pitchFamily="34" charset="0"/>
                <a:cs typeface="Arial" panose="020B0604020202020204" pitchFamily="34" charset="0"/>
              </a:rPr>
              <a:t>Some people disagree with the removal </a:t>
            </a:r>
            <a:r>
              <a:rPr lang="en-GB" dirty="0">
                <a:latin typeface="Arial" panose="020B0604020202020204" pitchFamily="34" charset="0"/>
                <a:cs typeface="Arial" panose="020B0604020202020204" pitchFamily="34" charset="0"/>
              </a:rPr>
              <a:t>of statues </a:t>
            </a:r>
            <a:r>
              <a:rPr lang="en-GB" dirty="0" smtClean="0">
                <a:latin typeface="Arial" panose="020B0604020202020204" pitchFamily="34" charset="0"/>
                <a:cs typeface="Arial" panose="020B0604020202020204" pitchFamily="34" charset="0"/>
              </a:rPr>
              <a:t>and see it as erasing </a:t>
            </a:r>
            <a:r>
              <a:rPr lang="en-GB" dirty="0">
                <a:latin typeface="Arial" panose="020B0604020202020204" pitchFamily="34" charset="0"/>
                <a:cs typeface="Arial" panose="020B0604020202020204" pitchFamily="34" charset="0"/>
              </a:rPr>
              <a:t>history. </a:t>
            </a:r>
            <a:r>
              <a:rPr lang="en-GB" dirty="0" smtClean="0">
                <a:latin typeface="Arial" panose="020B0604020202020204" pitchFamily="34" charset="0"/>
                <a:cs typeface="Arial" panose="020B0604020202020204" pitchFamily="34" charset="0"/>
              </a:rPr>
              <a:t>They favour retaining the statues but installing plaques, putting </a:t>
            </a:r>
            <a:r>
              <a:rPr lang="en-GB" dirty="0">
                <a:latin typeface="Arial" panose="020B0604020202020204" pitchFamily="34" charset="0"/>
                <a:cs typeface="Arial" panose="020B0604020202020204" pitchFamily="34" charset="0"/>
              </a:rPr>
              <a:t>the actions of those honoured in context</a:t>
            </a:r>
            <a:r>
              <a:rPr lang="en-GB" dirty="0" smtClean="0">
                <a:latin typeface="Arial" panose="020B0604020202020204" pitchFamily="34" charset="0"/>
                <a:cs typeface="Arial" panose="020B0604020202020204" pitchFamily="34" charset="0"/>
              </a:rPr>
              <a:t>. However others like David </a:t>
            </a:r>
            <a:r>
              <a:rPr lang="en-GB" dirty="0" err="1" smtClean="0">
                <a:latin typeface="Arial" panose="020B0604020202020204" pitchFamily="34" charset="0"/>
                <a:cs typeface="Arial" panose="020B0604020202020204" pitchFamily="34" charset="0"/>
              </a:rPr>
              <a:t>Olusaga</a:t>
            </a:r>
            <a:r>
              <a:rPr lang="en-GB" dirty="0" smtClean="0">
                <a:latin typeface="Arial" panose="020B0604020202020204" pitchFamily="34" charset="0"/>
                <a:cs typeface="Arial" panose="020B0604020202020204" pitchFamily="34" charset="0"/>
              </a:rPr>
              <a:t>, think that some statues should be removed as they are so contentious. He has said:</a:t>
            </a:r>
          </a:p>
          <a:p>
            <a:endParaRPr lang="en-GB" dirty="0" smtClean="0">
              <a:latin typeface="Arial" panose="020B0604020202020204" pitchFamily="34" charset="0"/>
              <a:cs typeface="Arial" panose="020B0604020202020204" pitchFamily="34" charset="0"/>
            </a:endParaRPr>
          </a:p>
          <a:p>
            <a:r>
              <a:rPr lang="en-GB" i="1" dirty="0" smtClean="0">
                <a:latin typeface="Arial" panose="020B0604020202020204" pitchFamily="34" charset="0"/>
                <a:cs typeface="Arial" panose="020B0604020202020204" pitchFamily="34" charset="0"/>
              </a:rPr>
              <a:t>“Statues </a:t>
            </a:r>
            <a:r>
              <a:rPr lang="en-GB" i="1" dirty="0">
                <a:latin typeface="Arial" panose="020B0604020202020204" pitchFamily="34" charset="0"/>
                <a:cs typeface="Arial" panose="020B0604020202020204" pitchFamily="34" charset="0"/>
              </a:rPr>
              <a:t>aren’t the mechanism by which we understand history. We learn history through museums, through books, through television programmes. Statues are about </a:t>
            </a:r>
            <a:r>
              <a:rPr lang="en-GB" i="1" dirty="0" smtClean="0">
                <a:latin typeface="Arial" panose="020B0604020202020204" pitchFamily="34" charset="0"/>
                <a:cs typeface="Arial" panose="020B0604020202020204" pitchFamily="34" charset="0"/>
              </a:rPr>
              <a:t>adoration.”</a:t>
            </a:r>
          </a:p>
          <a:p>
            <a:endParaRPr lang="en-GB" dirty="0" smtClean="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How far do you agree with this statement from David </a:t>
            </a:r>
            <a:r>
              <a:rPr lang="en-GB" dirty="0" err="1" smtClean="0">
                <a:latin typeface="Arial" panose="020B0604020202020204" pitchFamily="34" charset="0"/>
                <a:cs typeface="Arial" panose="020B0604020202020204" pitchFamily="34" charset="0"/>
              </a:rPr>
              <a:t>Olusaga</a:t>
            </a:r>
            <a:r>
              <a:rPr lang="en-GB" dirty="0" smtClean="0">
                <a:latin typeface="Arial" panose="020B0604020202020204" pitchFamily="34" charset="0"/>
                <a:cs typeface="Arial" panose="020B0604020202020204" pitchFamily="34" charset="0"/>
              </a:rPr>
              <a:t>?</a:t>
            </a:r>
          </a:p>
          <a:p>
            <a:endParaRPr lang="en-GB" dirty="0" smtClean="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In groups come up with arguments that support or challenge these view points. </a:t>
            </a:r>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smtClean="0">
                <a:latin typeface="Arial" panose="020B0604020202020204" pitchFamily="34" charset="0"/>
                <a:cs typeface="Arial" panose="020B0604020202020204" pitchFamily="34" charset="0"/>
              </a:rPr>
              <a:t>Are statues important in order to preserve our history? </a:t>
            </a:r>
          </a:p>
          <a:p>
            <a:pPr marL="285750" indent="-285750">
              <a:buFont typeface="Arial" panose="020B0604020202020204" pitchFamily="34" charset="0"/>
              <a:buChar char="•"/>
            </a:pPr>
            <a:r>
              <a:rPr lang="en-GB" dirty="0" smtClean="0">
                <a:latin typeface="Arial" panose="020B0604020202020204" pitchFamily="34" charset="0"/>
                <a:cs typeface="Arial" panose="020B0604020202020204" pitchFamily="34" charset="0"/>
              </a:rPr>
              <a:t>Is reinterpretation better than removal?</a:t>
            </a:r>
            <a:endParaRPr lang="en-GB"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smtClean="0">
                <a:latin typeface="Arial" panose="020B0604020202020204" pitchFamily="34" charset="0"/>
                <a:cs typeface="Arial" panose="020B0604020202020204" pitchFamily="34" charset="0"/>
              </a:rPr>
              <a:t>Would it be better if there were no statues at all?</a:t>
            </a:r>
          </a:p>
        </p:txBody>
      </p:sp>
      <p:sp>
        <p:nvSpPr>
          <p:cNvPr id="5" name="Title 1"/>
          <p:cNvSpPr txBox="1">
            <a:spLocks/>
          </p:cNvSpPr>
          <p:nvPr/>
        </p:nvSpPr>
        <p:spPr>
          <a:xfrm>
            <a:off x="561558" y="830615"/>
            <a:ext cx="7992889" cy="792088"/>
          </a:xfrm>
          <a:prstGeom prst="rect">
            <a:avLst/>
          </a:prstGeom>
          <a:solidFill>
            <a:srgbClr val="FFFF00"/>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dirty="0" smtClean="0">
                <a:latin typeface="Arial" panose="020B0604020202020204" pitchFamily="34" charset="0"/>
                <a:cs typeface="Arial" panose="020B0604020202020204" pitchFamily="34" charset="0"/>
              </a:rPr>
              <a:t>Extension Activity</a:t>
            </a:r>
            <a:endParaRPr lang="en-GB"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2328818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97563" y="1268760"/>
            <a:ext cx="7920880" cy="4401205"/>
          </a:xfrm>
          <a:prstGeom prst="rect">
            <a:avLst/>
          </a:prstGeom>
        </p:spPr>
        <p:txBody>
          <a:bodyPr wrap="square">
            <a:spAutoFit/>
          </a:bodyPr>
          <a:lstStyle/>
          <a:p>
            <a:pPr lvl="0" algn="ctr"/>
            <a:r>
              <a:rPr lang="en-GB" sz="4000" dirty="0" smtClean="0">
                <a:solidFill>
                  <a:prstClr val="black"/>
                </a:solidFill>
                <a:latin typeface="Arial" panose="020B0604020202020204" pitchFamily="34" charset="0"/>
                <a:cs typeface="Arial" panose="020B0604020202020204" pitchFamily="34" charset="0"/>
              </a:rPr>
              <a:t>4. Everyday People</a:t>
            </a:r>
            <a:endParaRPr lang="en-GB" sz="4000" dirty="0">
              <a:solidFill>
                <a:prstClr val="black"/>
              </a:solidFill>
              <a:latin typeface="Arial" panose="020B0604020202020204" pitchFamily="34" charset="0"/>
              <a:cs typeface="Arial" panose="020B0604020202020204" pitchFamily="34" charset="0"/>
            </a:endParaRPr>
          </a:p>
          <a:p>
            <a:pPr lvl="0" algn="ctr"/>
            <a:r>
              <a:rPr lang="en-GB" sz="2000" dirty="0" smtClean="0">
                <a:solidFill>
                  <a:prstClr val="black"/>
                </a:solidFill>
                <a:latin typeface="Arial" panose="020B0604020202020204" pitchFamily="34" charset="0"/>
                <a:cs typeface="Arial" panose="020B0604020202020204" pitchFamily="34" charset="0"/>
              </a:rPr>
              <a:t>This theme encourages students to address the following questions:</a:t>
            </a:r>
          </a:p>
          <a:p>
            <a:pPr lvl="0"/>
            <a:r>
              <a:rPr lang="en-GB" sz="2000" dirty="0" smtClean="0">
                <a:solidFill>
                  <a:prstClr val="black"/>
                </a:solidFill>
                <a:latin typeface="Arial" panose="020B0604020202020204" pitchFamily="34" charset="0"/>
                <a:cs typeface="Arial" panose="020B0604020202020204" pitchFamily="34" charset="0"/>
              </a:rPr>
              <a:t> </a:t>
            </a:r>
            <a:endParaRPr lang="en-GB" sz="2000" dirty="0">
              <a:solidFill>
                <a:prstClr val="black"/>
              </a:solidFill>
              <a:latin typeface="Arial" panose="020B0604020202020204" pitchFamily="34" charset="0"/>
              <a:cs typeface="Arial" panose="020B0604020202020204" pitchFamily="34" charset="0"/>
            </a:endParaRPr>
          </a:p>
          <a:p>
            <a:pPr marL="342900" lvl="0" indent="-342900">
              <a:buFont typeface="Arial" panose="020B0604020202020204" pitchFamily="34" charset="0"/>
              <a:buChar char="•"/>
            </a:pPr>
            <a:r>
              <a:rPr lang="en-GB" sz="2000" dirty="0" smtClean="0">
                <a:solidFill>
                  <a:prstClr val="black"/>
                </a:solidFill>
                <a:latin typeface="Arial" panose="020B0604020202020204" pitchFamily="34" charset="0"/>
                <a:cs typeface="Arial" panose="020B0604020202020204" pitchFamily="34" charset="0"/>
              </a:rPr>
              <a:t>How do we </a:t>
            </a:r>
            <a:r>
              <a:rPr lang="en-GB" sz="2000" dirty="0">
                <a:solidFill>
                  <a:prstClr val="black"/>
                </a:solidFill>
                <a:latin typeface="Arial" panose="020B0604020202020204" pitchFamily="34" charset="0"/>
                <a:cs typeface="Arial" panose="020B0604020202020204" pitchFamily="34" charset="0"/>
              </a:rPr>
              <a:t>remember everyday people and events</a:t>
            </a:r>
            <a:r>
              <a:rPr lang="en-GB" sz="2000" dirty="0" smtClean="0">
                <a:solidFill>
                  <a:prstClr val="black"/>
                </a:solidFill>
                <a:latin typeface="Arial" panose="020B0604020202020204" pitchFamily="34" charset="0"/>
                <a:cs typeface="Arial" panose="020B0604020202020204" pitchFamily="34" charset="0"/>
              </a:rPr>
              <a:t>?</a:t>
            </a:r>
          </a:p>
          <a:p>
            <a:pPr lvl="0"/>
            <a:endParaRPr lang="en-GB" sz="2000" dirty="0">
              <a:solidFill>
                <a:prstClr val="black"/>
              </a:solidFill>
              <a:latin typeface="Arial" panose="020B0604020202020204" pitchFamily="34" charset="0"/>
              <a:cs typeface="Arial" panose="020B0604020202020204" pitchFamily="34" charset="0"/>
            </a:endParaRPr>
          </a:p>
          <a:p>
            <a:pPr marL="342900" lvl="0" indent="-342900">
              <a:buFont typeface="Arial" panose="020B0604020202020204" pitchFamily="34" charset="0"/>
              <a:buChar char="•"/>
            </a:pPr>
            <a:r>
              <a:rPr lang="en-GB" sz="2000" dirty="0" smtClean="0">
                <a:solidFill>
                  <a:prstClr val="black"/>
                </a:solidFill>
                <a:latin typeface="Arial" panose="020B0604020202020204" pitchFamily="34" charset="0"/>
                <a:cs typeface="Arial" panose="020B0604020202020204" pitchFamily="34" charset="0"/>
              </a:rPr>
              <a:t>How </a:t>
            </a:r>
            <a:r>
              <a:rPr lang="en-GB" sz="2000" dirty="0">
                <a:solidFill>
                  <a:prstClr val="black"/>
                </a:solidFill>
                <a:latin typeface="Arial" panose="020B0604020202020204" pitchFamily="34" charset="0"/>
                <a:cs typeface="Arial" panose="020B0604020202020204" pitchFamily="34" charset="0"/>
              </a:rPr>
              <a:t>do we tell the stories of ordinary people</a:t>
            </a:r>
            <a:r>
              <a:rPr lang="en-GB" sz="2000" dirty="0" smtClean="0">
                <a:solidFill>
                  <a:prstClr val="black"/>
                </a:solidFill>
                <a:latin typeface="Arial" panose="020B0604020202020204" pitchFamily="34" charset="0"/>
                <a:cs typeface="Arial" panose="020B0604020202020204" pitchFamily="34" charset="0"/>
              </a:rPr>
              <a:t>?</a:t>
            </a:r>
          </a:p>
          <a:p>
            <a:pPr marL="342900" lvl="0" indent="-342900">
              <a:buFont typeface="Arial" panose="020B0604020202020204" pitchFamily="34" charset="0"/>
              <a:buChar char="•"/>
            </a:pPr>
            <a:endParaRPr lang="en-GB" sz="2000" dirty="0">
              <a:solidFill>
                <a:prstClr val="black"/>
              </a:solidFill>
              <a:latin typeface="Arial" panose="020B0604020202020204" pitchFamily="34" charset="0"/>
              <a:cs typeface="Arial" panose="020B0604020202020204" pitchFamily="34" charset="0"/>
            </a:endParaRPr>
          </a:p>
          <a:p>
            <a:pPr marL="342900" lvl="0" indent="-342900">
              <a:buFont typeface="Arial" panose="020B0604020202020204" pitchFamily="34" charset="0"/>
              <a:buChar char="•"/>
            </a:pPr>
            <a:r>
              <a:rPr lang="en-GB" sz="2000" dirty="0" smtClean="0">
                <a:solidFill>
                  <a:prstClr val="black"/>
                </a:solidFill>
                <a:latin typeface="Arial" panose="020B0604020202020204" pitchFamily="34" charset="0"/>
                <a:cs typeface="Arial" panose="020B0604020202020204" pitchFamily="34" charset="0"/>
              </a:rPr>
              <a:t>Should </a:t>
            </a:r>
            <a:r>
              <a:rPr lang="en-GB" sz="2000" dirty="0">
                <a:solidFill>
                  <a:prstClr val="black"/>
                </a:solidFill>
                <a:latin typeface="Arial" panose="020B0604020202020204" pitchFamily="34" charset="0"/>
                <a:cs typeface="Arial" panose="020B0604020202020204" pitchFamily="34" charset="0"/>
              </a:rPr>
              <a:t>memorials and statues commemorate ordinary people? Why? Why not</a:t>
            </a:r>
            <a:r>
              <a:rPr lang="en-GB" sz="2000" dirty="0" smtClean="0">
                <a:solidFill>
                  <a:prstClr val="black"/>
                </a:solidFill>
                <a:latin typeface="Arial" panose="020B0604020202020204" pitchFamily="34" charset="0"/>
                <a:cs typeface="Arial" panose="020B0604020202020204" pitchFamily="34" charset="0"/>
              </a:rPr>
              <a:t>?</a:t>
            </a:r>
          </a:p>
          <a:p>
            <a:pPr lvl="0"/>
            <a:endParaRPr lang="en-GB" sz="2000" dirty="0">
              <a:solidFill>
                <a:prstClr val="black"/>
              </a:solidFill>
              <a:latin typeface="Arial" panose="020B0604020202020204" pitchFamily="34" charset="0"/>
              <a:cs typeface="Arial" panose="020B0604020202020204" pitchFamily="34" charset="0"/>
            </a:endParaRPr>
          </a:p>
          <a:p>
            <a:pPr marL="342900" lvl="0" indent="-342900">
              <a:buFont typeface="Arial" panose="020B0604020202020204" pitchFamily="34" charset="0"/>
              <a:buChar char="•"/>
            </a:pPr>
            <a:r>
              <a:rPr lang="en-GB" sz="2000" dirty="0" smtClean="0">
                <a:solidFill>
                  <a:prstClr val="black"/>
                </a:solidFill>
                <a:latin typeface="Arial" panose="020B0604020202020204" pitchFamily="34" charset="0"/>
                <a:cs typeface="Arial" panose="020B0604020202020204" pitchFamily="34" charset="0"/>
              </a:rPr>
              <a:t>Should </a:t>
            </a:r>
            <a:r>
              <a:rPr lang="en-GB" sz="2000" dirty="0">
                <a:solidFill>
                  <a:prstClr val="black"/>
                </a:solidFill>
                <a:latin typeface="Arial" panose="020B0604020202020204" pitchFamily="34" charset="0"/>
                <a:cs typeface="Arial" panose="020B0604020202020204" pitchFamily="34" charset="0"/>
              </a:rPr>
              <a:t>statues remember British glories of the past</a:t>
            </a:r>
            <a:r>
              <a:rPr lang="en-GB" sz="2000" dirty="0" smtClean="0">
                <a:solidFill>
                  <a:prstClr val="black"/>
                </a:solidFill>
                <a:latin typeface="Arial" panose="020B0604020202020204" pitchFamily="34" charset="0"/>
                <a:cs typeface="Arial" panose="020B0604020202020204" pitchFamily="34" charset="0"/>
              </a:rPr>
              <a:t>, </a:t>
            </a:r>
            <a:r>
              <a:rPr lang="en-GB" sz="2000" dirty="0" smtClean="0">
                <a:latin typeface="Arial" panose="020B0604020202020204" pitchFamily="34" charset="0"/>
                <a:cs typeface="Arial" panose="020B0604020202020204" pitchFamily="34" charset="0"/>
              </a:rPr>
              <a:t>ordinary people in the </a:t>
            </a:r>
            <a:r>
              <a:rPr lang="en-GB" sz="2000" dirty="0" smtClean="0">
                <a:latin typeface="Arial" panose="020B0604020202020204" pitchFamily="34" charset="0"/>
                <a:cs typeface="Arial" panose="020B0604020202020204" pitchFamily="34" charset="0"/>
              </a:rPr>
              <a:t>past, </a:t>
            </a:r>
            <a:r>
              <a:rPr lang="en-GB" sz="2000" dirty="0" smtClean="0">
                <a:latin typeface="Arial" panose="020B0604020202020204" pitchFamily="34" charset="0"/>
                <a:cs typeface="Arial" panose="020B0604020202020204" pitchFamily="34" charset="0"/>
              </a:rPr>
              <a:t>or should they actually </a:t>
            </a:r>
            <a:r>
              <a:rPr lang="en-GB" sz="2000" dirty="0">
                <a:latin typeface="Arial" panose="020B0604020202020204" pitchFamily="34" charset="0"/>
                <a:cs typeface="Arial" panose="020B0604020202020204" pitchFamily="34" charset="0"/>
              </a:rPr>
              <a:t>highlight the local heroes of the present day?</a:t>
            </a:r>
          </a:p>
        </p:txBody>
      </p:sp>
    </p:spTree>
    <p:custDataLst>
      <p:tags r:id="rId1"/>
    </p:custDataLst>
    <p:extLst>
      <p:ext uri="{BB962C8B-B14F-4D97-AF65-F5344CB8AC3E}">
        <p14:creationId xmlns:p14="http://schemas.microsoft.com/office/powerpoint/2010/main" val="107432183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97563" y="1268760"/>
            <a:ext cx="7920880" cy="707886"/>
          </a:xfrm>
          <a:prstGeom prst="rect">
            <a:avLst/>
          </a:prstGeom>
        </p:spPr>
        <p:txBody>
          <a:bodyPr wrap="square">
            <a:spAutoFit/>
          </a:bodyPr>
          <a:lstStyle/>
          <a:p>
            <a:pPr lvl="0" algn="ctr"/>
            <a:r>
              <a:rPr lang="en-GB" sz="4000" dirty="0" smtClean="0">
                <a:solidFill>
                  <a:prstClr val="black"/>
                </a:solidFill>
                <a:latin typeface="Arial" panose="020B0604020202020204" pitchFamily="34" charset="0"/>
                <a:cs typeface="Arial" panose="020B0604020202020204" pitchFamily="34" charset="0"/>
              </a:rPr>
              <a:t>4. Everyday People</a:t>
            </a:r>
            <a:endParaRPr lang="en-GB" sz="4000" dirty="0">
              <a:solidFill>
                <a:prstClr val="black"/>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9528"/>
          <a:stretch/>
        </p:blipFill>
        <p:spPr>
          <a:xfrm>
            <a:off x="395536" y="3015682"/>
            <a:ext cx="4301055" cy="3169366"/>
          </a:xfrm>
          <a:prstGeom prst="rect">
            <a:avLst/>
          </a:prstGeom>
        </p:spPr>
      </p:pic>
      <p:sp>
        <p:nvSpPr>
          <p:cNvPr id="5" name="TextBox 4"/>
          <p:cNvSpPr txBox="1"/>
          <p:nvPr/>
        </p:nvSpPr>
        <p:spPr>
          <a:xfrm>
            <a:off x="4924922" y="2521646"/>
            <a:ext cx="4014211" cy="4093428"/>
          </a:xfrm>
          <a:prstGeom prst="rect">
            <a:avLst/>
          </a:prstGeom>
          <a:noFill/>
        </p:spPr>
        <p:txBody>
          <a:bodyPr wrap="square" rtlCol="0">
            <a:spAutoFit/>
          </a:bodyPr>
          <a:lstStyle/>
          <a:p>
            <a:r>
              <a:rPr lang="en-GB" sz="2000" dirty="0">
                <a:latin typeface="Arial" panose="020B0604020202020204" pitchFamily="34" charset="0"/>
                <a:cs typeface="Arial" panose="020B0604020202020204" pitchFamily="34" charset="0"/>
              </a:rPr>
              <a:t>Postman’s Park Memorial to Heroic Self-Sacrifice is a monument commemorating ‘heroism in everyday life’ which opened in the City of London in 1900. </a:t>
            </a:r>
            <a:endParaRPr lang="en-GB" sz="2000" dirty="0" smtClean="0">
              <a:latin typeface="Arial" panose="020B0604020202020204" pitchFamily="34" charset="0"/>
              <a:cs typeface="Arial" panose="020B0604020202020204" pitchFamily="34" charset="0"/>
            </a:endParaRPr>
          </a:p>
          <a:p>
            <a:endParaRPr lang="en-GB" sz="2000" dirty="0">
              <a:latin typeface="Arial" panose="020B0604020202020204" pitchFamily="34" charset="0"/>
              <a:cs typeface="Arial" panose="020B0604020202020204" pitchFamily="34" charset="0"/>
            </a:endParaRPr>
          </a:p>
          <a:p>
            <a:r>
              <a:rPr lang="en-GB" sz="2000" dirty="0" smtClean="0">
                <a:latin typeface="Arial" panose="020B0604020202020204" pitchFamily="34" charset="0"/>
                <a:cs typeface="Arial" panose="020B0604020202020204" pitchFamily="34" charset="0"/>
              </a:rPr>
              <a:t>It is </a:t>
            </a:r>
            <a:r>
              <a:rPr lang="en-GB" sz="2000" dirty="0">
                <a:latin typeface="Arial" panose="020B0604020202020204" pitchFamily="34" charset="0"/>
                <a:cs typeface="Arial" panose="020B0604020202020204" pitchFamily="34" charset="0"/>
              </a:rPr>
              <a:t>a wooden structure with a wall of fifty-four memorial tablets commemorating sixty-two men, women and children who lost their lives while attempting to save another. </a:t>
            </a:r>
          </a:p>
        </p:txBody>
      </p:sp>
    </p:spTree>
    <p:custDataLst>
      <p:tags r:id="rId1"/>
    </p:custDataLst>
    <p:extLst>
      <p:ext uri="{BB962C8B-B14F-4D97-AF65-F5344CB8AC3E}">
        <p14:creationId xmlns:p14="http://schemas.microsoft.com/office/powerpoint/2010/main" val="313063718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97563" y="1268760"/>
            <a:ext cx="7920880" cy="707886"/>
          </a:xfrm>
          <a:prstGeom prst="rect">
            <a:avLst/>
          </a:prstGeom>
        </p:spPr>
        <p:txBody>
          <a:bodyPr wrap="square">
            <a:spAutoFit/>
          </a:bodyPr>
          <a:lstStyle/>
          <a:p>
            <a:pPr lvl="0" algn="ctr"/>
            <a:r>
              <a:rPr lang="en-GB" sz="4000" dirty="0" smtClean="0">
                <a:solidFill>
                  <a:prstClr val="black"/>
                </a:solidFill>
                <a:latin typeface="Arial" panose="020B0604020202020204" pitchFamily="34" charset="0"/>
                <a:cs typeface="Arial" panose="020B0604020202020204" pitchFamily="34" charset="0"/>
              </a:rPr>
              <a:t>4. Everyday People</a:t>
            </a:r>
            <a:endParaRPr lang="en-GB" sz="4000" dirty="0">
              <a:solidFill>
                <a:prstClr val="black"/>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1187" y="4581128"/>
            <a:ext cx="4284948" cy="2134705"/>
          </a:xfrm>
          <a:prstGeom prst="rect">
            <a:avLst/>
          </a:prstGeom>
        </p:spPr>
      </p:pic>
      <p:sp>
        <p:nvSpPr>
          <p:cNvPr id="5" name="TextBox 4"/>
          <p:cNvSpPr txBox="1"/>
          <p:nvPr/>
        </p:nvSpPr>
        <p:spPr>
          <a:xfrm>
            <a:off x="4924921" y="2204864"/>
            <a:ext cx="4014211" cy="4401205"/>
          </a:xfrm>
          <a:prstGeom prst="rect">
            <a:avLst/>
          </a:prstGeom>
          <a:noFill/>
        </p:spPr>
        <p:txBody>
          <a:bodyPr wrap="square" rtlCol="0">
            <a:spAutoFit/>
          </a:bodyPr>
          <a:lstStyle/>
          <a:p>
            <a:r>
              <a:rPr lang="en-GB" sz="2000" dirty="0" smtClean="0">
                <a:latin typeface="Arial" panose="020B0604020202020204" pitchFamily="34" charset="0"/>
                <a:cs typeface="Arial" panose="020B0604020202020204" pitchFamily="34" charset="0"/>
              </a:rPr>
              <a:t>The memorial was </a:t>
            </a:r>
            <a:r>
              <a:rPr lang="en-GB" sz="2000" dirty="0">
                <a:latin typeface="Arial" panose="020B0604020202020204" pitchFamily="34" charset="0"/>
                <a:cs typeface="Arial" panose="020B0604020202020204" pitchFamily="34" charset="0"/>
              </a:rPr>
              <a:t>the idea of an artist called George Frederic Watts who wanted to give recognition to working class people who would have remained ‘hidden from history’. </a:t>
            </a:r>
            <a:endParaRPr lang="en-GB" sz="2000" dirty="0" smtClean="0">
              <a:latin typeface="Arial" panose="020B0604020202020204" pitchFamily="34" charset="0"/>
              <a:cs typeface="Arial" panose="020B0604020202020204" pitchFamily="34" charset="0"/>
            </a:endParaRPr>
          </a:p>
          <a:p>
            <a:endParaRPr lang="en-GB" sz="2000" dirty="0">
              <a:latin typeface="Arial" panose="020B0604020202020204" pitchFamily="34" charset="0"/>
              <a:cs typeface="Arial" panose="020B0604020202020204" pitchFamily="34" charset="0"/>
            </a:endParaRPr>
          </a:p>
          <a:p>
            <a:r>
              <a:rPr lang="en-GB" sz="2000" dirty="0" smtClean="0">
                <a:latin typeface="Arial" panose="020B0604020202020204" pitchFamily="34" charset="0"/>
                <a:cs typeface="Arial" panose="020B0604020202020204" pitchFamily="34" charset="0"/>
              </a:rPr>
              <a:t>Watts </a:t>
            </a:r>
            <a:r>
              <a:rPr lang="en-GB" sz="2000" dirty="0">
                <a:latin typeface="Arial" panose="020B0604020202020204" pitchFamily="34" charset="0"/>
                <a:cs typeface="Arial" panose="020B0604020202020204" pitchFamily="34" charset="0"/>
              </a:rPr>
              <a:t>collected hundreds of newspaper cuttings of ordinary people who had shown incredible bravery, and the names of these people were added to ceramic tiles and placed in the wooden structure. </a:t>
            </a:r>
          </a:p>
        </p:txBody>
      </p:sp>
      <p:pic>
        <p:nvPicPr>
          <p:cNvPr id="7" name="Picture 2" descr="A board explaining the Memorial to Heroic Self Sacrifice in Postman's Park, City of London">
            <a:hlinkClick r:id="rId6"/>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3134" t="18453" r="5712" b="27092"/>
          <a:stretch/>
        </p:blipFill>
        <p:spPr bwMode="auto">
          <a:xfrm>
            <a:off x="409898" y="2204864"/>
            <a:ext cx="4307527" cy="216784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58150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97563" y="1268760"/>
            <a:ext cx="7920880" cy="1015663"/>
          </a:xfrm>
          <a:prstGeom prst="rect">
            <a:avLst/>
          </a:prstGeom>
        </p:spPr>
        <p:txBody>
          <a:bodyPr wrap="square">
            <a:spAutoFit/>
          </a:bodyPr>
          <a:lstStyle/>
          <a:p>
            <a:pPr lvl="0" algn="ctr"/>
            <a:r>
              <a:rPr lang="en-GB" sz="4000" dirty="0" smtClean="0">
                <a:solidFill>
                  <a:prstClr val="black"/>
                </a:solidFill>
                <a:latin typeface="Arial" panose="020B0604020202020204" pitchFamily="34" charset="0"/>
                <a:cs typeface="Arial" panose="020B0604020202020204" pitchFamily="34" charset="0"/>
              </a:rPr>
              <a:t>4. Everyday People</a:t>
            </a:r>
            <a:endParaRPr lang="en-GB" sz="4000" dirty="0">
              <a:solidFill>
                <a:prstClr val="black"/>
              </a:solidFill>
              <a:latin typeface="Arial" panose="020B0604020202020204" pitchFamily="34" charset="0"/>
              <a:cs typeface="Arial" panose="020B0604020202020204" pitchFamily="34" charset="0"/>
            </a:endParaRPr>
          </a:p>
          <a:p>
            <a:pPr lvl="0" algn="ctr"/>
            <a:r>
              <a:rPr lang="en-GB" sz="2000" dirty="0" smtClean="0">
                <a:solidFill>
                  <a:prstClr val="black"/>
                </a:solidFill>
                <a:latin typeface="Arial" panose="020B0604020202020204" pitchFamily="34" charset="0"/>
                <a:cs typeface="Arial" panose="020B0604020202020204" pitchFamily="34" charset="0"/>
              </a:rPr>
              <a:t>Use Google Street View to look at the memorial</a:t>
            </a:r>
          </a:p>
        </p:txBody>
      </p:sp>
      <p:pic>
        <p:nvPicPr>
          <p:cNvPr id="1026" name="Picture 2">
            <a:hlinkClick r:id="rId5"/>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8184" b="10314"/>
          <a:stretch/>
        </p:blipFill>
        <p:spPr bwMode="auto">
          <a:xfrm>
            <a:off x="-35701" y="2666010"/>
            <a:ext cx="9144000" cy="41919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50724777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97563" y="1268760"/>
            <a:ext cx="7920880" cy="1015663"/>
          </a:xfrm>
          <a:prstGeom prst="rect">
            <a:avLst/>
          </a:prstGeom>
        </p:spPr>
        <p:txBody>
          <a:bodyPr wrap="square">
            <a:spAutoFit/>
          </a:bodyPr>
          <a:lstStyle/>
          <a:p>
            <a:pPr lvl="0" algn="ctr"/>
            <a:r>
              <a:rPr lang="en-GB" sz="4000" dirty="0" smtClean="0">
                <a:solidFill>
                  <a:prstClr val="black"/>
                </a:solidFill>
                <a:latin typeface="Arial" panose="020B0604020202020204" pitchFamily="34" charset="0"/>
                <a:cs typeface="Arial" panose="020B0604020202020204" pitchFamily="34" charset="0"/>
              </a:rPr>
              <a:t>4. Everyday People</a:t>
            </a:r>
            <a:endParaRPr lang="en-GB" sz="4000" dirty="0">
              <a:solidFill>
                <a:prstClr val="black"/>
              </a:solidFill>
              <a:latin typeface="Arial" panose="020B0604020202020204" pitchFamily="34" charset="0"/>
              <a:cs typeface="Arial" panose="020B0604020202020204" pitchFamily="34" charset="0"/>
            </a:endParaRPr>
          </a:p>
          <a:p>
            <a:pPr lvl="0" algn="ctr"/>
            <a:r>
              <a:rPr lang="en-GB" sz="2000" dirty="0" smtClean="0">
                <a:solidFill>
                  <a:prstClr val="black"/>
                </a:solidFill>
                <a:latin typeface="Arial" panose="020B0604020202020204" pitchFamily="34" charset="0"/>
                <a:cs typeface="Arial" panose="020B0604020202020204" pitchFamily="34" charset="0"/>
              </a:rPr>
              <a:t>Zoom in to see how many of the different plaques you can read</a:t>
            </a:r>
          </a:p>
        </p:txBody>
      </p:sp>
      <p:pic>
        <p:nvPicPr>
          <p:cNvPr id="2050" name="Picture 2">
            <a:hlinkClick r:id="rId5"/>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8670" b="6179"/>
          <a:stretch/>
        </p:blipFill>
        <p:spPr bwMode="auto">
          <a:xfrm>
            <a:off x="8332" y="2434441"/>
            <a:ext cx="9123958" cy="43701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loud 2"/>
          <p:cNvSpPr/>
          <p:nvPr/>
        </p:nvSpPr>
        <p:spPr>
          <a:xfrm>
            <a:off x="107504" y="2534797"/>
            <a:ext cx="3542389" cy="2084703"/>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smtClean="0">
                <a:latin typeface="Arial" panose="020B0604020202020204" pitchFamily="34" charset="0"/>
                <a:cs typeface="Arial" panose="020B0604020202020204" pitchFamily="34" charset="0"/>
              </a:rPr>
              <a:t>What were the most common ‘acts of bravery’?</a:t>
            </a:r>
            <a:endParaRPr lang="en-GB" sz="2000" dirty="0">
              <a:latin typeface="Arial" panose="020B0604020202020204" pitchFamily="34" charset="0"/>
              <a:cs typeface="Arial" panose="020B0604020202020204" pitchFamily="34" charset="0"/>
            </a:endParaRPr>
          </a:p>
        </p:txBody>
      </p:sp>
      <p:sp>
        <p:nvSpPr>
          <p:cNvPr id="6" name="Cloud 5"/>
          <p:cNvSpPr/>
          <p:nvPr/>
        </p:nvSpPr>
        <p:spPr>
          <a:xfrm>
            <a:off x="3203849" y="3933055"/>
            <a:ext cx="5740590" cy="2592289"/>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smtClean="0">
                <a:latin typeface="Arial" panose="020B0604020202020204" pitchFamily="34" charset="0"/>
                <a:cs typeface="Arial" panose="020B0604020202020204" pitchFamily="34" charset="0"/>
              </a:rPr>
              <a:t>If </a:t>
            </a:r>
            <a:r>
              <a:rPr lang="en-GB" sz="2000" dirty="0">
                <a:latin typeface="Arial" panose="020B0604020202020204" pitchFamily="34" charset="0"/>
                <a:cs typeface="Arial" panose="020B0604020202020204" pitchFamily="34" charset="0"/>
              </a:rPr>
              <a:t>you were to create a new memorial like this in your town today what ‘acts of bravery’ would you commemorate on it? </a:t>
            </a:r>
          </a:p>
        </p:txBody>
      </p:sp>
    </p:spTree>
    <p:custDataLst>
      <p:tags r:id="rId1"/>
    </p:custDataLst>
    <p:extLst>
      <p:ext uri="{BB962C8B-B14F-4D97-AF65-F5344CB8AC3E}">
        <p14:creationId xmlns:p14="http://schemas.microsoft.com/office/powerpoint/2010/main" val="208468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0-#ppt_w/2"/>
                                          </p:val>
                                        </p:tav>
                                        <p:tav tm="100000">
                                          <p:val>
                                            <p:strVal val="#ppt_x"/>
                                          </p:val>
                                        </p:tav>
                                      </p:tavLst>
                                    </p:anim>
                                    <p:anim calcmode="lin" valueType="num">
                                      <p:cBhvr additive="base">
                                        <p:cTn id="14"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97563" y="1268760"/>
            <a:ext cx="7920880" cy="5478423"/>
          </a:xfrm>
          <a:prstGeom prst="rect">
            <a:avLst/>
          </a:prstGeom>
        </p:spPr>
        <p:txBody>
          <a:bodyPr wrap="square">
            <a:spAutoFit/>
          </a:bodyPr>
          <a:lstStyle/>
          <a:p>
            <a:pPr lvl="0" algn="ctr"/>
            <a:r>
              <a:rPr lang="en-GB" sz="4000" dirty="0" smtClean="0">
                <a:solidFill>
                  <a:prstClr val="black"/>
                </a:solidFill>
                <a:latin typeface="Arial" panose="020B0604020202020204" pitchFamily="34" charset="0"/>
                <a:cs typeface="Arial" panose="020B0604020202020204" pitchFamily="34" charset="0"/>
              </a:rPr>
              <a:t>1. Introduction: ‘Immortalised’</a:t>
            </a:r>
          </a:p>
          <a:p>
            <a:pPr lvl="0" algn="ctr"/>
            <a:r>
              <a:rPr lang="en-GB" sz="2000" dirty="0" smtClean="0">
                <a:solidFill>
                  <a:prstClr val="black"/>
                </a:solidFill>
                <a:latin typeface="Arial" panose="020B0604020202020204" pitchFamily="34" charset="0"/>
                <a:cs typeface="Arial" panose="020B0604020202020204" pitchFamily="34" charset="0"/>
              </a:rPr>
              <a:t>What does ‘immortalised’ mean?</a:t>
            </a:r>
          </a:p>
          <a:p>
            <a:pPr lvl="0" algn="ctr"/>
            <a:endParaRPr lang="en-GB" sz="2000" dirty="0">
              <a:solidFill>
                <a:prstClr val="black"/>
              </a:solidFill>
              <a:latin typeface="Arial" panose="020B0604020202020204" pitchFamily="34" charset="0"/>
              <a:cs typeface="Arial" panose="020B0604020202020204" pitchFamily="34" charset="0"/>
            </a:endParaRPr>
          </a:p>
          <a:p>
            <a:pPr lvl="0" algn="ctr"/>
            <a:endParaRPr lang="en-GB" sz="2000" dirty="0" smtClean="0">
              <a:solidFill>
                <a:prstClr val="black"/>
              </a:solidFill>
              <a:latin typeface="Arial" panose="020B0604020202020204" pitchFamily="34" charset="0"/>
              <a:cs typeface="Arial" panose="020B0604020202020204" pitchFamily="34" charset="0"/>
            </a:endParaRPr>
          </a:p>
          <a:p>
            <a:pPr algn="ctr"/>
            <a:endParaRPr lang="en-GB" sz="1000" b="1" dirty="0" smtClean="0">
              <a:latin typeface="Arial" panose="020B0604020202020204" pitchFamily="34" charset="0"/>
              <a:cs typeface="Arial" panose="020B0604020202020204" pitchFamily="34" charset="0"/>
            </a:endParaRPr>
          </a:p>
          <a:p>
            <a:pPr algn="ctr"/>
            <a:endParaRPr lang="en-GB" sz="1000" b="1" dirty="0">
              <a:latin typeface="Arial" panose="020B0604020202020204" pitchFamily="34" charset="0"/>
              <a:cs typeface="Arial" panose="020B0604020202020204" pitchFamily="34" charset="0"/>
            </a:endParaRPr>
          </a:p>
          <a:p>
            <a:pPr algn="ctr"/>
            <a:endParaRPr lang="en-GB" sz="1000" b="1" dirty="0" smtClean="0">
              <a:latin typeface="Arial" panose="020B0604020202020204" pitchFamily="34" charset="0"/>
              <a:cs typeface="Arial" panose="020B0604020202020204" pitchFamily="34" charset="0"/>
            </a:endParaRPr>
          </a:p>
          <a:p>
            <a:pPr algn="ctr"/>
            <a:endParaRPr lang="en-GB" sz="1000" b="1" dirty="0">
              <a:latin typeface="Arial" panose="020B0604020202020204" pitchFamily="34" charset="0"/>
              <a:cs typeface="Arial" panose="020B0604020202020204" pitchFamily="34" charset="0"/>
            </a:endParaRPr>
          </a:p>
          <a:p>
            <a:pPr algn="ctr"/>
            <a:endParaRPr lang="en-GB" sz="1000" b="1" dirty="0" smtClean="0">
              <a:latin typeface="Arial" panose="020B0604020202020204" pitchFamily="34" charset="0"/>
              <a:cs typeface="Arial" panose="020B0604020202020204" pitchFamily="34" charset="0"/>
            </a:endParaRPr>
          </a:p>
          <a:p>
            <a:pPr algn="ctr"/>
            <a:endParaRPr lang="en-GB" sz="1000" b="1" dirty="0">
              <a:latin typeface="Arial" panose="020B0604020202020204" pitchFamily="34" charset="0"/>
              <a:cs typeface="Arial" panose="020B0604020202020204" pitchFamily="34" charset="0"/>
            </a:endParaRPr>
          </a:p>
          <a:p>
            <a:pPr algn="ctr"/>
            <a:endParaRPr lang="en-GB" sz="1000" b="1" dirty="0" smtClean="0">
              <a:latin typeface="Arial" panose="020B0604020202020204" pitchFamily="34" charset="0"/>
              <a:cs typeface="Arial" panose="020B0604020202020204" pitchFamily="34" charset="0"/>
            </a:endParaRPr>
          </a:p>
          <a:p>
            <a:pPr algn="ctr"/>
            <a:endParaRPr lang="en-GB" sz="1000" b="1" dirty="0">
              <a:latin typeface="Arial" panose="020B0604020202020204" pitchFamily="34" charset="0"/>
              <a:cs typeface="Arial" panose="020B0604020202020204" pitchFamily="34" charset="0"/>
            </a:endParaRPr>
          </a:p>
          <a:p>
            <a:pPr algn="ctr"/>
            <a:endParaRPr lang="en-GB" sz="1000" b="1" dirty="0" smtClean="0">
              <a:latin typeface="Arial" panose="020B0604020202020204" pitchFamily="34" charset="0"/>
              <a:cs typeface="Arial" panose="020B0604020202020204" pitchFamily="34" charset="0"/>
            </a:endParaRPr>
          </a:p>
          <a:p>
            <a:pPr algn="ctr"/>
            <a:endParaRPr lang="en-GB" sz="1000" b="1" dirty="0">
              <a:latin typeface="Arial" panose="020B0604020202020204" pitchFamily="34" charset="0"/>
              <a:cs typeface="Arial" panose="020B0604020202020204" pitchFamily="34" charset="0"/>
            </a:endParaRPr>
          </a:p>
          <a:p>
            <a:pPr algn="ctr"/>
            <a:endParaRPr lang="en-GB" sz="1000" b="1" dirty="0" smtClean="0">
              <a:latin typeface="Arial" panose="020B0604020202020204" pitchFamily="34" charset="0"/>
              <a:cs typeface="Arial" panose="020B0604020202020204" pitchFamily="34" charset="0"/>
            </a:endParaRPr>
          </a:p>
          <a:p>
            <a:pPr algn="ctr"/>
            <a:endParaRPr lang="en-GB" sz="1000" b="1" dirty="0">
              <a:latin typeface="Arial" panose="020B0604020202020204" pitchFamily="34" charset="0"/>
              <a:cs typeface="Arial" panose="020B0604020202020204" pitchFamily="34" charset="0"/>
            </a:endParaRPr>
          </a:p>
          <a:p>
            <a:pPr algn="ctr"/>
            <a:endParaRPr lang="en-GB" sz="1000" b="1" dirty="0" smtClean="0">
              <a:latin typeface="Arial" panose="020B0604020202020204" pitchFamily="34" charset="0"/>
              <a:cs typeface="Arial" panose="020B0604020202020204" pitchFamily="34" charset="0"/>
            </a:endParaRPr>
          </a:p>
          <a:p>
            <a:pPr algn="ctr"/>
            <a:endParaRPr lang="en-GB" sz="1000" b="1" dirty="0">
              <a:latin typeface="Arial" panose="020B0604020202020204" pitchFamily="34" charset="0"/>
              <a:cs typeface="Arial" panose="020B0604020202020204" pitchFamily="34" charset="0"/>
            </a:endParaRPr>
          </a:p>
          <a:p>
            <a:pPr algn="ctr"/>
            <a:endParaRPr lang="en-GB" sz="1000" b="1" dirty="0" smtClean="0">
              <a:latin typeface="Arial" panose="020B0604020202020204" pitchFamily="34" charset="0"/>
              <a:cs typeface="Arial" panose="020B0604020202020204" pitchFamily="34" charset="0"/>
            </a:endParaRPr>
          </a:p>
          <a:p>
            <a:pPr algn="ctr"/>
            <a:endParaRPr lang="en-GB" sz="1000" b="1" dirty="0">
              <a:latin typeface="Arial" panose="020B0604020202020204" pitchFamily="34" charset="0"/>
              <a:cs typeface="Arial" panose="020B0604020202020204" pitchFamily="34" charset="0"/>
            </a:endParaRPr>
          </a:p>
          <a:p>
            <a:pPr algn="ctr"/>
            <a:endParaRPr lang="en-GB" sz="1000" b="1" dirty="0" smtClean="0">
              <a:latin typeface="Arial" panose="020B0604020202020204" pitchFamily="34" charset="0"/>
              <a:cs typeface="Arial" panose="020B0604020202020204" pitchFamily="34" charset="0"/>
            </a:endParaRPr>
          </a:p>
          <a:p>
            <a:pPr algn="ctr"/>
            <a:endParaRPr lang="en-GB" sz="1000" b="1" dirty="0">
              <a:latin typeface="Arial" panose="020B0604020202020204" pitchFamily="34" charset="0"/>
              <a:cs typeface="Arial" panose="020B0604020202020204" pitchFamily="34" charset="0"/>
            </a:endParaRPr>
          </a:p>
          <a:p>
            <a:pPr algn="ctr"/>
            <a:endParaRPr lang="en-GB" sz="1000" b="1" dirty="0" smtClean="0">
              <a:latin typeface="Arial" panose="020B0604020202020204" pitchFamily="34" charset="0"/>
              <a:cs typeface="Arial" panose="020B0604020202020204" pitchFamily="34" charset="0"/>
            </a:endParaRPr>
          </a:p>
          <a:p>
            <a:pPr algn="ctr"/>
            <a:endParaRPr lang="en-GB" sz="1000" b="1" dirty="0">
              <a:latin typeface="Arial" panose="020B0604020202020204" pitchFamily="34" charset="0"/>
              <a:cs typeface="Arial" panose="020B0604020202020204" pitchFamily="34" charset="0"/>
            </a:endParaRPr>
          </a:p>
          <a:p>
            <a:pPr algn="ctr"/>
            <a:endParaRPr lang="en-GB" sz="1000" b="1" dirty="0" smtClean="0">
              <a:latin typeface="Arial" panose="020B0604020202020204" pitchFamily="34" charset="0"/>
              <a:cs typeface="Arial" panose="020B0604020202020204" pitchFamily="34" charset="0"/>
            </a:endParaRPr>
          </a:p>
          <a:p>
            <a:pPr algn="ctr"/>
            <a:endParaRPr lang="en-GB" sz="1000" b="1" dirty="0">
              <a:latin typeface="Arial" panose="020B0604020202020204" pitchFamily="34" charset="0"/>
              <a:cs typeface="Arial" panose="020B0604020202020204" pitchFamily="34" charset="0"/>
            </a:endParaRPr>
          </a:p>
          <a:p>
            <a:pPr algn="ctr"/>
            <a:endParaRPr lang="en-GB" sz="1000" b="1" dirty="0" smtClean="0">
              <a:latin typeface="Arial" panose="020B0604020202020204" pitchFamily="34" charset="0"/>
              <a:cs typeface="Arial" panose="020B0604020202020204" pitchFamily="34" charset="0"/>
            </a:endParaRPr>
          </a:p>
          <a:p>
            <a:pPr algn="ctr"/>
            <a:r>
              <a:rPr lang="en-GB" sz="2000" dirty="0" smtClean="0">
                <a:latin typeface="Arial" panose="020B0604020202020204" pitchFamily="34" charset="0"/>
                <a:ea typeface="MS PGothic" pitchFamily="34" charset="-128"/>
                <a:cs typeface="Arial" panose="020B0604020202020204" pitchFamily="34" charset="0"/>
              </a:rPr>
              <a:t>Which definitions are </a:t>
            </a:r>
            <a:r>
              <a:rPr lang="en-GB" sz="2000" dirty="0">
                <a:latin typeface="Arial" panose="020B0604020202020204" pitchFamily="34" charset="0"/>
                <a:ea typeface="MS PGothic" pitchFamily="34" charset="-128"/>
                <a:cs typeface="Arial" panose="020B0604020202020204" pitchFamily="34" charset="0"/>
              </a:rPr>
              <a:t>the most </a:t>
            </a:r>
            <a:r>
              <a:rPr lang="en-GB" sz="2000" dirty="0" smtClean="0">
                <a:latin typeface="Arial" panose="020B0604020202020204" pitchFamily="34" charset="0"/>
                <a:ea typeface="MS PGothic" pitchFamily="34" charset="-128"/>
                <a:cs typeface="Arial" panose="020B0604020202020204" pitchFamily="34" charset="0"/>
              </a:rPr>
              <a:t>appropriate for statues/memorials?</a:t>
            </a:r>
            <a:endParaRPr lang="en-GB" sz="1000" b="1" dirty="0" smtClean="0">
              <a:latin typeface="Arial" panose="020B0604020202020204" pitchFamily="34" charset="0"/>
              <a:cs typeface="Arial" panose="020B0604020202020204" pitchFamily="34" charset="0"/>
            </a:endParaRPr>
          </a:p>
        </p:txBody>
      </p:sp>
      <p:sp>
        <p:nvSpPr>
          <p:cNvPr id="3" name="Oval Callout 2"/>
          <p:cNvSpPr/>
          <p:nvPr/>
        </p:nvSpPr>
        <p:spPr>
          <a:xfrm>
            <a:off x="755576" y="2564904"/>
            <a:ext cx="2952328" cy="1432614"/>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Arial" panose="020B0604020202020204" pitchFamily="34" charset="0"/>
                <a:cs typeface="Arial" panose="020B0604020202020204" pitchFamily="34" charset="0"/>
              </a:rPr>
              <a:t>To give unending life to</a:t>
            </a:r>
          </a:p>
        </p:txBody>
      </p:sp>
      <p:sp>
        <p:nvSpPr>
          <p:cNvPr id="6" name="Oval Callout 5"/>
          <p:cNvSpPr/>
          <p:nvPr/>
        </p:nvSpPr>
        <p:spPr>
          <a:xfrm>
            <a:off x="1763688" y="4433027"/>
            <a:ext cx="2952328" cy="1432614"/>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smtClean="0">
                <a:latin typeface="Arial" panose="020B0604020202020204" pitchFamily="34" charset="0"/>
                <a:cs typeface="Arial" panose="020B0604020202020204" pitchFamily="34" charset="0"/>
              </a:rPr>
              <a:t>To </a:t>
            </a:r>
            <a:r>
              <a:rPr lang="en-GB" sz="2000" dirty="0">
                <a:latin typeface="Arial" panose="020B0604020202020204" pitchFamily="34" charset="0"/>
                <a:cs typeface="Arial" panose="020B0604020202020204" pitchFamily="34" charset="0"/>
              </a:rPr>
              <a:t>bestow unending fame upon</a:t>
            </a:r>
          </a:p>
        </p:txBody>
      </p:sp>
      <p:sp>
        <p:nvSpPr>
          <p:cNvPr id="8" name="Oval Callout 7"/>
          <p:cNvSpPr/>
          <p:nvPr/>
        </p:nvSpPr>
        <p:spPr>
          <a:xfrm>
            <a:off x="4582310" y="2347694"/>
            <a:ext cx="2952328" cy="1432614"/>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Arial" panose="020B0604020202020204" pitchFamily="34" charset="0"/>
                <a:cs typeface="Arial" panose="020B0604020202020204" pitchFamily="34" charset="0"/>
              </a:rPr>
              <a:t>To </a:t>
            </a:r>
            <a:r>
              <a:rPr lang="en-GB" sz="2000" dirty="0" smtClean="0">
                <a:latin typeface="Arial" panose="020B0604020202020204" pitchFamily="34" charset="0"/>
                <a:cs typeface="Arial" panose="020B0604020202020204" pitchFamily="34" charset="0"/>
              </a:rPr>
              <a:t>make </a:t>
            </a:r>
            <a:r>
              <a:rPr lang="en-GB" sz="2000" dirty="0">
                <a:latin typeface="Arial" panose="020B0604020202020204" pitchFamily="34" charset="0"/>
                <a:cs typeface="Arial" panose="020B0604020202020204" pitchFamily="34" charset="0"/>
              </a:rPr>
              <a:t>immortal</a:t>
            </a:r>
          </a:p>
        </p:txBody>
      </p:sp>
      <p:sp>
        <p:nvSpPr>
          <p:cNvPr id="11" name="Oval Callout 10"/>
          <p:cNvSpPr/>
          <p:nvPr/>
        </p:nvSpPr>
        <p:spPr>
          <a:xfrm>
            <a:off x="5436096" y="4451654"/>
            <a:ext cx="2952328" cy="1432614"/>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Arial" panose="020B0604020202020204" pitchFamily="34" charset="0"/>
                <a:cs typeface="Arial" panose="020B0604020202020204" pitchFamily="34" charset="0"/>
              </a:rPr>
              <a:t>To make famous forever</a:t>
            </a:r>
          </a:p>
        </p:txBody>
      </p:sp>
    </p:spTree>
    <p:custDataLst>
      <p:tags r:id="rId1"/>
    </p:custDataLst>
    <p:extLst>
      <p:ext uri="{BB962C8B-B14F-4D97-AF65-F5344CB8AC3E}">
        <p14:creationId xmlns:p14="http://schemas.microsoft.com/office/powerpoint/2010/main" val="3052128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1000" fill="hold"/>
                                        <p:tgtEl>
                                          <p:spTgt spid="8"/>
                                        </p:tgtEl>
                                        <p:attrNameLst>
                                          <p:attrName>ppt_x</p:attrName>
                                        </p:attrNameLst>
                                      </p:cBhvr>
                                      <p:tavLst>
                                        <p:tav tm="0">
                                          <p:val>
                                            <p:strVal val="0-#ppt_w/2"/>
                                          </p:val>
                                        </p:tav>
                                        <p:tav tm="100000">
                                          <p:val>
                                            <p:strVal val="#ppt_x"/>
                                          </p:val>
                                        </p:tav>
                                      </p:tavLst>
                                    </p:anim>
                                    <p:anim calcmode="lin" valueType="num">
                                      <p:cBhvr additive="base">
                                        <p:cTn id="14"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0-#ppt_w/2"/>
                                          </p:val>
                                        </p:tav>
                                        <p:tav tm="100000">
                                          <p:val>
                                            <p:strVal val="#ppt_x"/>
                                          </p:val>
                                        </p:tav>
                                      </p:tavLst>
                                    </p:anim>
                                    <p:anim calcmode="lin" valueType="num">
                                      <p:cBhvr additive="base">
                                        <p:cTn id="20"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1000" fill="hold"/>
                                        <p:tgtEl>
                                          <p:spTgt spid="11"/>
                                        </p:tgtEl>
                                        <p:attrNameLst>
                                          <p:attrName>ppt_x</p:attrName>
                                        </p:attrNameLst>
                                      </p:cBhvr>
                                      <p:tavLst>
                                        <p:tav tm="0">
                                          <p:val>
                                            <p:strVal val="0-#ppt_w/2"/>
                                          </p:val>
                                        </p:tav>
                                        <p:tav tm="100000">
                                          <p:val>
                                            <p:strVal val="#ppt_x"/>
                                          </p:val>
                                        </p:tav>
                                      </p:tavLst>
                                    </p:anim>
                                    <p:anim calcmode="lin" valueType="num">
                                      <p:cBhvr additive="base">
                                        <p:cTn id="26"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27" end="27"/>
                                            </p:txEl>
                                          </p:spTgt>
                                        </p:tgtEl>
                                        <p:attrNameLst>
                                          <p:attrName>style.visibility</p:attrName>
                                        </p:attrNameLst>
                                      </p:cBhvr>
                                      <p:to>
                                        <p:strVal val="visible"/>
                                      </p:to>
                                    </p:set>
                                    <p:anim calcmode="lin" valueType="num">
                                      <p:cBhvr additive="base">
                                        <p:cTn id="31" dur="1000" fill="hold"/>
                                        <p:tgtEl>
                                          <p:spTgt spid="2">
                                            <p:txEl>
                                              <p:pRg st="27" end="27"/>
                                            </p:txEl>
                                          </p:spTgt>
                                        </p:tgtEl>
                                        <p:attrNameLst>
                                          <p:attrName>ppt_x</p:attrName>
                                        </p:attrNameLst>
                                      </p:cBhvr>
                                      <p:tavLst>
                                        <p:tav tm="0">
                                          <p:val>
                                            <p:strVal val="#ppt_x"/>
                                          </p:val>
                                        </p:tav>
                                        <p:tav tm="100000">
                                          <p:val>
                                            <p:strVal val="#ppt_x"/>
                                          </p:val>
                                        </p:tav>
                                      </p:tavLst>
                                    </p:anim>
                                    <p:anim calcmode="lin" valueType="num">
                                      <p:cBhvr additive="base">
                                        <p:cTn id="32" dur="1000" fill="hold"/>
                                        <p:tgtEl>
                                          <p:spTgt spid="2">
                                            <p:txEl>
                                              <p:pRg st="27" end="2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1"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440597" y="2276872"/>
            <a:ext cx="5098571" cy="4524315"/>
          </a:xfrm>
          <a:prstGeom prst="rect">
            <a:avLst/>
          </a:prstGeom>
          <a:noFill/>
        </p:spPr>
        <p:txBody>
          <a:bodyPr wrap="square" rtlCol="0">
            <a:spAutoFit/>
          </a:bodyPr>
          <a:lstStyle/>
          <a:p>
            <a:r>
              <a:rPr lang="en-GB" dirty="0" smtClean="0">
                <a:latin typeface="Arial" panose="020B0604020202020204" pitchFamily="34" charset="0"/>
                <a:cs typeface="Arial" panose="020B0604020202020204" pitchFamily="34" charset="0"/>
              </a:rPr>
              <a:t>Look at the images and descriptions of the memorials on the following slides.</a:t>
            </a: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As you look at the monuments start </a:t>
            </a:r>
            <a:r>
              <a:rPr lang="en-GB" dirty="0">
                <a:latin typeface="Arial" panose="020B0604020202020204" pitchFamily="34" charset="0"/>
                <a:cs typeface="Arial" panose="020B0604020202020204" pitchFamily="34" charset="0"/>
              </a:rPr>
              <a:t>to </a:t>
            </a:r>
            <a:r>
              <a:rPr lang="en-GB" dirty="0" smtClean="0">
                <a:latin typeface="Arial" panose="020B0604020202020204" pitchFamily="34" charset="0"/>
                <a:cs typeface="Arial" panose="020B0604020202020204" pitchFamily="34" charset="0"/>
              </a:rPr>
              <a:t>think about what categories you could use to describe the people/events being immortalised.</a:t>
            </a:r>
          </a:p>
          <a:p>
            <a:endParaRPr lang="en-GB" dirty="0">
              <a:latin typeface="Arial" panose="020B0604020202020204" pitchFamily="34" charset="0"/>
              <a:cs typeface="Arial" panose="020B0604020202020204" pitchFamily="34" charset="0"/>
            </a:endParaRPr>
          </a:p>
          <a:p>
            <a:endParaRPr lang="en-GB" dirty="0" smtClean="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endParaRPr lang="en-GB" dirty="0" smtClean="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endParaRPr lang="en-GB" dirty="0" smtClean="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How do they compare to the memorials of the ‘Great and Good</a:t>
            </a:r>
            <a:r>
              <a:rPr lang="en-GB" dirty="0" smtClean="0">
                <a:latin typeface="Arial" panose="020B0604020202020204" pitchFamily="34" charset="0"/>
                <a:cs typeface="Arial" panose="020B0604020202020204" pitchFamily="34" charset="0"/>
              </a:rPr>
              <a:t>?</a:t>
            </a:r>
            <a:endParaRPr lang="en-GB" dirty="0">
              <a:latin typeface="Arial" panose="020B0604020202020204" pitchFamily="34" charset="0"/>
              <a:cs typeface="Arial" panose="020B0604020202020204" pitchFamily="34" charset="0"/>
            </a:endParaRPr>
          </a:p>
        </p:txBody>
      </p:sp>
      <p:sp>
        <p:nvSpPr>
          <p:cNvPr id="12" name="Title 1"/>
          <p:cNvSpPr txBox="1">
            <a:spLocks/>
          </p:cNvSpPr>
          <p:nvPr/>
        </p:nvSpPr>
        <p:spPr>
          <a:xfrm>
            <a:off x="593414" y="1202493"/>
            <a:ext cx="7992889" cy="792088"/>
          </a:xfrm>
          <a:prstGeom prst="rect">
            <a:avLst/>
          </a:prstGeom>
          <a:solidFill>
            <a:srgbClr val="FFFF00"/>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dirty="0" smtClean="0">
                <a:latin typeface="Arial" panose="020B0604020202020204" pitchFamily="34" charset="0"/>
                <a:cs typeface="Arial" panose="020B0604020202020204" pitchFamily="34" charset="0"/>
              </a:rPr>
              <a:t>Activity</a:t>
            </a:r>
            <a:endParaRPr lang="en-GB" dirty="0">
              <a:latin typeface="Arial" panose="020B0604020202020204" pitchFamily="34" charset="0"/>
              <a:cs typeface="Arial" panose="020B0604020202020204" pitchFamily="34" charset="0"/>
            </a:endParaRPr>
          </a:p>
        </p:txBody>
      </p:sp>
      <p:pic>
        <p:nvPicPr>
          <p:cNvPr id="5" name="Picture 2" descr="H:\Documents\Immortalised resources\Knife_Angel_installation_8.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9006" t="16594" r="10272"/>
          <a:stretch/>
        </p:blipFill>
        <p:spPr bwMode="auto">
          <a:xfrm>
            <a:off x="582386" y="2276872"/>
            <a:ext cx="2751858" cy="441168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p:nvPr/>
        </p:nvPicPr>
        <p:blipFill>
          <a:blip r:embed="rId6" cstate="print">
            <a:extLst>
              <a:ext uri="{28A0092B-C50C-407E-A947-70E740481C1C}">
                <a14:useLocalDpi xmlns:a14="http://schemas.microsoft.com/office/drawing/2010/main" val="0"/>
              </a:ext>
            </a:extLst>
          </a:blip>
          <a:stretch>
            <a:fillRect/>
          </a:stretch>
        </p:blipFill>
        <p:spPr>
          <a:xfrm>
            <a:off x="5474491" y="4136981"/>
            <a:ext cx="1877060" cy="1813560"/>
          </a:xfrm>
          <a:prstGeom prst="rect">
            <a:avLst/>
          </a:prstGeom>
        </p:spPr>
      </p:pic>
      <p:grpSp>
        <p:nvGrpSpPr>
          <p:cNvPr id="7" name="Group 6"/>
          <p:cNvGrpSpPr/>
          <p:nvPr/>
        </p:nvGrpSpPr>
        <p:grpSpPr>
          <a:xfrm>
            <a:off x="3550441" y="4114438"/>
            <a:ext cx="1924050" cy="1858645"/>
            <a:chOff x="5300745" y="4877388"/>
            <a:chExt cx="1924050" cy="1858645"/>
          </a:xfrm>
        </p:grpSpPr>
        <p:pic>
          <p:nvPicPr>
            <p:cNvPr id="8" name="Picture 7"/>
            <p:cNvPicPr/>
            <p:nvPr/>
          </p:nvPicPr>
          <p:blipFill>
            <a:blip r:embed="rId7" cstate="print">
              <a:extLst>
                <a:ext uri="{28A0092B-C50C-407E-A947-70E740481C1C}">
                  <a14:useLocalDpi xmlns:a14="http://schemas.microsoft.com/office/drawing/2010/main" val="0"/>
                </a:ext>
              </a:extLst>
            </a:blip>
            <a:stretch>
              <a:fillRect/>
            </a:stretch>
          </p:blipFill>
          <p:spPr>
            <a:xfrm rot="748194">
              <a:off x="5300745" y="4877388"/>
              <a:ext cx="1924050" cy="1858645"/>
            </a:xfrm>
            <a:prstGeom prst="rect">
              <a:avLst/>
            </a:prstGeom>
          </p:spPr>
        </p:pic>
        <p:sp>
          <p:nvSpPr>
            <p:cNvPr id="9" name="Text Box 2"/>
            <p:cNvSpPr txBox="1">
              <a:spLocks noChangeArrowheads="1"/>
            </p:cNvSpPr>
            <p:nvPr/>
          </p:nvSpPr>
          <p:spPr bwMode="auto">
            <a:xfrm>
              <a:off x="5506686" y="5552489"/>
              <a:ext cx="1512167" cy="494665"/>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GB" sz="2400" dirty="0" smtClean="0">
                  <a:latin typeface="Comic Sans MS"/>
                  <a:ea typeface="Calibri"/>
                  <a:cs typeface="Arial"/>
                </a:rPr>
                <a:t>Protest</a:t>
              </a:r>
              <a:endParaRPr lang="en-GB" sz="2400" dirty="0">
                <a:effectLst/>
                <a:latin typeface="Calibri"/>
                <a:ea typeface="Calibri"/>
                <a:cs typeface="Times New Roman"/>
              </a:endParaRPr>
            </a:p>
          </p:txBody>
        </p:sp>
      </p:grpSp>
      <p:grpSp>
        <p:nvGrpSpPr>
          <p:cNvPr id="10" name="Group 9"/>
          <p:cNvGrpSpPr/>
          <p:nvPr/>
        </p:nvGrpSpPr>
        <p:grpSpPr>
          <a:xfrm>
            <a:off x="7192276" y="4058591"/>
            <a:ext cx="1924050" cy="1858645"/>
            <a:chOff x="7271672" y="4984667"/>
            <a:chExt cx="1924050" cy="1858645"/>
          </a:xfrm>
        </p:grpSpPr>
        <p:pic>
          <p:nvPicPr>
            <p:cNvPr id="11" name="Picture 10"/>
            <p:cNvPicPr/>
            <p:nvPr/>
          </p:nvPicPr>
          <p:blipFill>
            <a:blip r:embed="rId7" cstate="print">
              <a:extLst>
                <a:ext uri="{28A0092B-C50C-407E-A947-70E740481C1C}">
                  <a14:useLocalDpi xmlns:a14="http://schemas.microsoft.com/office/drawing/2010/main" val="0"/>
                </a:ext>
              </a:extLst>
            </a:blip>
            <a:stretch>
              <a:fillRect/>
            </a:stretch>
          </p:blipFill>
          <p:spPr>
            <a:xfrm rot="748194">
              <a:off x="7271672" y="4984667"/>
              <a:ext cx="1924050" cy="1858645"/>
            </a:xfrm>
            <a:prstGeom prst="rect">
              <a:avLst/>
            </a:prstGeom>
          </p:spPr>
        </p:pic>
        <p:sp>
          <p:nvSpPr>
            <p:cNvPr id="13" name="Text Box 2"/>
            <p:cNvSpPr txBox="1">
              <a:spLocks noChangeArrowheads="1"/>
            </p:cNvSpPr>
            <p:nvPr/>
          </p:nvSpPr>
          <p:spPr bwMode="auto">
            <a:xfrm rot="992717">
              <a:off x="7504222" y="5269060"/>
              <a:ext cx="1535435" cy="737870"/>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Aft>
                  <a:spcPts val="800"/>
                </a:spcAft>
              </a:pPr>
              <a:r>
                <a:rPr lang="en-GB" sz="2400" b="1" dirty="0" smtClean="0">
                  <a:latin typeface="Bradley Hand ITC"/>
                  <a:ea typeface="Calibri"/>
                  <a:cs typeface="Arial"/>
                </a:rPr>
                <a:t>Freedom of expression</a:t>
              </a:r>
              <a:endParaRPr lang="en-GB" sz="2400" dirty="0">
                <a:effectLst/>
                <a:latin typeface="Calibri"/>
                <a:ea typeface="Calibri"/>
                <a:cs typeface="Times New Roman"/>
              </a:endParaRPr>
            </a:p>
          </p:txBody>
        </p:sp>
      </p:grpSp>
      <p:sp>
        <p:nvSpPr>
          <p:cNvPr id="14" name="Text Box 2"/>
          <p:cNvSpPr txBox="1">
            <a:spLocks noChangeArrowheads="1"/>
          </p:cNvSpPr>
          <p:nvPr/>
        </p:nvSpPr>
        <p:spPr bwMode="auto">
          <a:xfrm rot="21108118">
            <a:off x="5685894" y="4427756"/>
            <a:ext cx="1387282" cy="568325"/>
          </a:xfrm>
          <a:prstGeom prst="rect">
            <a:avLst/>
          </a:prstGeom>
          <a:noFill/>
          <a:ln w="9525">
            <a:noFill/>
            <a:miter lim="800000"/>
            <a:headEnd/>
            <a:tailEnd/>
          </a:ln>
        </p:spPr>
        <p:txBody>
          <a:bodyPr rot="0" vert="horz" wrap="square" lIns="91440" tIns="45720" rIns="91440" bIns="45720" anchor="t" anchorCtr="0">
            <a:noAutofit/>
          </a:bodyPr>
          <a:lstStyle/>
          <a:p>
            <a:r>
              <a:rPr lang="en-GB" sz="2400" dirty="0" smtClean="0">
                <a:effectLst/>
                <a:latin typeface="Arial"/>
                <a:ea typeface="Calibri"/>
                <a:cs typeface="Times New Roman"/>
              </a:rPr>
              <a:t>Extra-ordinary</a:t>
            </a:r>
          </a:p>
          <a:p>
            <a:r>
              <a:rPr lang="en-GB" sz="2400" dirty="0" smtClean="0">
                <a:latin typeface="Arial"/>
                <a:ea typeface="Calibri"/>
                <a:cs typeface="Times New Roman"/>
              </a:rPr>
              <a:t>events</a:t>
            </a:r>
            <a:endParaRPr lang="en-GB" sz="2400" dirty="0">
              <a:effectLst/>
              <a:latin typeface="Calibri"/>
              <a:ea typeface="Calibri"/>
              <a:cs typeface="Times New Roman"/>
            </a:endParaRPr>
          </a:p>
        </p:txBody>
      </p:sp>
    </p:spTree>
    <p:custDataLst>
      <p:tags r:id="rId1"/>
    </p:custDataLst>
    <p:extLst>
      <p:ext uri="{BB962C8B-B14F-4D97-AF65-F5344CB8AC3E}">
        <p14:creationId xmlns:p14="http://schemas.microsoft.com/office/powerpoint/2010/main" val="242826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xEl>
                                              <p:pRg st="11" end="11"/>
                                            </p:txEl>
                                          </p:spTgt>
                                        </p:tgtEl>
                                        <p:attrNameLst>
                                          <p:attrName>style.visibility</p:attrName>
                                        </p:attrNameLst>
                                      </p:cBhvr>
                                      <p:to>
                                        <p:strVal val="visible"/>
                                      </p:to>
                                    </p:set>
                                    <p:anim calcmode="lin" valueType="num">
                                      <p:cBhvr additive="base">
                                        <p:cTn id="7" dur="1000" fill="hold"/>
                                        <p:tgtEl>
                                          <p:spTgt spid="4">
                                            <p:txEl>
                                              <p:pRg st="11" end="11"/>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4">
                                            <p:txEl>
                                              <p:pRg st="11" end="1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159885260"/>
              </p:ext>
            </p:extLst>
          </p:nvPr>
        </p:nvGraphicFramePr>
        <p:xfrm>
          <a:off x="597562" y="1397000"/>
          <a:ext cx="7920880" cy="5303520"/>
        </p:xfrm>
        <a:graphic>
          <a:graphicData uri="http://schemas.openxmlformats.org/drawingml/2006/table">
            <a:tbl>
              <a:tblPr bandRow="1">
                <a:tableStyleId>{5C22544A-7EE6-4342-B048-85BDC9FD1C3A}</a:tableStyleId>
              </a:tblPr>
              <a:tblGrid>
                <a:gridCol w="3960440"/>
                <a:gridCol w="3960440"/>
              </a:tblGrid>
              <a:tr h="370840">
                <a:tc>
                  <a:txBody>
                    <a:bodyPr/>
                    <a:lstStyle/>
                    <a:p>
                      <a:r>
                        <a:rPr lang="en-GB" b="1" dirty="0" smtClean="0">
                          <a:latin typeface="Arial" panose="020B0604020202020204" pitchFamily="34" charset="0"/>
                          <a:cs typeface="Arial" panose="020B0604020202020204" pitchFamily="34" charset="0"/>
                        </a:rPr>
                        <a:t>Cable Street Mural, London </a:t>
                      </a:r>
                    </a:p>
                    <a:p>
                      <a:endParaRPr lang="en-GB" dirty="0" smtClean="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hlinkClick r:id="rId4"/>
                        </a:rPr>
                        <a:t>The Battle of Cable Street </a:t>
                      </a:r>
                      <a:r>
                        <a:rPr lang="en-GB" dirty="0" smtClean="0">
                          <a:latin typeface="Arial" panose="020B0604020202020204" pitchFamily="34" charset="0"/>
                          <a:cs typeface="Arial" panose="020B0604020202020204" pitchFamily="34" charset="0"/>
                        </a:rPr>
                        <a:t>took place on Sunday 4 October 1936 in Cable Street, to protest against a fascist march that</a:t>
                      </a:r>
                      <a:r>
                        <a:rPr lang="en-GB" baseline="0" dirty="0" smtClean="0">
                          <a:latin typeface="Arial" panose="020B0604020202020204" pitchFamily="34" charset="0"/>
                          <a:cs typeface="Arial" panose="020B0604020202020204" pitchFamily="34" charset="0"/>
                        </a:rPr>
                        <a:t> was taking place. L</a:t>
                      </a:r>
                      <a:r>
                        <a:rPr lang="en-GB" dirty="0" smtClean="0">
                          <a:latin typeface="Arial" panose="020B0604020202020204" pitchFamily="34" charset="0"/>
                          <a:cs typeface="Arial" panose="020B0604020202020204" pitchFamily="34" charset="0"/>
                        </a:rPr>
                        <a:t>ocal Jewish, socialist, anarchist, Irish and communist groups, clashed with the Metropolitan Police, who attempted to remove barricades they’d put up to stop the fascist march from passing through Cable</a:t>
                      </a:r>
                      <a:r>
                        <a:rPr lang="en-GB" baseline="0" dirty="0" smtClean="0">
                          <a:latin typeface="Arial" panose="020B0604020202020204" pitchFamily="34" charset="0"/>
                          <a:cs typeface="Arial" panose="020B0604020202020204" pitchFamily="34" charset="0"/>
                        </a:rPr>
                        <a:t> Street</a:t>
                      </a:r>
                      <a:r>
                        <a:rPr lang="en-GB" dirty="0" smtClean="0">
                          <a:latin typeface="Arial" panose="020B0604020202020204" pitchFamily="34" charset="0"/>
                          <a:cs typeface="Arial" panose="020B0604020202020204" pitchFamily="34" charset="0"/>
                        </a:rPr>
                        <a:t>.</a:t>
                      </a:r>
                    </a:p>
                    <a:p>
                      <a:endParaRPr lang="en-GB" dirty="0" smtClean="0">
                        <a:latin typeface="Arial" panose="020B0604020202020204" pitchFamily="34" charset="0"/>
                        <a:cs typeface="Arial" panose="020B0604020202020204" pitchFamily="34" charset="0"/>
                      </a:endParaRPr>
                    </a:p>
                    <a:p>
                      <a:endParaRPr lang="en-GB" dirty="0" smtClean="0">
                        <a:latin typeface="Arial" panose="020B0604020202020204" pitchFamily="34" charset="0"/>
                        <a:cs typeface="Arial" panose="020B0604020202020204" pitchFamily="34" charset="0"/>
                      </a:endParaRPr>
                    </a:p>
                    <a:p>
                      <a:endParaRPr lang="en-GB" dirty="0" smtClean="0">
                        <a:latin typeface="Arial" panose="020B0604020202020204" pitchFamily="34" charset="0"/>
                        <a:cs typeface="Arial" panose="020B0604020202020204" pitchFamily="34" charset="0"/>
                      </a:endParaRPr>
                    </a:p>
                    <a:p>
                      <a:endParaRPr lang="en-GB" dirty="0" smtClean="0">
                        <a:latin typeface="Arial" panose="020B0604020202020204" pitchFamily="34" charset="0"/>
                        <a:cs typeface="Arial" panose="020B0604020202020204" pitchFamily="34" charset="0"/>
                      </a:endParaRPr>
                    </a:p>
                    <a:p>
                      <a:endParaRPr lang="en-GB" dirty="0" smtClean="0">
                        <a:latin typeface="Arial" panose="020B0604020202020204" pitchFamily="34" charset="0"/>
                        <a:cs typeface="Arial" panose="020B0604020202020204" pitchFamily="34" charset="0"/>
                      </a:endParaRPr>
                    </a:p>
                    <a:p>
                      <a:endParaRPr lang="en-GB" dirty="0" smtClean="0">
                        <a:latin typeface="Arial" panose="020B0604020202020204" pitchFamily="34" charset="0"/>
                        <a:cs typeface="Arial" panose="020B0604020202020204" pitchFamily="34" charset="0"/>
                      </a:endParaRPr>
                    </a:p>
                    <a:p>
                      <a:endParaRPr lang="en-GB" dirty="0" smtClean="0">
                        <a:latin typeface="Arial" panose="020B0604020202020204" pitchFamily="34" charset="0"/>
                        <a:cs typeface="Arial" panose="020B0604020202020204" pitchFamily="34" charset="0"/>
                      </a:endParaRPr>
                    </a:p>
                  </a:txBody>
                  <a:tcPr/>
                </a:tc>
                <a:tc>
                  <a:txBody>
                    <a:bodyPr/>
                    <a:lstStyle/>
                    <a:p>
                      <a:endParaRPr lang="en-GB" dirty="0" smtClean="0"/>
                    </a:p>
                    <a:p>
                      <a:endParaRPr lang="en-GB" dirty="0" smtClean="0"/>
                    </a:p>
                    <a:p>
                      <a:endParaRPr lang="en-GB" dirty="0"/>
                    </a:p>
                  </a:txBody>
                  <a:tcPr/>
                </a:tc>
              </a:tr>
            </a:tbl>
          </a:graphicData>
        </a:graphic>
      </p:graphicFrame>
      <p:pic>
        <p:nvPicPr>
          <p:cNvPr id="3076"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H:\Documents\Immortalised resources\aaa02_01_s0412-cable street-crop.jpg">
            <a:hlinkClick r:id="rId6"/>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462"/>
          <a:stretch/>
        </p:blipFill>
        <p:spPr bwMode="auto">
          <a:xfrm>
            <a:off x="4558003" y="1396021"/>
            <a:ext cx="4008958" cy="532541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14292862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717317841"/>
              </p:ext>
            </p:extLst>
          </p:nvPr>
        </p:nvGraphicFramePr>
        <p:xfrm>
          <a:off x="597562" y="1397000"/>
          <a:ext cx="7920880" cy="5303520"/>
        </p:xfrm>
        <a:graphic>
          <a:graphicData uri="http://schemas.openxmlformats.org/drawingml/2006/table">
            <a:tbl>
              <a:tblPr bandRow="1">
                <a:tableStyleId>{5C22544A-7EE6-4342-B048-85BDC9FD1C3A}</a:tableStyleId>
              </a:tblPr>
              <a:tblGrid>
                <a:gridCol w="3960440"/>
                <a:gridCol w="3960440"/>
              </a:tblGrid>
              <a:tr h="370840">
                <a:tc>
                  <a:txBody>
                    <a:bodyPr/>
                    <a:lstStyle/>
                    <a:p>
                      <a:r>
                        <a:rPr lang="en-GB" b="1" dirty="0" smtClean="0">
                          <a:latin typeface="Arial" panose="020B0604020202020204" pitchFamily="34" charset="0"/>
                          <a:cs typeface="Arial" panose="020B0604020202020204" pitchFamily="34" charset="0"/>
                        </a:rPr>
                        <a:t>Knife Angel, Liverpool</a:t>
                      </a:r>
                    </a:p>
                    <a:p>
                      <a:endParaRPr lang="en-GB" dirty="0" smtClean="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a:t>
                      </a:r>
                      <a:r>
                        <a:rPr lang="en-GB" dirty="0" smtClean="0">
                          <a:latin typeface="Arial" panose="020B0604020202020204" pitchFamily="34" charset="0"/>
                          <a:cs typeface="Arial" panose="020B0604020202020204" pitchFamily="34" charset="0"/>
                          <a:hlinkClick r:id="rId4"/>
                        </a:rPr>
                        <a:t>Knife Angel</a:t>
                      </a:r>
                      <a:r>
                        <a:rPr lang="en-GB" dirty="0" smtClean="0">
                          <a:latin typeface="Arial" panose="020B0604020202020204" pitchFamily="34" charset="0"/>
                          <a:cs typeface="Arial" panose="020B0604020202020204" pitchFamily="34" charset="0"/>
                        </a:rPr>
                        <a:t>’ is a giant 26-foot-tall sculpture in the UK, built entirely out of 100,000 donated knives. It is a monument to remember the victims </a:t>
                      </a:r>
                      <a:r>
                        <a:rPr lang="en-GB" baseline="0" dirty="0" smtClean="0">
                          <a:latin typeface="Arial" panose="020B0604020202020204" pitchFamily="34" charset="0"/>
                          <a:cs typeface="Arial" panose="020B0604020202020204" pitchFamily="34" charset="0"/>
                        </a:rPr>
                        <a:t> who </a:t>
                      </a:r>
                      <a:r>
                        <a:rPr lang="en-GB" baseline="0" dirty="0" smtClean="0">
                          <a:solidFill>
                            <a:schemeClr val="tx1"/>
                          </a:solidFill>
                          <a:latin typeface="Arial" panose="020B0604020202020204" pitchFamily="34" charset="0"/>
                          <a:cs typeface="Arial" panose="020B0604020202020204" pitchFamily="34" charset="0"/>
                        </a:rPr>
                        <a:t>have </a:t>
                      </a:r>
                      <a:r>
                        <a:rPr lang="en-GB" dirty="0" smtClean="0">
                          <a:solidFill>
                            <a:schemeClr val="tx1"/>
                          </a:solidFill>
                          <a:latin typeface="Arial" panose="020B0604020202020204" pitchFamily="34" charset="0"/>
                          <a:cs typeface="Arial" panose="020B0604020202020204" pitchFamily="34" charset="0"/>
                        </a:rPr>
                        <a:t>fallen to the increasing</a:t>
                      </a:r>
                      <a:r>
                        <a:rPr lang="en-GB" baseline="0" dirty="0" smtClean="0">
                          <a:solidFill>
                            <a:schemeClr val="tx1"/>
                          </a:solidFill>
                          <a:latin typeface="Arial" panose="020B0604020202020204" pitchFamily="34" charset="0"/>
                          <a:cs typeface="Arial" panose="020B0604020202020204" pitchFamily="34" charset="0"/>
                        </a:rPr>
                        <a:t> amount</a:t>
                      </a:r>
                      <a:r>
                        <a:rPr lang="en-GB" dirty="0" smtClean="0">
                          <a:solidFill>
                            <a:schemeClr val="tx1"/>
                          </a:solidFill>
                          <a:latin typeface="Arial" panose="020B0604020202020204" pitchFamily="34" charset="0"/>
                          <a:cs typeface="Arial" panose="020B0604020202020204" pitchFamily="34" charset="0"/>
                        </a:rPr>
                        <a:t> of knife </a:t>
                      </a:r>
                      <a:r>
                        <a:rPr lang="en-GB" dirty="0" smtClean="0">
                          <a:latin typeface="Arial" panose="020B0604020202020204" pitchFamily="34" charset="0"/>
                          <a:cs typeface="Arial" panose="020B0604020202020204" pitchFamily="34" charset="0"/>
                        </a:rPr>
                        <a:t>crime in the UK. The angel’s creator, </a:t>
                      </a:r>
                      <a:r>
                        <a:rPr lang="en-GB" dirty="0" err="1" smtClean="0">
                          <a:latin typeface="Arial" panose="020B0604020202020204" pitchFamily="34" charset="0"/>
                          <a:cs typeface="Arial" panose="020B0604020202020204" pitchFamily="34" charset="0"/>
                        </a:rPr>
                        <a:t>Alfie</a:t>
                      </a:r>
                      <a:r>
                        <a:rPr lang="en-GB" dirty="0" smtClean="0">
                          <a:latin typeface="Arial" panose="020B0604020202020204" pitchFamily="34" charset="0"/>
                          <a:cs typeface="Arial" panose="020B0604020202020204" pitchFamily="34" charset="0"/>
                        </a:rPr>
                        <a:t> Bradley, spent two years designing and building the sculpture which features donated knives through the “Save a Life, </a:t>
                      </a:r>
                      <a:r>
                        <a:rPr lang="en-GB" dirty="0" smtClean="0">
                          <a:solidFill>
                            <a:schemeClr val="tx1"/>
                          </a:solidFill>
                          <a:latin typeface="Arial" panose="020B0604020202020204" pitchFamily="34" charset="0"/>
                          <a:cs typeface="Arial" panose="020B0604020202020204" pitchFamily="34" charset="0"/>
                        </a:rPr>
                        <a:t>Surrender Your Knife,” amnesty, in 2017, through which people could anonymously donate their knives to the project.</a:t>
                      </a:r>
                    </a:p>
                    <a:p>
                      <a:endParaRPr lang="en-GB" dirty="0" smtClean="0">
                        <a:latin typeface="Arial" panose="020B0604020202020204" pitchFamily="34" charset="0"/>
                        <a:cs typeface="Arial" panose="020B0604020202020204" pitchFamily="34" charset="0"/>
                      </a:endParaRPr>
                    </a:p>
                    <a:p>
                      <a:endParaRPr lang="en-GB" dirty="0" smtClean="0">
                        <a:latin typeface="Arial" panose="020B0604020202020204" pitchFamily="34" charset="0"/>
                        <a:cs typeface="Arial" panose="020B0604020202020204" pitchFamily="34" charset="0"/>
                      </a:endParaRPr>
                    </a:p>
                    <a:p>
                      <a:endParaRPr lang="en-GB" dirty="0" smtClean="0">
                        <a:latin typeface="Arial" panose="020B0604020202020204" pitchFamily="34" charset="0"/>
                        <a:cs typeface="Arial" panose="020B0604020202020204" pitchFamily="34" charset="0"/>
                      </a:endParaRPr>
                    </a:p>
                  </a:txBody>
                  <a:tcPr/>
                </a:tc>
                <a:tc>
                  <a:txBody>
                    <a:bodyPr/>
                    <a:lstStyle/>
                    <a:p>
                      <a:endParaRPr lang="en-GB" dirty="0"/>
                    </a:p>
                  </a:txBody>
                  <a:tcPr/>
                </a:tc>
              </a:tr>
            </a:tbl>
          </a:graphicData>
        </a:graphic>
      </p:graphicFrame>
      <p:pic>
        <p:nvPicPr>
          <p:cNvPr id="3076"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descr="H:\Documents\Immortalised resources\Knife_Angel_installation_8.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6594" r="3942"/>
          <a:stretch/>
        </p:blipFill>
        <p:spPr bwMode="auto">
          <a:xfrm>
            <a:off x="4584999" y="1393474"/>
            <a:ext cx="3933443" cy="529921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41304248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534819392"/>
              </p:ext>
            </p:extLst>
          </p:nvPr>
        </p:nvGraphicFramePr>
        <p:xfrm>
          <a:off x="597562" y="1397000"/>
          <a:ext cx="7920880" cy="5303520"/>
        </p:xfrm>
        <a:graphic>
          <a:graphicData uri="http://schemas.openxmlformats.org/drawingml/2006/table">
            <a:tbl>
              <a:tblPr bandRow="1">
                <a:tableStyleId>{5C22544A-7EE6-4342-B048-85BDC9FD1C3A}</a:tableStyleId>
              </a:tblPr>
              <a:tblGrid>
                <a:gridCol w="3960440"/>
                <a:gridCol w="3960440"/>
              </a:tblGrid>
              <a:tr h="370840">
                <a:tc>
                  <a:txBody>
                    <a:bodyPr/>
                    <a:lstStyle/>
                    <a:p>
                      <a:r>
                        <a:rPr lang="en-GB" b="1" dirty="0" smtClean="0">
                          <a:latin typeface="Arial" panose="020B0604020202020204" pitchFamily="34" charset="0"/>
                          <a:cs typeface="Arial" panose="020B0604020202020204" pitchFamily="34" charset="0"/>
                        </a:rPr>
                        <a:t>Freddie Gilroy, Scarborough</a:t>
                      </a:r>
                    </a:p>
                    <a:p>
                      <a:endParaRPr lang="en-GB" dirty="0" smtClean="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The </a:t>
                      </a:r>
                      <a:r>
                        <a:rPr lang="en-GB" dirty="0" smtClean="0">
                          <a:latin typeface="Arial" panose="020B0604020202020204" pitchFamily="34" charset="0"/>
                          <a:cs typeface="Arial" panose="020B0604020202020204" pitchFamily="34" charset="0"/>
                          <a:hlinkClick r:id="rId4"/>
                        </a:rPr>
                        <a:t>sculpture</a:t>
                      </a:r>
                      <a:r>
                        <a:rPr lang="en-GB" dirty="0" smtClean="0">
                          <a:latin typeface="Arial" panose="020B0604020202020204" pitchFamily="34" charset="0"/>
                          <a:cs typeface="Arial" panose="020B0604020202020204" pitchFamily="34" charset="0"/>
                        </a:rPr>
                        <a:t> is based on a former miner from County Durham who, as a soldier shortly before his 24th birthday, was one of the first allied troops to enter Bergen-Belsen concentration camp in Germany in April 1945.  They found more than 60,000 prisoners, most of them seriously ill. Freddie Gilroy and the </a:t>
                      </a:r>
                      <a:r>
                        <a:rPr lang="en-GB" dirty="0" err="1" smtClean="0">
                          <a:latin typeface="Arial" panose="020B0604020202020204" pitchFamily="34" charset="0"/>
                          <a:cs typeface="Arial" panose="020B0604020202020204" pitchFamily="34" charset="0"/>
                        </a:rPr>
                        <a:t>Belsen</a:t>
                      </a:r>
                      <a:r>
                        <a:rPr lang="en-GB" dirty="0" smtClean="0">
                          <a:latin typeface="Arial" panose="020B0604020202020204" pitchFamily="34" charset="0"/>
                          <a:cs typeface="Arial" panose="020B0604020202020204" pitchFamily="34" charset="0"/>
                        </a:rPr>
                        <a:t> Stragglers represents ordinary people pulled out of ordinary lives because of war, who involuntarily experienced extraordinary things and whose lives were profoundly affected consequently. </a:t>
                      </a:r>
                    </a:p>
                    <a:p>
                      <a:endParaRPr lang="en-GB" dirty="0">
                        <a:latin typeface="Arial" panose="020B0604020202020204" pitchFamily="34" charset="0"/>
                        <a:cs typeface="Arial" panose="020B0604020202020204" pitchFamily="34" charset="0"/>
                      </a:endParaRPr>
                    </a:p>
                  </a:txBody>
                  <a:tcPr/>
                </a:tc>
                <a:tc>
                  <a:txBody>
                    <a:bodyPr/>
                    <a:lstStyle/>
                    <a:p>
                      <a:endParaRPr lang="en-GB" dirty="0"/>
                    </a:p>
                  </a:txBody>
                  <a:tcPr/>
                </a:tc>
              </a:tr>
            </a:tbl>
          </a:graphicData>
        </a:graphic>
      </p:graphicFrame>
      <p:pic>
        <p:nvPicPr>
          <p:cNvPr id="3076"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Documents\Immortalised resources\DP174982.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598" r="28804"/>
          <a:stretch/>
        </p:blipFill>
        <p:spPr bwMode="auto">
          <a:xfrm>
            <a:off x="4563517" y="1772816"/>
            <a:ext cx="3876348" cy="468051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701491" y="1124744"/>
            <a:ext cx="3600400" cy="18722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latin typeface="Arial" panose="020B0604020202020204" pitchFamily="34" charset="0"/>
                <a:cs typeface="Arial" panose="020B0604020202020204" pitchFamily="34" charset="0"/>
              </a:rPr>
              <a:t>The plaque on the sculpture reads: ‘</a:t>
            </a:r>
            <a:r>
              <a:rPr lang="en-GB" i="1" dirty="0" smtClean="0">
                <a:solidFill>
                  <a:schemeClr val="tx1"/>
                </a:solidFill>
                <a:latin typeface="Arial" panose="020B0604020202020204" pitchFamily="34" charset="0"/>
                <a:cs typeface="Arial" panose="020B0604020202020204" pitchFamily="34" charset="0"/>
              </a:rPr>
              <a:t>They </a:t>
            </a:r>
            <a:r>
              <a:rPr lang="en-GB" i="1" dirty="0">
                <a:solidFill>
                  <a:schemeClr val="tx1"/>
                </a:solidFill>
                <a:latin typeface="Arial" panose="020B0604020202020204" pitchFamily="34" charset="0"/>
                <a:cs typeface="Arial" panose="020B0604020202020204" pitchFamily="34" charset="0"/>
              </a:rPr>
              <a:t>said for king and country, we should do as we were bid. They said old soldiers never die, but plenty young ones did.’</a:t>
            </a:r>
          </a:p>
        </p:txBody>
      </p:sp>
    </p:spTree>
    <p:custDataLst>
      <p:tags r:id="rId1"/>
    </p:custDataLst>
    <p:extLst>
      <p:ext uri="{BB962C8B-B14F-4D97-AF65-F5344CB8AC3E}">
        <p14:creationId xmlns:p14="http://schemas.microsoft.com/office/powerpoint/2010/main" val="3458541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674695025"/>
              </p:ext>
            </p:extLst>
          </p:nvPr>
        </p:nvGraphicFramePr>
        <p:xfrm>
          <a:off x="597562" y="1397000"/>
          <a:ext cx="7920880" cy="5303520"/>
        </p:xfrm>
        <a:graphic>
          <a:graphicData uri="http://schemas.openxmlformats.org/drawingml/2006/table">
            <a:tbl>
              <a:tblPr bandRow="1">
                <a:tableStyleId>{5C22544A-7EE6-4342-B048-85BDC9FD1C3A}</a:tableStyleId>
              </a:tblPr>
              <a:tblGrid>
                <a:gridCol w="3960440"/>
                <a:gridCol w="3960440"/>
              </a:tblGrid>
              <a:tr h="370840">
                <a:tc>
                  <a:txBody>
                    <a:bodyPr/>
                    <a:lstStyle/>
                    <a:p>
                      <a:r>
                        <a:rPr lang="en-GB" b="1" dirty="0" smtClean="0">
                          <a:latin typeface="Arial" panose="020B0604020202020204" pitchFamily="34" charset="0"/>
                          <a:cs typeface="Arial" panose="020B0604020202020204" pitchFamily="34" charset="0"/>
                        </a:rPr>
                        <a:t>Brown Dog Statue Battersea Park, London </a:t>
                      </a:r>
                    </a:p>
                    <a:p>
                      <a:endParaRPr lang="en-GB" dirty="0" smtClean="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hlinkClick r:id="rId4"/>
                        </a:rPr>
                        <a:t>The Brown Dog Affair </a:t>
                      </a:r>
                      <a:r>
                        <a:rPr lang="en-GB" dirty="0" smtClean="0">
                          <a:latin typeface="Arial" panose="020B0604020202020204" pitchFamily="34" charset="0"/>
                          <a:cs typeface="Arial" panose="020B0604020202020204" pitchFamily="34" charset="0"/>
                        </a:rPr>
                        <a:t>was a political controversy about animal testing that raged in England from 1903 until 1910 resulting in anti-animal testing protestors clashing with people who were supporters of animals being tested on in medical laboratories. </a:t>
                      </a:r>
                    </a:p>
                    <a:p>
                      <a:r>
                        <a:rPr lang="en-GB" dirty="0" smtClean="0">
                          <a:latin typeface="Arial" panose="020B0604020202020204" pitchFamily="34" charset="0"/>
                          <a:cs typeface="Arial" panose="020B0604020202020204" pitchFamily="34" charset="0"/>
                        </a:rPr>
                        <a:t>The</a:t>
                      </a:r>
                      <a:r>
                        <a:rPr lang="en-GB" baseline="0" dirty="0" smtClean="0">
                          <a:latin typeface="Arial" panose="020B0604020202020204" pitchFamily="34" charset="0"/>
                          <a:cs typeface="Arial" panose="020B0604020202020204" pitchFamily="34" charset="0"/>
                        </a:rPr>
                        <a:t> original statue (right) was built in 1906, but melted </a:t>
                      </a:r>
                      <a:r>
                        <a:rPr lang="en-GB" baseline="0" dirty="0" smtClean="0">
                          <a:solidFill>
                            <a:schemeClr val="tx1"/>
                          </a:solidFill>
                          <a:latin typeface="Arial" panose="020B0604020202020204" pitchFamily="34" charset="0"/>
                          <a:cs typeface="Arial" panose="020B0604020202020204" pitchFamily="34" charset="0"/>
                        </a:rPr>
                        <a:t>down </a:t>
                      </a:r>
                      <a:r>
                        <a:rPr lang="en-GB" baseline="0" dirty="0" smtClean="0">
                          <a:solidFill>
                            <a:schemeClr val="tx1"/>
                          </a:solidFill>
                          <a:latin typeface="Arial" panose="020B0604020202020204" pitchFamily="34" charset="0"/>
                          <a:cs typeface="Arial" panose="020B0604020202020204" pitchFamily="34" charset="0"/>
                        </a:rPr>
                        <a:t>in  </a:t>
                      </a:r>
                      <a:r>
                        <a:rPr lang="en-GB" baseline="0" dirty="0" smtClean="0">
                          <a:latin typeface="Arial" panose="020B0604020202020204" pitchFamily="34" charset="0"/>
                          <a:cs typeface="Arial" panose="020B0604020202020204" pitchFamily="34" charset="0"/>
                        </a:rPr>
                        <a:t>1910. This statue (below) was made in 1985.</a:t>
                      </a:r>
                    </a:p>
                    <a:p>
                      <a:endParaRPr lang="en-GB" baseline="0" dirty="0" smtClean="0">
                        <a:latin typeface="Arial" panose="020B0604020202020204" pitchFamily="34" charset="0"/>
                        <a:cs typeface="Arial" panose="020B0604020202020204" pitchFamily="34" charset="0"/>
                      </a:endParaRPr>
                    </a:p>
                    <a:p>
                      <a:endParaRPr lang="en-GB" baseline="0" dirty="0" smtClean="0">
                        <a:latin typeface="Arial" panose="020B0604020202020204" pitchFamily="34" charset="0"/>
                        <a:cs typeface="Arial" panose="020B0604020202020204" pitchFamily="34" charset="0"/>
                      </a:endParaRPr>
                    </a:p>
                    <a:p>
                      <a:endParaRPr lang="en-GB" baseline="0" dirty="0" smtClean="0">
                        <a:latin typeface="Arial" panose="020B0604020202020204" pitchFamily="34" charset="0"/>
                        <a:cs typeface="Arial" panose="020B0604020202020204" pitchFamily="34" charset="0"/>
                      </a:endParaRPr>
                    </a:p>
                    <a:p>
                      <a:endParaRPr lang="en-GB" baseline="0" dirty="0" smtClean="0">
                        <a:latin typeface="Arial" panose="020B0604020202020204" pitchFamily="34" charset="0"/>
                        <a:cs typeface="Arial" panose="020B0604020202020204" pitchFamily="34" charset="0"/>
                      </a:endParaRPr>
                    </a:p>
                    <a:p>
                      <a:endParaRPr lang="en-GB" baseline="0" dirty="0" smtClean="0">
                        <a:latin typeface="Arial" panose="020B0604020202020204" pitchFamily="34" charset="0"/>
                        <a:cs typeface="Arial" panose="020B0604020202020204" pitchFamily="34" charset="0"/>
                      </a:endParaRPr>
                    </a:p>
                    <a:p>
                      <a:endParaRPr lang="en-GB" dirty="0" smtClean="0">
                        <a:latin typeface="Arial" panose="020B0604020202020204" pitchFamily="34" charset="0"/>
                        <a:cs typeface="Arial" panose="020B0604020202020204" pitchFamily="34" charset="0"/>
                      </a:endParaRPr>
                    </a:p>
                  </a:txBody>
                  <a:tcPr/>
                </a:tc>
                <a:tc>
                  <a:txBody>
                    <a:bodyPr/>
                    <a:lstStyle/>
                    <a:p>
                      <a:endParaRPr lang="en-GB" dirty="0"/>
                    </a:p>
                  </a:txBody>
                  <a:tcPr/>
                </a:tc>
              </a:tr>
            </a:tbl>
          </a:graphicData>
        </a:graphic>
      </p:graphicFrame>
      <p:pic>
        <p:nvPicPr>
          <p:cNvPr id="3076"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31640" y="5013177"/>
            <a:ext cx="2133762" cy="1658392"/>
          </a:xfrm>
          <a:prstGeom prst="rect">
            <a:avLst/>
          </a:prstGeom>
        </p:spPr>
      </p:pic>
      <p:pic>
        <p:nvPicPr>
          <p:cNvPr id="3074" name="Picture 2" descr="H:\Documents\Immortalised resources\cc73_03126.jpg">
            <a:hlinkClick r:id="rId7"/>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689"/>
          <a:stretch/>
        </p:blipFill>
        <p:spPr bwMode="auto">
          <a:xfrm>
            <a:off x="4553375" y="1463286"/>
            <a:ext cx="3940839" cy="520828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65565595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852028879"/>
              </p:ext>
            </p:extLst>
          </p:nvPr>
        </p:nvGraphicFramePr>
        <p:xfrm>
          <a:off x="597562" y="1397000"/>
          <a:ext cx="7920880" cy="5029200"/>
        </p:xfrm>
        <a:graphic>
          <a:graphicData uri="http://schemas.openxmlformats.org/drawingml/2006/table">
            <a:tbl>
              <a:tblPr bandRow="1">
                <a:tableStyleId>{5C22544A-7EE6-4342-B048-85BDC9FD1C3A}</a:tableStyleId>
              </a:tblPr>
              <a:tblGrid>
                <a:gridCol w="3960440"/>
                <a:gridCol w="3960440"/>
              </a:tblGrid>
              <a:tr h="370840">
                <a:tc>
                  <a:txBody>
                    <a:bodyPr/>
                    <a:lstStyle/>
                    <a:p>
                      <a:r>
                        <a:rPr lang="en-GB" b="1" dirty="0" smtClean="0">
                          <a:latin typeface="Arial" panose="020B0604020202020204" pitchFamily="34" charset="0"/>
                          <a:cs typeface="Arial" panose="020B0604020202020204" pitchFamily="34" charset="0"/>
                        </a:rPr>
                        <a:t>Antony </a:t>
                      </a:r>
                      <a:r>
                        <a:rPr lang="en-GB" b="1" dirty="0" err="1" smtClean="0">
                          <a:latin typeface="Arial" panose="020B0604020202020204" pitchFamily="34" charset="0"/>
                          <a:cs typeface="Arial" panose="020B0604020202020204" pitchFamily="34" charset="0"/>
                        </a:rPr>
                        <a:t>Gormley’s</a:t>
                      </a:r>
                      <a:r>
                        <a:rPr lang="en-GB" b="1" dirty="0" smtClean="0">
                          <a:latin typeface="Arial" panose="020B0604020202020204" pitchFamily="34" charset="0"/>
                          <a:cs typeface="Arial" panose="020B0604020202020204" pitchFamily="34" charset="0"/>
                        </a:rPr>
                        <a:t> Fourth Plinth ‘One and Other’, Trafalgar Square, London </a:t>
                      </a:r>
                    </a:p>
                    <a:p>
                      <a:endParaRPr lang="en-GB" dirty="0" smtClean="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The artist Antony </a:t>
                      </a:r>
                      <a:r>
                        <a:rPr lang="en-GB" dirty="0" err="1" smtClean="0">
                          <a:latin typeface="Arial" panose="020B0604020202020204" pitchFamily="34" charset="0"/>
                          <a:cs typeface="Arial" panose="020B0604020202020204" pitchFamily="34" charset="0"/>
                        </a:rPr>
                        <a:t>Gormley</a:t>
                      </a:r>
                      <a:r>
                        <a:rPr lang="en-GB" dirty="0" smtClean="0">
                          <a:latin typeface="Arial" panose="020B0604020202020204" pitchFamily="34" charset="0"/>
                          <a:cs typeface="Arial" panose="020B0604020202020204" pitchFamily="34" charset="0"/>
                        </a:rPr>
                        <a:t> created a living artwork for the plinth in Trafalgar Square in 2009. The plinth was a memorial to ordinary people, and was occupied for 100 consecutive days, 24 hours a day, by members of the public who had applied to be part of the project. The image</a:t>
                      </a:r>
                      <a:r>
                        <a:rPr lang="en-GB" baseline="0" dirty="0" smtClean="0">
                          <a:latin typeface="Arial" panose="020B0604020202020204" pitchFamily="34" charset="0"/>
                          <a:cs typeface="Arial" panose="020B0604020202020204" pitchFamily="34" charset="0"/>
                        </a:rPr>
                        <a:t> shown is from </a:t>
                      </a:r>
                      <a:r>
                        <a:rPr lang="en-GB" dirty="0" smtClean="0">
                          <a:latin typeface="Arial" panose="020B0604020202020204" pitchFamily="34" charset="0"/>
                          <a:cs typeface="Arial" panose="020B0604020202020204" pitchFamily="34" charset="0"/>
                        </a:rPr>
                        <a:t>16.00 to 17.00 on 17 July 2009: Karen Ogilvie flying paper kites and distributing hundreds of sweets all with written advice such as “Be friendly to a stranger today”.</a:t>
                      </a:r>
                    </a:p>
                    <a:p>
                      <a:endParaRPr lang="en-GB" dirty="0">
                        <a:latin typeface="Arial" panose="020B0604020202020204" pitchFamily="34" charset="0"/>
                        <a:cs typeface="Arial" panose="020B0604020202020204" pitchFamily="34" charset="0"/>
                      </a:endParaRPr>
                    </a:p>
                  </a:txBody>
                  <a:tcPr/>
                </a:tc>
                <a:tc>
                  <a:txBody>
                    <a:bodyPr/>
                    <a:lstStyle/>
                    <a:p>
                      <a:endParaRPr lang="en-GB" dirty="0"/>
                    </a:p>
                  </a:txBody>
                  <a:tcPr/>
                </a:tc>
              </a:tr>
            </a:tbl>
          </a:graphicData>
        </a:graphic>
      </p:graphicFrame>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H:\Documents\Immortalised resources\One&amp;Other-AntonyGormley-KarenOgilvie-2009071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8002" y="1622703"/>
            <a:ext cx="3944729" cy="4840511"/>
          </a:xfrm>
          <a:prstGeom prst="rect">
            <a:avLst/>
          </a:prstGeom>
          <a:noFill/>
          <a:extLst>
            <a:ext uri="{909E8E84-426E-40DD-AFC4-6F175D3DCCD1}">
              <a14:hiddenFill xmlns:a14="http://schemas.microsoft.com/office/drawing/2010/main">
                <a:solidFill>
                  <a:srgbClr val="FFFFFF"/>
                </a:solidFill>
              </a14:hiddenFill>
            </a:ext>
          </a:extLst>
        </p:spPr>
      </p:pic>
      <p:sp>
        <p:nvSpPr>
          <p:cNvPr id="6" name="Cloud 5"/>
          <p:cNvSpPr/>
          <p:nvPr/>
        </p:nvSpPr>
        <p:spPr>
          <a:xfrm>
            <a:off x="4649522" y="3933055"/>
            <a:ext cx="4309502" cy="2883381"/>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smtClean="0">
                <a:latin typeface="Arial" panose="020B0604020202020204" pitchFamily="34" charset="0"/>
                <a:cs typeface="Arial" panose="020B0604020202020204" pitchFamily="34" charset="0"/>
              </a:rPr>
              <a:t>How </a:t>
            </a:r>
            <a:r>
              <a:rPr lang="en-GB" sz="2000" dirty="0">
                <a:latin typeface="Arial" panose="020B0604020202020204" pitchFamily="34" charset="0"/>
                <a:cs typeface="Arial" panose="020B0604020202020204" pitchFamily="34" charset="0"/>
              </a:rPr>
              <a:t>do </a:t>
            </a:r>
            <a:r>
              <a:rPr lang="en-GB" sz="2000" dirty="0" smtClean="0">
                <a:latin typeface="Arial" panose="020B0604020202020204" pitchFamily="34" charset="0"/>
                <a:cs typeface="Arial" panose="020B0604020202020204" pitchFamily="34" charset="0"/>
              </a:rPr>
              <a:t>these monuments </a:t>
            </a:r>
            <a:r>
              <a:rPr lang="en-GB" sz="2000" dirty="0">
                <a:latin typeface="Arial" panose="020B0604020202020204" pitchFamily="34" charset="0"/>
                <a:cs typeface="Arial" panose="020B0604020202020204" pitchFamily="34" charset="0"/>
              </a:rPr>
              <a:t>compare to the memorials of the ‘Great and Good</a:t>
            </a:r>
            <a:r>
              <a:rPr lang="en-GB" sz="2000" dirty="0" smtClean="0">
                <a:latin typeface="Arial" panose="020B0604020202020204" pitchFamily="34" charset="0"/>
                <a:cs typeface="Arial" panose="020B0604020202020204" pitchFamily="34" charset="0"/>
              </a:rPr>
              <a:t>?</a:t>
            </a:r>
          </a:p>
          <a:p>
            <a:pPr algn="ctr"/>
            <a:r>
              <a:rPr lang="en-GB" sz="2000" dirty="0" smtClean="0">
                <a:latin typeface="Arial" panose="020B0604020202020204" pitchFamily="34" charset="0"/>
                <a:cs typeface="Arial" panose="020B0604020202020204" pitchFamily="34" charset="0"/>
              </a:rPr>
              <a:t>Discuss.</a:t>
            </a:r>
            <a:endParaRPr lang="en-GB" sz="20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457194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558755" y="2149019"/>
            <a:ext cx="8477741" cy="4401205"/>
          </a:xfrm>
          <a:prstGeom prst="rect">
            <a:avLst/>
          </a:prstGeom>
          <a:noFill/>
        </p:spPr>
        <p:txBody>
          <a:bodyPr wrap="square" rtlCol="0">
            <a:spAutoFit/>
          </a:bodyPr>
          <a:lstStyle/>
          <a:p>
            <a:r>
              <a:rPr lang="en-GB" sz="2000" dirty="0" smtClean="0">
                <a:solidFill>
                  <a:prstClr val="black"/>
                </a:solidFill>
                <a:latin typeface="Arial" panose="020B0604020202020204" pitchFamily="34" charset="0"/>
                <a:cs typeface="Arial" panose="020B0604020202020204" pitchFamily="34" charset="0"/>
              </a:rPr>
              <a:t>Having now seen several types of monument, search online or ask family and friends to find local examples of monuments to ‘everyday people’. </a:t>
            </a:r>
          </a:p>
          <a:p>
            <a:endParaRPr lang="en-GB" sz="2000" dirty="0">
              <a:solidFill>
                <a:prstClr val="black"/>
              </a:solidFill>
              <a:latin typeface="Arial" panose="020B0604020202020204" pitchFamily="34" charset="0"/>
              <a:cs typeface="Arial" panose="020B0604020202020204" pitchFamily="34" charset="0"/>
            </a:endParaRPr>
          </a:p>
          <a:p>
            <a:pPr algn="r"/>
            <a:r>
              <a:rPr lang="en-GB" sz="2000" dirty="0" smtClean="0">
                <a:solidFill>
                  <a:prstClr val="black"/>
                </a:solidFill>
                <a:latin typeface="Arial" panose="020B0604020202020204" pitchFamily="34" charset="0"/>
                <a:cs typeface="Arial" panose="020B0604020202020204" pitchFamily="34" charset="0"/>
              </a:rPr>
              <a:t>Did you find any at all?</a:t>
            </a:r>
          </a:p>
          <a:p>
            <a:pPr algn="r"/>
            <a:r>
              <a:rPr lang="en-GB" sz="2000" dirty="0">
                <a:solidFill>
                  <a:srgbClr val="FF0000"/>
                </a:solidFill>
                <a:latin typeface="Arial" panose="020B0604020202020204" pitchFamily="34" charset="0"/>
                <a:cs typeface="Arial" panose="020B0604020202020204" pitchFamily="34" charset="0"/>
              </a:rPr>
              <a:t> </a:t>
            </a:r>
            <a:endParaRPr lang="en-GB" sz="2000" dirty="0" smtClean="0">
              <a:solidFill>
                <a:srgbClr val="FF0000"/>
              </a:solidFill>
              <a:latin typeface="Arial" panose="020B0604020202020204" pitchFamily="34" charset="0"/>
              <a:cs typeface="Arial" panose="020B0604020202020204" pitchFamily="34" charset="0"/>
            </a:endParaRPr>
          </a:p>
          <a:p>
            <a:pPr algn="r"/>
            <a:r>
              <a:rPr lang="en-GB" sz="2000" dirty="0" smtClean="0">
                <a:solidFill>
                  <a:prstClr val="black"/>
                </a:solidFill>
                <a:latin typeface="Arial" panose="020B0604020202020204" pitchFamily="34" charset="0"/>
                <a:cs typeface="Arial" panose="020B0604020202020204" pitchFamily="34" charset="0"/>
              </a:rPr>
              <a:t>Can people still be living </a:t>
            </a:r>
          </a:p>
          <a:p>
            <a:pPr algn="r"/>
            <a:r>
              <a:rPr lang="en-GB" sz="2000" dirty="0" smtClean="0">
                <a:solidFill>
                  <a:prstClr val="black"/>
                </a:solidFill>
                <a:latin typeface="Arial" panose="020B0604020202020204" pitchFamily="34" charset="0"/>
                <a:cs typeface="Arial" panose="020B0604020202020204" pitchFamily="34" charset="0"/>
              </a:rPr>
              <a:t>or do they have to have    </a:t>
            </a:r>
          </a:p>
          <a:p>
            <a:pPr algn="r"/>
            <a:r>
              <a:rPr lang="en-GB" sz="2000" dirty="0">
                <a:solidFill>
                  <a:prstClr val="black"/>
                </a:solidFill>
                <a:latin typeface="Arial" panose="020B0604020202020204" pitchFamily="34" charset="0"/>
                <a:cs typeface="Arial" panose="020B0604020202020204" pitchFamily="34" charset="0"/>
              </a:rPr>
              <a:t>d</a:t>
            </a:r>
            <a:r>
              <a:rPr lang="en-GB" sz="2000" dirty="0" smtClean="0">
                <a:solidFill>
                  <a:prstClr val="black"/>
                </a:solidFill>
                <a:latin typeface="Arial" panose="020B0604020202020204" pitchFamily="34" charset="0"/>
                <a:cs typeface="Arial" panose="020B0604020202020204" pitchFamily="34" charset="0"/>
              </a:rPr>
              <a:t>ied to be ‘immortalised’?</a:t>
            </a:r>
            <a:endParaRPr lang="en-GB" sz="2000" dirty="0">
              <a:solidFill>
                <a:prstClr val="black"/>
              </a:solidFill>
              <a:latin typeface="Arial" panose="020B0604020202020204" pitchFamily="34" charset="0"/>
              <a:cs typeface="Arial" panose="020B0604020202020204" pitchFamily="34" charset="0"/>
            </a:endParaRPr>
          </a:p>
          <a:p>
            <a:endParaRPr lang="en-GB" sz="2000" dirty="0" smtClean="0">
              <a:solidFill>
                <a:prstClr val="black"/>
              </a:solidFill>
              <a:latin typeface="Arial" panose="020B0604020202020204" pitchFamily="34" charset="0"/>
              <a:cs typeface="Arial" panose="020B0604020202020204" pitchFamily="34" charset="0"/>
            </a:endParaRPr>
          </a:p>
          <a:p>
            <a:endParaRPr lang="en-GB" sz="2000" dirty="0">
              <a:solidFill>
                <a:prstClr val="black"/>
              </a:solidFill>
              <a:latin typeface="Arial" panose="020B0604020202020204" pitchFamily="34" charset="0"/>
              <a:cs typeface="Arial" panose="020B0604020202020204" pitchFamily="34" charset="0"/>
            </a:endParaRPr>
          </a:p>
          <a:p>
            <a:r>
              <a:rPr lang="en-GB" sz="2000" dirty="0" smtClean="0">
                <a:solidFill>
                  <a:prstClr val="black"/>
                </a:solidFill>
                <a:latin typeface="Arial" panose="020B0604020202020204" pitchFamily="34" charset="0"/>
                <a:cs typeface="Arial" panose="020B0604020202020204" pitchFamily="34" charset="0"/>
              </a:rPr>
              <a:t>In 2020 the Covid-19 pandemic turned ordinary NHS staff and other ‘key workers’ into heroes. Use online news articles or your own knowledge to research a local person/people. </a:t>
            </a:r>
            <a:r>
              <a:rPr lang="en-GB" sz="2000" b="1" dirty="0" smtClean="0">
                <a:solidFill>
                  <a:prstClr val="black"/>
                </a:solidFill>
                <a:latin typeface="Arial" panose="020B0604020202020204" pitchFamily="34" charset="0"/>
                <a:cs typeface="Arial" panose="020B0604020202020204" pitchFamily="34" charset="0"/>
              </a:rPr>
              <a:t>Design a monument </a:t>
            </a:r>
            <a:r>
              <a:rPr lang="en-GB" sz="2000" dirty="0" smtClean="0">
                <a:solidFill>
                  <a:prstClr val="black"/>
                </a:solidFill>
                <a:latin typeface="Arial" panose="020B0604020202020204" pitchFamily="34" charset="0"/>
                <a:cs typeface="Arial" panose="020B0604020202020204" pitchFamily="34" charset="0"/>
              </a:rPr>
              <a:t>so that people in the future will remember their ‘acts of bravery’.</a:t>
            </a:r>
          </a:p>
        </p:txBody>
      </p:sp>
      <p:sp>
        <p:nvSpPr>
          <p:cNvPr id="12" name="Title 1"/>
          <p:cNvSpPr txBox="1">
            <a:spLocks/>
          </p:cNvSpPr>
          <p:nvPr/>
        </p:nvSpPr>
        <p:spPr>
          <a:xfrm>
            <a:off x="593414" y="1202493"/>
            <a:ext cx="7992889" cy="792088"/>
          </a:xfrm>
          <a:prstGeom prst="rect">
            <a:avLst/>
          </a:prstGeom>
          <a:solidFill>
            <a:srgbClr val="FFFF00"/>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dirty="0" smtClean="0">
                <a:latin typeface="Arial" panose="020B0604020202020204" pitchFamily="34" charset="0"/>
                <a:cs typeface="Arial" panose="020B0604020202020204" pitchFamily="34" charset="0"/>
              </a:rPr>
              <a:t>Activity</a:t>
            </a:r>
            <a:endParaRPr lang="en-GB" dirty="0">
              <a:latin typeface="Arial" panose="020B0604020202020204" pitchFamily="34" charset="0"/>
              <a:cs typeface="Arial" panose="020B0604020202020204" pitchFamily="34" charset="0"/>
            </a:endParaRPr>
          </a:p>
        </p:txBody>
      </p:sp>
      <p:pic>
        <p:nvPicPr>
          <p:cNvPr id="1026" name="Picture 2" descr="Memorial south of Osney Lock, Oxford, Oxfordshire">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5730" y="2996952"/>
            <a:ext cx="1353351" cy="202857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emorial Drinking Fountain, Newark, Nottinghamshire">
            <a:hlinkClick r:id="rId7"/>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8378" t="16708" r="15499" b="15217"/>
          <a:stretch/>
        </p:blipFill>
        <p:spPr bwMode="auto">
          <a:xfrm>
            <a:off x="2476076" y="2996952"/>
            <a:ext cx="1324028" cy="204320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eroes Memorial, St Nicholas Place, Liverpool, Merseyside">
            <a:hlinkClick r:id="rId9"/>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9198" r="20171" b="27617"/>
          <a:stretch/>
        </p:blipFill>
        <p:spPr bwMode="auto">
          <a:xfrm>
            <a:off x="4193395" y="2996952"/>
            <a:ext cx="1147009" cy="205253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804869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additive="base">
                                        <p:cTn id="7" dur="1000" fill="hold"/>
                                        <p:tgtEl>
                                          <p:spTgt spid="4">
                                            <p:txEl>
                                              <p:pRg st="2" end="2"/>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 calcmode="lin" valueType="num">
                                      <p:cBhvr additive="base">
                                        <p:cTn id="13" dur="1000" fill="hold"/>
                                        <p:tgtEl>
                                          <p:spTgt spid="4">
                                            <p:txEl>
                                              <p:pRg st="3" end="3"/>
                                            </p:txEl>
                                          </p:spTgt>
                                        </p:tgtEl>
                                        <p:attrNameLst>
                                          <p:attrName>ppt_x</p:attrName>
                                        </p:attrNameLst>
                                      </p:cBhvr>
                                      <p:tavLst>
                                        <p:tav tm="0">
                                          <p:val>
                                            <p:strVal val="1+#ppt_w/2"/>
                                          </p:val>
                                        </p:tav>
                                        <p:tav tm="100000">
                                          <p:val>
                                            <p:strVal val="#ppt_x"/>
                                          </p:val>
                                        </p:tav>
                                      </p:tavLst>
                                    </p:anim>
                                    <p:anim calcmode="lin" valueType="num">
                                      <p:cBhvr additive="base">
                                        <p:cTn id="14" dur="1000" fill="hold"/>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additive="base">
                                        <p:cTn id="19" dur="1000" fill="hold"/>
                                        <p:tgtEl>
                                          <p:spTgt spid="4">
                                            <p:txEl>
                                              <p:pRg st="4" end="4"/>
                                            </p:txEl>
                                          </p:spTgt>
                                        </p:tgtEl>
                                        <p:attrNameLst>
                                          <p:attrName>ppt_x</p:attrName>
                                        </p:attrNameLst>
                                      </p:cBhvr>
                                      <p:tavLst>
                                        <p:tav tm="0">
                                          <p:val>
                                            <p:strVal val="1+#ppt_w/2"/>
                                          </p:val>
                                        </p:tav>
                                        <p:tav tm="100000">
                                          <p:val>
                                            <p:strVal val="#ppt_x"/>
                                          </p:val>
                                        </p:tav>
                                      </p:tavLst>
                                    </p:anim>
                                    <p:anim calcmode="lin" valueType="num">
                                      <p:cBhvr additive="base">
                                        <p:cTn id="20" dur="1000" fill="hold"/>
                                        <p:tgtEl>
                                          <p:spTgt spid="4">
                                            <p:txEl>
                                              <p:pRg st="4" end="4"/>
                                            </p:txEl>
                                          </p:spTgt>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anim calcmode="lin" valueType="num">
                                      <p:cBhvr additive="base">
                                        <p:cTn id="23" dur="1000" fill="hold"/>
                                        <p:tgtEl>
                                          <p:spTgt spid="4">
                                            <p:txEl>
                                              <p:pRg st="5" end="5"/>
                                            </p:txEl>
                                          </p:spTgt>
                                        </p:tgtEl>
                                        <p:attrNameLst>
                                          <p:attrName>ppt_x</p:attrName>
                                        </p:attrNameLst>
                                      </p:cBhvr>
                                      <p:tavLst>
                                        <p:tav tm="0">
                                          <p:val>
                                            <p:strVal val="1+#ppt_w/2"/>
                                          </p:val>
                                        </p:tav>
                                        <p:tav tm="100000">
                                          <p:val>
                                            <p:strVal val="#ppt_x"/>
                                          </p:val>
                                        </p:tav>
                                      </p:tavLst>
                                    </p:anim>
                                    <p:anim calcmode="lin" valueType="num">
                                      <p:cBhvr additive="base">
                                        <p:cTn id="24" dur="1000" fill="hold"/>
                                        <p:tgtEl>
                                          <p:spTgt spid="4">
                                            <p:txEl>
                                              <p:pRg st="5" end="5"/>
                                            </p:txEl>
                                          </p:spTgt>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 calcmode="lin" valueType="num">
                                      <p:cBhvr additive="base">
                                        <p:cTn id="27" dur="1000" fill="hold"/>
                                        <p:tgtEl>
                                          <p:spTgt spid="4">
                                            <p:txEl>
                                              <p:pRg st="6" end="6"/>
                                            </p:txEl>
                                          </p:spTgt>
                                        </p:tgtEl>
                                        <p:attrNameLst>
                                          <p:attrName>ppt_x</p:attrName>
                                        </p:attrNameLst>
                                      </p:cBhvr>
                                      <p:tavLst>
                                        <p:tav tm="0">
                                          <p:val>
                                            <p:strVal val="1+#ppt_w/2"/>
                                          </p:val>
                                        </p:tav>
                                        <p:tav tm="100000">
                                          <p:val>
                                            <p:strVal val="#ppt_x"/>
                                          </p:val>
                                        </p:tav>
                                      </p:tavLst>
                                    </p:anim>
                                    <p:anim calcmode="lin" valueType="num">
                                      <p:cBhvr additive="base">
                                        <p:cTn id="28" dur="1000" fill="hold"/>
                                        <p:tgtEl>
                                          <p:spTgt spid="4">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4">
                                            <p:txEl>
                                              <p:pRg st="9" end="9"/>
                                            </p:txEl>
                                          </p:spTgt>
                                        </p:tgtEl>
                                        <p:attrNameLst>
                                          <p:attrName>style.visibility</p:attrName>
                                        </p:attrNameLst>
                                      </p:cBhvr>
                                      <p:to>
                                        <p:strVal val="visible"/>
                                      </p:to>
                                    </p:set>
                                    <p:anim calcmode="lin" valueType="num">
                                      <p:cBhvr additive="base">
                                        <p:cTn id="33" dur="1000" fill="hold"/>
                                        <p:tgtEl>
                                          <p:spTgt spid="4">
                                            <p:txEl>
                                              <p:pRg st="9" end="9"/>
                                            </p:txEl>
                                          </p:spTgt>
                                        </p:tgtEl>
                                        <p:attrNameLst>
                                          <p:attrName>ppt_x</p:attrName>
                                        </p:attrNameLst>
                                      </p:cBhvr>
                                      <p:tavLst>
                                        <p:tav tm="0">
                                          <p:val>
                                            <p:strVal val="0-#ppt_w/2"/>
                                          </p:val>
                                        </p:tav>
                                        <p:tav tm="100000">
                                          <p:val>
                                            <p:strVal val="#ppt_x"/>
                                          </p:val>
                                        </p:tav>
                                      </p:tavLst>
                                    </p:anim>
                                    <p:anim calcmode="lin" valueType="num">
                                      <p:cBhvr additive="base">
                                        <p:cTn id="34" dur="1000" fill="hold"/>
                                        <p:tgtEl>
                                          <p:spTgt spid="4">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
          <p:cNvSpPr txBox="1">
            <a:spLocks/>
          </p:cNvSpPr>
          <p:nvPr/>
        </p:nvSpPr>
        <p:spPr>
          <a:xfrm>
            <a:off x="593414" y="1202493"/>
            <a:ext cx="7992889" cy="792088"/>
          </a:xfrm>
          <a:prstGeom prst="rect">
            <a:avLst/>
          </a:prstGeom>
          <a:solidFill>
            <a:srgbClr val="FFFF00"/>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dirty="0" smtClean="0">
                <a:latin typeface="Arial" panose="020B0604020202020204" pitchFamily="34" charset="0"/>
                <a:cs typeface="Arial" panose="020B0604020202020204" pitchFamily="34" charset="0"/>
              </a:rPr>
              <a:t>Creative Activity 1</a:t>
            </a:r>
            <a:endParaRPr lang="en-GB" dirty="0">
              <a:latin typeface="Arial" panose="020B0604020202020204" pitchFamily="34" charset="0"/>
              <a:cs typeface="Arial" panose="020B0604020202020204" pitchFamily="34" charset="0"/>
            </a:endParaRPr>
          </a:p>
        </p:txBody>
      </p:sp>
      <p:sp>
        <p:nvSpPr>
          <p:cNvPr id="8" name="TextBox 7"/>
          <p:cNvSpPr txBox="1"/>
          <p:nvPr/>
        </p:nvSpPr>
        <p:spPr>
          <a:xfrm>
            <a:off x="597563" y="2060848"/>
            <a:ext cx="7920879" cy="3693319"/>
          </a:xfrm>
          <a:prstGeom prst="rect">
            <a:avLst/>
          </a:prstGeom>
          <a:noFill/>
        </p:spPr>
        <p:txBody>
          <a:bodyPr wrap="square" rtlCol="0">
            <a:spAutoFit/>
          </a:bodyPr>
          <a:lstStyle/>
          <a:p>
            <a:r>
              <a:rPr lang="en-GB" b="1" dirty="0" smtClean="0">
                <a:latin typeface="Arial" panose="020B0604020202020204" pitchFamily="34" charset="0"/>
                <a:cs typeface="Arial" panose="020B0604020202020204" pitchFamily="34" charset="0"/>
              </a:rPr>
              <a:t>Air-dry clay </a:t>
            </a:r>
            <a:r>
              <a:rPr lang="en-GB" b="1" dirty="0">
                <a:latin typeface="Arial" panose="020B0604020202020204" pitchFamily="34" charset="0"/>
                <a:cs typeface="Arial" panose="020B0604020202020204" pitchFamily="34" charset="0"/>
              </a:rPr>
              <a:t>sculpting </a:t>
            </a:r>
            <a:endParaRPr lang="en-GB" b="1" dirty="0" smtClean="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U</a:t>
            </a:r>
            <a:r>
              <a:rPr lang="en-GB" dirty="0" smtClean="0">
                <a:latin typeface="Arial" panose="020B0604020202020204" pitchFamily="34" charset="0"/>
                <a:cs typeface="Arial" panose="020B0604020202020204" pitchFamily="34" charset="0"/>
              </a:rPr>
              <a:t>sing air-drying (or an alternative modelling material), create a small sculpture for a memorial park. Students can choose the inspiration for their sculpture, creating a sketch for their design before they make the model. Some suggestions are:</a:t>
            </a:r>
          </a:p>
          <a:p>
            <a:endParaRPr lang="en-GB"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GB" dirty="0" smtClean="0">
                <a:latin typeface="Arial" panose="020B0604020202020204" pitchFamily="34" charset="0"/>
                <a:cs typeface="Arial" panose="020B0604020202020204" pitchFamily="34" charset="0"/>
              </a:rPr>
              <a:t>An </a:t>
            </a:r>
            <a:r>
              <a:rPr lang="en-GB" dirty="0">
                <a:latin typeface="Arial" panose="020B0604020202020204" pitchFamily="34" charset="0"/>
                <a:cs typeface="Arial" panose="020B0604020202020204" pitchFamily="34" charset="0"/>
              </a:rPr>
              <a:t>abstract interpretation of a statue to an everyday person</a:t>
            </a:r>
          </a:p>
          <a:p>
            <a:pPr marL="742950" lvl="1" indent="-285750">
              <a:buFont typeface="Arial" panose="020B0604020202020204" pitchFamily="34" charset="0"/>
              <a:buChar char="•"/>
            </a:pPr>
            <a:r>
              <a:rPr lang="en-GB" dirty="0" smtClean="0">
                <a:latin typeface="Arial" panose="020B0604020202020204" pitchFamily="34" charset="0"/>
                <a:cs typeface="Arial" panose="020B0604020202020204" pitchFamily="34" charset="0"/>
              </a:rPr>
              <a:t>An </a:t>
            </a:r>
            <a:r>
              <a:rPr lang="en-GB" dirty="0">
                <a:latin typeface="Arial" panose="020B0604020202020204" pitchFamily="34" charset="0"/>
                <a:cs typeface="Arial" panose="020B0604020202020204" pitchFamily="34" charset="0"/>
              </a:rPr>
              <a:t>animal who a student would like to remember</a:t>
            </a:r>
          </a:p>
          <a:p>
            <a:pPr marL="742950" lvl="1" indent="-285750">
              <a:buFont typeface="Arial" panose="020B0604020202020204" pitchFamily="34" charset="0"/>
              <a:buChar char="•"/>
            </a:pPr>
            <a:r>
              <a:rPr lang="en-GB" dirty="0" smtClean="0">
                <a:latin typeface="Arial" panose="020B0604020202020204" pitchFamily="34" charset="0"/>
                <a:cs typeface="Arial" panose="020B0604020202020204" pitchFamily="34" charset="0"/>
              </a:rPr>
              <a:t>An </a:t>
            </a:r>
            <a:r>
              <a:rPr lang="en-GB" dirty="0">
                <a:latin typeface="Arial" panose="020B0604020202020204" pitchFamily="34" charset="0"/>
                <a:cs typeface="Arial" panose="020B0604020202020204" pitchFamily="34" charset="0"/>
              </a:rPr>
              <a:t>event or person in the history of the community where the school is located</a:t>
            </a:r>
          </a:p>
          <a:p>
            <a:pPr marL="742950" lvl="1" indent="-285750">
              <a:buFont typeface="Arial" panose="020B0604020202020204" pitchFamily="34" charset="0"/>
              <a:buChar char="•"/>
            </a:pPr>
            <a:r>
              <a:rPr lang="en-GB" dirty="0" smtClean="0">
                <a:latin typeface="Arial" panose="020B0604020202020204" pitchFamily="34" charset="0"/>
                <a:cs typeface="Arial" panose="020B0604020202020204" pitchFamily="34" charset="0"/>
              </a:rPr>
              <a:t>An </a:t>
            </a:r>
            <a:r>
              <a:rPr lang="en-GB" dirty="0">
                <a:latin typeface="Arial" panose="020B0604020202020204" pitchFamily="34" charset="0"/>
                <a:cs typeface="Arial" panose="020B0604020202020204" pitchFamily="34" charset="0"/>
              </a:rPr>
              <a:t>event or person that students feel inspired by</a:t>
            </a:r>
          </a:p>
          <a:p>
            <a:endParaRPr lang="en-GB"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78473813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
          <p:cNvSpPr txBox="1">
            <a:spLocks/>
          </p:cNvSpPr>
          <p:nvPr/>
        </p:nvSpPr>
        <p:spPr>
          <a:xfrm>
            <a:off x="593414" y="1202493"/>
            <a:ext cx="7992889" cy="792088"/>
          </a:xfrm>
          <a:prstGeom prst="rect">
            <a:avLst/>
          </a:prstGeom>
          <a:solidFill>
            <a:srgbClr val="FFFF00"/>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dirty="0" smtClean="0">
                <a:latin typeface="Arial" panose="020B0604020202020204" pitchFamily="34" charset="0"/>
                <a:cs typeface="Arial" panose="020B0604020202020204" pitchFamily="34" charset="0"/>
              </a:rPr>
              <a:t>Creative Activity 2</a:t>
            </a:r>
            <a:endParaRPr lang="en-GB" dirty="0">
              <a:latin typeface="Arial" panose="020B0604020202020204" pitchFamily="34" charset="0"/>
              <a:cs typeface="Arial" panose="020B0604020202020204" pitchFamily="34" charset="0"/>
            </a:endParaRPr>
          </a:p>
        </p:txBody>
      </p:sp>
      <p:sp>
        <p:nvSpPr>
          <p:cNvPr id="8" name="TextBox 7"/>
          <p:cNvSpPr txBox="1"/>
          <p:nvPr/>
        </p:nvSpPr>
        <p:spPr>
          <a:xfrm>
            <a:off x="597563" y="2060848"/>
            <a:ext cx="8438933" cy="4801314"/>
          </a:xfrm>
          <a:prstGeom prst="rect">
            <a:avLst/>
          </a:prstGeom>
          <a:noFill/>
        </p:spPr>
        <p:txBody>
          <a:bodyPr wrap="square" rtlCol="0">
            <a:spAutoFit/>
          </a:bodyPr>
          <a:lstStyle/>
          <a:p>
            <a:r>
              <a:rPr lang="en-GB" b="1" dirty="0" smtClean="0">
                <a:latin typeface="Arial" panose="020B0604020202020204" pitchFamily="34" charset="0"/>
                <a:cs typeface="Arial" panose="020B0604020202020204" pitchFamily="34" charset="0"/>
              </a:rPr>
              <a:t>Memorials </a:t>
            </a:r>
            <a:r>
              <a:rPr lang="en-GB" b="1" dirty="0">
                <a:latin typeface="Arial" panose="020B0604020202020204" pitchFamily="34" charset="0"/>
                <a:cs typeface="Arial" panose="020B0604020202020204" pitchFamily="34" charset="0"/>
              </a:rPr>
              <a:t>through a lens </a:t>
            </a:r>
            <a:endParaRPr lang="en-GB" b="1" dirty="0" smtClean="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Find </a:t>
            </a:r>
            <a:r>
              <a:rPr lang="en-GB" dirty="0">
                <a:latin typeface="Arial" panose="020B0604020202020204" pitchFamily="34" charset="0"/>
                <a:cs typeface="Arial" panose="020B0604020202020204" pitchFamily="34" charset="0"/>
              </a:rPr>
              <a:t>a photograph online of a memorial, statue or monument and take a screenshot </a:t>
            </a:r>
            <a:r>
              <a:rPr lang="en-GB" dirty="0" smtClean="0">
                <a:latin typeface="Arial" panose="020B0604020202020204" pitchFamily="34" charset="0"/>
                <a:cs typeface="Arial" panose="020B0604020202020204" pitchFamily="34" charset="0"/>
              </a:rPr>
              <a:t>(</a:t>
            </a:r>
            <a:r>
              <a:rPr lang="en-GB" dirty="0">
                <a:latin typeface="Arial" panose="020B0604020202020204" pitchFamily="34" charset="0"/>
                <a:cs typeface="Arial" panose="020B0604020202020204" pitchFamily="34" charset="0"/>
              </a:rPr>
              <a:t>or take a photograph if there is a memorial or statue in your area). </a:t>
            </a:r>
            <a:endParaRPr lang="en-GB" dirty="0" smtClean="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Use PowerPoint or an image annotating app, such as SKITCH,  to add </a:t>
            </a:r>
            <a:r>
              <a:rPr lang="en-GB" dirty="0">
                <a:latin typeface="Arial" panose="020B0604020202020204" pitchFamily="34" charset="0"/>
                <a:cs typeface="Arial" panose="020B0604020202020204" pitchFamily="34" charset="0"/>
              </a:rPr>
              <a:t>reflections, observations, thoughts </a:t>
            </a:r>
            <a:r>
              <a:rPr lang="en-GB" dirty="0" smtClean="0">
                <a:latin typeface="Arial" panose="020B0604020202020204" pitchFamily="34" charset="0"/>
                <a:cs typeface="Arial" panose="020B0604020202020204" pitchFamily="34" charset="0"/>
              </a:rPr>
              <a:t>&amp; comments</a:t>
            </a:r>
            <a:r>
              <a:rPr lang="en-GB" dirty="0">
                <a:latin typeface="Arial" panose="020B0604020202020204" pitchFamily="34" charset="0"/>
                <a:cs typeface="Arial" panose="020B0604020202020204" pitchFamily="34" charset="0"/>
              </a:rPr>
              <a:t> </a:t>
            </a:r>
            <a:r>
              <a:rPr lang="en-GB" dirty="0" smtClean="0">
                <a:latin typeface="Arial" panose="020B0604020202020204" pitchFamily="34" charset="0"/>
                <a:cs typeface="Arial" panose="020B0604020202020204" pitchFamily="34" charset="0"/>
              </a:rPr>
              <a:t>- write </a:t>
            </a:r>
            <a:r>
              <a:rPr lang="en-GB" dirty="0">
                <a:latin typeface="Arial" panose="020B0604020202020204" pitchFamily="34" charset="0"/>
                <a:cs typeface="Arial" panose="020B0604020202020204" pitchFamily="34" charset="0"/>
              </a:rPr>
              <a:t>directly on to the </a:t>
            </a:r>
            <a:r>
              <a:rPr lang="en-GB" dirty="0" smtClean="0">
                <a:latin typeface="Arial" panose="020B0604020202020204" pitchFamily="34" charset="0"/>
                <a:cs typeface="Arial" panose="020B0604020202020204" pitchFamily="34" charset="0"/>
              </a:rPr>
              <a:t>image.</a:t>
            </a:r>
          </a:p>
          <a:p>
            <a:endParaRPr lang="en-GB" dirty="0" smtClean="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GB" dirty="0" smtClean="0">
                <a:latin typeface="Arial" panose="020B0604020202020204" pitchFamily="34" charset="0"/>
                <a:cs typeface="Arial" panose="020B0604020202020204" pitchFamily="34" charset="0"/>
              </a:rPr>
              <a:t>Who </a:t>
            </a:r>
            <a:r>
              <a:rPr lang="en-GB" dirty="0">
                <a:latin typeface="Arial" panose="020B0604020202020204" pitchFamily="34" charset="0"/>
                <a:cs typeface="Arial" panose="020B0604020202020204" pitchFamily="34" charset="0"/>
              </a:rPr>
              <a:t>built the memorial or statue? </a:t>
            </a:r>
            <a:endParaRPr lang="en-GB" dirty="0" smtClean="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GB" dirty="0" smtClean="0">
                <a:latin typeface="Arial" panose="020B0604020202020204" pitchFamily="34" charset="0"/>
                <a:cs typeface="Arial" panose="020B0604020202020204" pitchFamily="34" charset="0"/>
              </a:rPr>
              <a:t>What </a:t>
            </a:r>
            <a:r>
              <a:rPr lang="en-GB" dirty="0">
                <a:latin typeface="Arial" panose="020B0604020202020204" pitchFamily="34" charset="0"/>
                <a:cs typeface="Arial" panose="020B0604020202020204" pitchFamily="34" charset="0"/>
              </a:rPr>
              <a:t>was the name of the artist who designed it? </a:t>
            </a:r>
            <a:endParaRPr lang="en-GB" dirty="0" smtClean="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GB" dirty="0" smtClean="0">
                <a:latin typeface="Arial" panose="020B0604020202020204" pitchFamily="34" charset="0"/>
                <a:cs typeface="Arial" panose="020B0604020202020204" pitchFamily="34" charset="0"/>
              </a:rPr>
              <a:t>Who </a:t>
            </a:r>
            <a:r>
              <a:rPr lang="en-GB" dirty="0">
                <a:latin typeface="Arial" panose="020B0604020202020204" pitchFamily="34" charset="0"/>
                <a:cs typeface="Arial" panose="020B0604020202020204" pitchFamily="34" charset="0"/>
              </a:rPr>
              <a:t>paid for </a:t>
            </a:r>
            <a:r>
              <a:rPr lang="en-GB" dirty="0" smtClean="0">
                <a:latin typeface="Arial" panose="020B0604020202020204" pitchFamily="34" charset="0"/>
                <a:cs typeface="Arial" panose="020B0604020202020204" pitchFamily="34" charset="0"/>
              </a:rPr>
              <a:t>it? </a:t>
            </a:r>
          </a:p>
          <a:p>
            <a:pPr marL="742950" lvl="1" indent="-285750">
              <a:buFont typeface="Arial" panose="020B0604020202020204" pitchFamily="34" charset="0"/>
              <a:buChar char="•"/>
            </a:pPr>
            <a:r>
              <a:rPr lang="en-GB" dirty="0" smtClean="0">
                <a:latin typeface="Arial" panose="020B0604020202020204" pitchFamily="34" charset="0"/>
                <a:cs typeface="Arial" panose="020B0604020202020204" pitchFamily="34" charset="0"/>
              </a:rPr>
              <a:t>When </a:t>
            </a:r>
            <a:r>
              <a:rPr lang="en-GB" dirty="0">
                <a:latin typeface="Arial" panose="020B0604020202020204" pitchFamily="34" charset="0"/>
                <a:cs typeface="Arial" panose="020B0604020202020204" pitchFamily="34" charset="0"/>
              </a:rPr>
              <a:t>was the statue unveiled (and who unveiled it)? </a:t>
            </a:r>
            <a:endParaRPr lang="en-GB" dirty="0" smtClean="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GB" dirty="0" smtClean="0">
                <a:latin typeface="Arial" panose="020B0604020202020204" pitchFamily="34" charset="0"/>
                <a:cs typeface="Arial" panose="020B0604020202020204" pitchFamily="34" charset="0"/>
              </a:rPr>
              <a:t>Where </a:t>
            </a:r>
            <a:r>
              <a:rPr lang="en-GB" dirty="0">
                <a:latin typeface="Arial" panose="020B0604020202020204" pitchFamily="34" charset="0"/>
                <a:cs typeface="Arial" panose="020B0604020202020204" pitchFamily="34" charset="0"/>
              </a:rPr>
              <a:t>is the statue located? </a:t>
            </a:r>
            <a:endParaRPr lang="en-GB" dirty="0" smtClean="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GB" dirty="0" smtClean="0">
                <a:latin typeface="Arial" panose="020B0604020202020204" pitchFamily="34" charset="0"/>
                <a:cs typeface="Arial" panose="020B0604020202020204" pitchFamily="34" charset="0"/>
              </a:rPr>
              <a:t>What </a:t>
            </a:r>
            <a:r>
              <a:rPr lang="en-GB" dirty="0">
                <a:latin typeface="Arial" panose="020B0604020202020204" pitchFamily="34" charset="0"/>
                <a:cs typeface="Arial" panose="020B0604020202020204" pitchFamily="34" charset="0"/>
              </a:rPr>
              <a:t>is the statue made from</a:t>
            </a:r>
            <a:r>
              <a:rPr lang="en-GB" dirty="0" smtClean="0">
                <a:latin typeface="Arial" panose="020B0604020202020204" pitchFamily="34" charset="0"/>
                <a:cs typeface="Arial" panose="020B0604020202020204" pitchFamily="34" charset="0"/>
              </a:rPr>
              <a:t>?</a:t>
            </a:r>
          </a:p>
          <a:p>
            <a:pPr marL="742950" lvl="1" indent="-285750">
              <a:buFont typeface="Arial" panose="020B0604020202020204" pitchFamily="34" charset="0"/>
              <a:buChar char="•"/>
            </a:pPr>
            <a:r>
              <a:rPr lang="en-GB" dirty="0" smtClean="0">
                <a:latin typeface="Arial" panose="020B0604020202020204" pitchFamily="34" charset="0"/>
                <a:cs typeface="Arial" panose="020B0604020202020204" pitchFamily="34" charset="0"/>
              </a:rPr>
              <a:t>What / who is the memorial remembering?</a:t>
            </a:r>
          </a:p>
          <a:p>
            <a:pPr marL="742950" lvl="1" indent="-285750">
              <a:buFont typeface="Arial" panose="020B0604020202020204" pitchFamily="34" charset="0"/>
              <a:buChar char="•"/>
            </a:pPr>
            <a:r>
              <a:rPr lang="en-GB" dirty="0" smtClean="0">
                <a:latin typeface="Arial" panose="020B0604020202020204" pitchFamily="34" charset="0"/>
                <a:cs typeface="Arial" panose="020B0604020202020204" pitchFamily="34" charset="0"/>
              </a:rPr>
              <a:t>What is the message?</a:t>
            </a:r>
          </a:p>
          <a:p>
            <a:pPr marL="742950" lvl="1" indent="-285750">
              <a:buFont typeface="Arial" panose="020B0604020202020204" pitchFamily="34" charset="0"/>
              <a:buChar char="•"/>
            </a:pPr>
            <a:r>
              <a:rPr lang="en-GB" dirty="0" smtClean="0">
                <a:latin typeface="Arial" panose="020B0604020202020204" pitchFamily="34" charset="0"/>
                <a:cs typeface="Arial" panose="020B0604020202020204" pitchFamily="34" charset="0"/>
              </a:rPr>
              <a:t>How do you feel about this memorial?</a:t>
            </a:r>
          </a:p>
          <a:p>
            <a:pPr marL="742950" lvl="1" indent="-285750">
              <a:buFont typeface="Arial" panose="020B0604020202020204" pitchFamily="34" charset="0"/>
              <a:buChar char="•"/>
            </a:pPr>
            <a:r>
              <a:rPr lang="en-GB" dirty="0" smtClean="0">
                <a:latin typeface="Arial" panose="020B0604020202020204" pitchFamily="34" charset="0"/>
                <a:cs typeface="Arial" panose="020B0604020202020204" pitchFamily="34" charset="0"/>
              </a:rPr>
              <a:t>What would you add / remove?</a:t>
            </a:r>
            <a:endParaRPr lang="en-GB"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7274998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11342"/>
          <a:stretch/>
        </p:blipFill>
        <p:spPr>
          <a:xfrm>
            <a:off x="557696" y="54034"/>
            <a:ext cx="8052523" cy="6826866"/>
          </a:xfrm>
          <a:prstGeom prst="rect">
            <a:avLst/>
          </a:prstGeom>
        </p:spPr>
      </p:pic>
    </p:spTree>
    <p:custDataLst>
      <p:tags r:id="rId1"/>
    </p:custDataLst>
    <p:extLst>
      <p:ext uri="{BB962C8B-B14F-4D97-AF65-F5344CB8AC3E}">
        <p14:creationId xmlns:p14="http://schemas.microsoft.com/office/powerpoint/2010/main" val="25758314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97563" y="1268760"/>
            <a:ext cx="7920880" cy="5478423"/>
          </a:xfrm>
          <a:prstGeom prst="rect">
            <a:avLst/>
          </a:prstGeom>
        </p:spPr>
        <p:txBody>
          <a:bodyPr wrap="square">
            <a:spAutoFit/>
          </a:bodyPr>
          <a:lstStyle/>
          <a:p>
            <a:pPr lvl="0" algn="ctr"/>
            <a:r>
              <a:rPr lang="en-GB" sz="4000" dirty="0" smtClean="0">
                <a:solidFill>
                  <a:prstClr val="black"/>
                </a:solidFill>
                <a:latin typeface="Arial" panose="020B0604020202020204" pitchFamily="34" charset="0"/>
                <a:cs typeface="Arial" panose="020B0604020202020204" pitchFamily="34" charset="0"/>
              </a:rPr>
              <a:t>Who</a:t>
            </a:r>
            <a:r>
              <a:rPr lang="en-GB" sz="4000" dirty="0">
                <a:solidFill>
                  <a:prstClr val="black"/>
                </a:solidFill>
                <a:latin typeface="Arial" panose="020B0604020202020204" pitchFamily="34" charset="0"/>
                <a:cs typeface="Arial" panose="020B0604020202020204" pitchFamily="34" charset="0"/>
              </a:rPr>
              <a:t>, how, why do we remember</a:t>
            </a:r>
            <a:r>
              <a:rPr lang="en-GB" sz="4000" dirty="0" smtClean="0">
                <a:solidFill>
                  <a:prstClr val="black"/>
                </a:solidFill>
                <a:latin typeface="Arial" panose="020B0604020202020204" pitchFamily="34" charset="0"/>
                <a:cs typeface="Arial" panose="020B0604020202020204" pitchFamily="34" charset="0"/>
              </a:rPr>
              <a:t>?</a:t>
            </a:r>
          </a:p>
          <a:p>
            <a:pPr lvl="0" algn="ctr"/>
            <a:endParaRPr lang="en-GB" sz="4000" dirty="0">
              <a:solidFill>
                <a:prstClr val="black"/>
              </a:solidFill>
              <a:latin typeface="Arial" panose="020B0604020202020204" pitchFamily="34" charset="0"/>
              <a:cs typeface="Arial" panose="020B0604020202020204" pitchFamily="34" charset="0"/>
            </a:endParaRPr>
          </a:p>
          <a:p>
            <a:pPr lvl="0" algn="ctr"/>
            <a:endParaRPr lang="en-GB" sz="4000" dirty="0" smtClean="0">
              <a:solidFill>
                <a:prstClr val="black"/>
              </a:solidFill>
              <a:latin typeface="Arial" panose="020B0604020202020204" pitchFamily="34" charset="0"/>
              <a:cs typeface="Arial" panose="020B0604020202020204" pitchFamily="34" charset="0"/>
            </a:endParaRPr>
          </a:p>
          <a:p>
            <a:pPr lvl="0" algn="ctr"/>
            <a:endParaRPr lang="en-GB" sz="4000" dirty="0">
              <a:solidFill>
                <a:prstClr val="black"/>
              </a:solidFill>
              <a:latin typeface="Arial" panose="020B0604020202020204" pitchFamily="34" charset="0"/>
              <a:cs typeface="Arial" panose="020B0604020202020204" pitchFamily="34" charset="0"/>
            </a:endParaRPr>
          </a:p>
          <a:p>
            <a:pPr lvl="0" algn="ctr"/>
            <a:endParaRPr lang="en-GB" sz="1000" dirty="0">
              <a:solidFill>
                <a:prstClr val="black"/>
              </a:solidFill>
              <a:latin typeface="Arial" panose="020B0604020202020204" pitchFamily="34" charset="0"/>
              <a:cs typeface="Arial" panose="020B0604020202020204" pitchFamily="34" charset="0"/>
            </a:endParaRPr>
          </a:p>
          <a:p>
            <a:pPr lvl="0"/>
            <a:r>
              <a:rPr lang="en-GB" dirty="0" smtClean="0">
                <a:solidFill>
                  <a:prstClr val="black"/>
                </a:solidFill>
                <a:latin typeface="Arial" panose="020B0604020202020204" pitchFamily="34" charset="0"/>
                <a:cs typeface="Arial" panose="020B0604020202020204" pitchFamily="34" charset="0"/>
              </a:rPr>
              <a:t>Historic England</a:t>
            </a:r>
            <a:r>
              <a:rPr lang="en-GB" dirty="0">
                <a:solidFill>
                  <a:prstClr val="black"/>
                </a:solidFill>
                <a:latin typeface="Arial" panose="020B0604020202020204" pitchFamily="34" charset="0"/>
                <a:cs typeface="Arial" panose="020B0604020202020204" pitchFamily="34" charset="0"/>
              </a:rPr>
              <a:t>, are the public body that helps people care for, enjoy and celebrate England's spectacular historic </a:t>
            </a:r>
            <a:r>
              <a:rPr lang="en-GB" dirty="0" smtClean="0">
                <a:solidFill>
                  <a:prstClr val="black"/>
                </a:solidFill>
                <a:latin typeface="Arial" panose="020B0604020202020204" pitchFamily="34" charset="0"/>
                <a:cs typeface="Arial" panose="020B0604020202020204" pitchFamily="34" charset="0"/>
              </a:rPr>
              <a:t>environment. We protect</a:t>
            </a:r>
            <a:r>
              <a:rPr lang="en-GB" dirty="0">
                <a:solidFill>
                  <a:prstClr val="black"/>
                </a:solidFill>
                <a:latin typeface="Arial" panose="020B0604020202020204" pitchFamily="34" charset="0"/>
                <a:cs typeface="Arial" panose="020B0604020202020204" pitchFamily="34" charset="0"/>
              </a:rPr>
              <a:t>, champion and save the places that define who we are and where we've come from as a nation. </a:t>
            </a:r>
            <a:r>
              <a:rPr lang="en-GB" dirty="0" smtClean="0">
                <a:solidFill>
                  <a:prstClr val="black"/>
                </a:solidFill>
                <a:latin typeface="Arial" panose="020B0604020202020204" pitchFamily="34" charset="0"/>
                <a:cs typeface="Arial" panose="020B0604020202020204" pitchFamily="34" charset="0"/>
              </a:rPr>
              <a:t>We are </a:t>
            </a:r>
            <a:r>
              <a:rPr lang="en-GB" dirty="0">
                <a:solidFill>
                  <a:prstClr val="black"/>
                </a:solidFill>
                <a:latin typeface="Arial" panose="020B0604020202020204" pitchFamily="34" charset="0"/>
                <a:cs typeface="Arial" panose="020B0604020202020204" pitchFamily="34" charset="0"/>
              </a:rPr>
              <a:t>interested in how, why and who England remembers in its streets, buildings and spaces. </a:t>
            </a:r>
          </a:p>
          <a:p>
            <a:pPr lvl="0"/>
            <a:endParaRPr lang="en-GB" dirty="0">
              <a:solidFill>
                <a:prstClr val="black"/>
              </a:solidFill>
              <a:latin typeface="Arial" panose="020B0604020202020204" pitchFamily="34" charset="0"/>
              <a:cs typeface="Arial" panose="020B0604020202020204" pitchFamily="34" charset="0"/>
            </a:endParaRPr>
          </a:p>
          <a:p>
            <a:pPr lvl="0"/>
            <a:r>
              <a:rPr lang="en-GB" i="1" dirty="0" smtClean="0">
                <a:solidFill>
                  <a:prstClr val="black"/>
                </a:solidFill>
                <a:latin typeface="Arial" panose="020B0604020202020204" pitchFamily="34" charset="0"/>
                <a:cs typeface="Arial" panose="020B0604020202020204" pitchFamily="34" charset="0"/>
              </a:rPr>
              <a:t>‘People </a:t>
            </a:r>
            <a:r>
              <a:rPr lang="en-GB" i="1" dirty="0">
                <a:solidFill>
                  <a:prstClr val="black"/>
                </a:solidFill>
                <a:latin typeface="Arial" panose="020B0604020202020204" pitchFamily="34" charset="0"/>
                <a:cs typeface="Arial" panose="020B0604020202020204" pitchFamily="34" charset="0"/>
              </a:rPr>
              <a:t>across the world create objects to </a:t>
            </a:r>
            <a:r>
              <a:rPr lang="en-GB" i="1" dirty="0" smtClean="0">
                <a:solidFill>
                  <a:prstClr val="black"/>
                </a:solidFill>
                <a:latin typeface="Arial" panose="020B0604020202020204" pitchFamily="34" charset="0"/>
                <a:cs typeface="Arial" panose="020B0604020202020204" pitchFamily="34" charset="0"/>
              </a:rPr>
              <a:t>remember those </a:t>
            </a:r>
            <a:r>
              <a:rPr lang="en-GB" i="1" dirty="0">
                <a:solidFill>
                  <a:prstClr val="black"/>
                </a:solidFill>
                <a:latin typeface="Arial" panose="020B0604020202020204" pitchFamily="34" charset="0"/>
                <a:cs typeface="Arial" panose="020B0604020202020204" pitchFamily="34" charset="0"/>
              </a:rPr>
              <a:t>they have </a:t>
            </a:r>
            <a:r>
              <a:rPr lang="en-GB" i="1" dirty="0" smtClean="0">
                <a:solidFill>
                  <a:prstClr val="black"/>
                </a:solidFill>
                <a:latin typeface="Arial" panose="020B0604020202020204" pitchFamily="34" charset="0"/>
                <a:cs typeface="Arial" panose="020B0604020202020204" pitchFamily="34" charset="0"/>
              </a:rPr>
              <a:t>loved, admired </a:t>
            </a:r>
            <a:r>
              <a:rPr lang="en-GB" i="1" dirty="0">
                <a:solidFill>
                  <a:prstClr val="black"/>
                </a:solidFill>
                <a:latin typeface="Arial" panose="020B0604020202020204" pitchFamily="34" charset="0"/>
                <a:cs typeface="Arial" panose="020B0604020202020204" pitchFamily="34" charset="0"/>
              </a:rPr>
              <a:t>and lost: to keep </a:t>
            </a:r>
            <a:r>
              <a:rPr lang="en-GB" i="1" dirty="0" smtClean="0">
                <a:solidFill>
                  <a:prstClr val="black"/>
                </a:solidFill>
                <a:latin typeface="Arial" panose="020B0604020202020204" pitchFamily="34" charset="0"/>
                <a:cs typeface="Arial" panose="020B0604020202020204" pitchFamily="34" charset="0"/>
              </a:rPr>
              <a:t>their memories </a:t>
            </a:r>
            <a:r>
              <a:rPr lang="en-GB" i="1" dirty="0">
                <a:solidFill>
                  <a:prstClr val="black"/>
                </a:solidFill>
                <a:latin typeface="Arial" panose="020B0604020202020204" pitchFamily="34" charset="0"/>
                <a:cs typeface="Arial" panose="020B0604020202020204" pitchFamily="34" charset="0"/>
              </a:rPr>
              <a:t>alive, to immortalise them. </a:t>
            </a:r>
            <a:r>
              <a:rPr lang="en-GB" i="1" dirty="0" smtClean="0">
                <a:solidFill>
                  <a:prstClr val="black"/>
                </a:solidFill>
                <a:latin typeface="Arial" panose="020B0604020202020204" pitchFamily="34" charset="0"/>
                <a:cs typeface="Arial" panose="020B0604020202020204" pitchFamily="34" charset="0"/>
              </a:rPr>
              <a:t>From personal tokens </a:t>
            </a:r>
            <a:r>
              <a:rPr lang="en-GB" i="1" dirty="0">
                <a:solidFill>
                  <a:prstClr val="black"/>
                </a:solidFill>
                <a:latin typeface="Arial" panose="020B0604020202020204" pitchFamily="34" charset="0"/>
                <a:cs typeface="Arial" panose="020B0604020202020204" pitchFamily="34" charset="0"/>
              </a:rPr>
              <a:t>to grand public monuments, such objects </a:t>
            </a:r>
            <a:r>
              <a:rPr lang="en-GB" i="1" dirty="0" smtClean="0">
                <a:solidFill>
                  <a:prstClr val="black"/>
                </a:solidFill>
                <a:latin typeface="Arial" panose="020B0604020202020204" pitchFamily="34" charset="0"/>
                <a:cs typeface="Arial" panose="020B0604020202020204" pitchFamily="34" charset="0"/>
              </a:rPr>
              <a:t>are symbols of grief</a:t>
            </a:r>
            <a:r>
              <a:rPr lang="en-GB" i="1" dirty="0">
                <a:solidFill>
                  <a:prstClr val="black"/>
                </a:solidFill>
                <a:latin typeface="Arial" panose="020B0604020202020204" pitchFamily="34" charset="0"/>
                <a:cs typeface="Arial" panose="020B0604020202020204" pitchFamily="34" charset="0"/>
              </a:rPr>
              <a:t>, a celebration of lives lived, and </a:t>
            </a:r>
            <a:r>
              <a:rPr lang="en-GB" i="1" dirty="0" smtClean="0">
                <a:solidFill>
                  <a:prstClr val="black"/>
                </a:solidFill>
                <a:latin typeface="Arial" panose="020B0604020202020204" pitchFamily="34" charset="0"/>
                <a:cs typeface="Arial" panose="020B0604020202020204" pitchFamily="34" charset="0"/>
              </a:rPr>
              <a:t>they shape </a:t>
            </a:r>
            <a:r>
              <a:rPr lang="en-GB" i="1" dirty="0">
                <a:solidFill>
                  <a:prstClr val="black"/>
                </a:solidFill>
                <a:latin typeface="Arial" panose="020B0604020202020204" pitchFamily="34" charset="0"/>
                <a:cs typeface="Arial" panose="020B0604020202020204" pitchFamily="34" charset="0"/>
              </a:rPr>
              <a:t>our environment</a:t>
            </a:r>
            <a:r>
              <a:rPr lang="en-GB" i="1" dirty="0" smtClean="0">
                <a:solidFill>
                  <a:prstClr val="black"/>
                </a:solidFill>
                <a:latin typeface="Arial" panose="020B0604020202020204" pitchFamily="34" charset="0"/>
                <a:cs typeface="Arial" panose="020B0604020202020204" pitchFamily="34" charset="0"/>
              </a:rPr>
              <a:t>.’</a:t>
            </a:r>
            <a:endParaRPr lang="en-GB" i="1" dirty="0">
              <a:solidFill>
                <a:prstClr val="black"/>
              </a:solidFill>
              <a:latin typeface="Arial" panose="020B0604020202020204" pitchFamily="34" charset="0"/>
              <a:cs typeface="Arial" panose="020B0604020202020204" pitchFamily="34" charset="0"/>
            </a:endParaRPr>
          </a:p>
        </p:txBody>
      </p:sp>
      <p:pic>
        <p:nvPicPr>
          <p:cNvPr id="6" name="Picture 5" descr="Statue of lion, street signs, statue of suffragette, padlock in the shape of a heart, ceramic poppy, bell"/>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9524" y="1941579"/>
            <a:ext cx="7676958" cy="1893298"/>
          </a:xfrm>
          <a:prstGeom prst="rect">
            <a:avLst/>
          </a:prstGeom>
          <a:noFill/>
          <a:ln>
            <a:noFill/>
          </a:ln>
        </p:spPr>
      </p:pic>
    </p:spTree>
    <p:custDataLst>
      <p:tags r:id="rId1"/>
    </p:custDataLst>
    <p:extLst>
      <p:ext uri="{BB962C8B-B14F-4D97-AF65-F5344CB8AC3E}">
        <p14:creationId xmlns:p14="http://schemas.microsoft.com/office/powerpoint/2010/main" val="326472216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
          <p:cNvSpPr txBox="1">
            <a:spLocks/>
          </p:cNvSpPr>
          <p:nvPr/>
        </p:nvSpPr>
        <p:spPr>
          <a:xfrm>
            <a:off x="593414" y="1202493"/>
            <a:ext cx="7992889" cy="792088"/>
          </a:xfrm>
          <a:prstGeom prst="rect">
            <a:avLst/>
          </a:prstGeom>
          <a:solidFill>
            <a:srgbClr val="FFFF00"/>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dirty="0" smtClean="0">
                <a:latin typeface="Arial" panose="020B0604020202020204" pitchFamily="34" charset="0"/>
                <a:cs typeface="Arial" panose="020B0604020202020204" pitchFamily="34" charset="0"/>
              </a:rPr>
              <a:t>Creative Activity 3</a:t>
            </a:r>
            <a:endParaRPr lang="en-GB" dirty="0">
              <a:latin typeface="Arial" panose="020B0604020202020204" pitchFamily="34" charset="0"/>
              <a:cs typeface="Arial" panose="020B0604020202020204" pitchFamily="34" charset="0"/>
            </a:endParaRPr>
          </a:p>
        </p:txBody>
      </p:sp>
      <p:sp>
        <p:nvSpPr>
          <p:cNvPr id="8" name="TextBox 7"/>
          <p:cNvSpPr txBox="1"/>
          <p:nvPr/>
        </p:nvSpPr>
        <p:spPr>
          <a:xfrm>
            <a:off x="597564" y="2060848"/>
            <a:ext cx="7988740" cy="3693319"/>
          </a:xfrm>
          <a:prstGeom prst="rect">
            <a:avLst/>
          </a:prstGeom>
          <a:noFill/>
        </p:spPr>
        <p:txBody>
          <a:bodyPr wrap="square" rtlCol="0">
            <a:spAutoFit/>
          </a:bodyPr>
          <a:lstStyle/>
          <a:p>
            <a:r>
              <a:rPr lang="en-GB" b="1" dirty="0" smtClean="0">
                <a:latin typeface="Arial" panose="020B0604020202020204" pitchFamily="34" charset="0"/>
                <a:cs typeface="Arial" panose="020B0604020202020204" pitchFamily="34" charset="0"/>
              </a:rPr>
              <a:t>Tactile </a:t>
            </a:r>
            <a:r>
              <a:rPr lang="en-GB" b="1" dirty="0">
                <a:latin typeface="Arial" panose="020B0604020202020204" pitchFamily="34" charset="0"/>
                <a:cs typeface="Arial" panose="020B0604020202020204" pitchFamily="34" charset="0"/>
              </a:rPr>
              <a:t>Tiles </a:t>
            </a:r>
            <a:endParaRPr lang="en-GB" b="1" dirty="0" smtClean="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C</a:t>
            </a:r>
            <a:r>
              <a:rPr lang="en-GB" dirty="0" smtClean="0">
                <a:latin typeface="Arial" panose="020B0604020202020204" pitchFamily="34" charset="0"/>
                <a:cs typeface="Arial" panose="020B0604020202020204" pitchFamily="34" charset="0"/>
              </a:rPr>
              <a:t>reate </a:t>
            </a:r>
            <a:r>
              <a:rPr lang="en-GB" dirty="0">
                <a:latin typeface="Arial" panose="020B0604020202020204" pitchFamily="34" charset="0"/>
                <a:cs typeface="Arial" panose="020B0604020202020204" pitchFamily="34" charset="0"/>
              </a:rPr>
              <a:t>a tactile tile for a memorial park or garden. There are lots of different materials that would work for this activity – felt, wool, </a:t>
            </a:r>
            <a:r>
              <a:rPr lang="en-GB" dirty="0" smtClean="0">
                <a:latin typeface="Arial" panose="020B0604020202020204" pitchFamily="34" charset="0"/>
                <a:cs typeface="Arial" panose="020B0604020202020204" pitchFamily="34" charset="0"/>
              </a:rPr>
              <a:t>artificial </a:t>
            </a:r>
            <a:r>
              <a:rPr lang="en-GB" dirty="0">
                <a:latin typeface="Arial" panose="020B0604020202020204" pitchFamily="34" charset="0"/>
                <a:cs typeface="Arial" panose="020B0604020202020204" pitchFamily="34" charset="0"/>
              </a:rPr>
              <a:t>grass, card, paper made into 3D shapes – ask students to select a range of materials and design and decorate their tile. </a:t>
            </a:r>
            <a:endParaRPr lang="en-GB" dirty="0" smtClean="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Once </a:t>
            </a:r>
            <a:r>
              <a:rPr lang="en-GB" dirty="0">
                <a:latin typeface="Arial" panose="020B0604020202020204" pitchFamily="34" charset="0"/>
                <a:cs typeface="Arial" panose="020B0604020202020204" pitchFamily="34" charset="0"/>
              </a:rPr>
              <a:t>the tiles are finished, arrange them in a grid (as in Postman Park) and attach to a wall for everyone to see. </a:t>
            </a:r>
          </a:p>
          <a:p>
            <a:endParaRPr lang="en-GB"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GB" dirty="0" smtClean="0">
                <a:latin typeface="Arial" panose="020B0604020202020204" pitchFamily="34" charset="0"/>
                <a:cs typeface="Arial" panose="020B0604020202020204" pitchFamily="34" charset="0"/>
              </a:rPr>
              <a:t>What </a:t>
            </a:r>
            <a:r>
              <a:rPr lang="en-GB" dirty="0">
                <a:latin typeface="Arial" panose="020B0604020202020204" pitchFamily="34" charset="0"/>
                <a:cs typeface="Arial" panose="020B0604020202020204" pitchFamily="34" charset="0"/>
              </a:rPr>
              <a:t>materials were used?</a:t>
            </a:r>
          </a:p>
          <a:p>
            <a:pPr marL="742950" lvl="1" indent="-285750">
              <a:buFont typeface="Arial" panose="020B0604020202020204" pitchFamily="34" charset="0"/>
              <a:buChar char="•"/>
            </a:pPr>
            <a:r>
              <a:rPr lang="en-GB" dirty="0" smtClean="0">
                <a:latin typeface="Arial" panose="020B0604020202020204" pitchFamily="34" charset="0"/>
                <a:cs typeface="Arial" panose="020B0604020202020204" pitchFamily="34" charset="0"/>
              </a:rPr>
              <a:t>Where </a:t>
            </a:r>
            <a:r>
              <a:rPr lang="en-GB" dirty="0">
                <a:latin typeface="Arial" panose="020B0604020202020204" pitchFamily="34" charset="0"/>
                <a:cs typeface="Arial" panose="020B0604020202020204" pitchFamily="34" charset="0"/>
              </a:rPr>
              <a:t>did students get their ideas?</a:t>
            </a:r>
          </a:p>
          <a:p>
            <a:pPr marL="742950" lvl="1" indent="-285750">
              <a:buFont typeface="Arial" panose="020B0604020202020204" pitchFamily="34" charset="0"/>
              <a:buChar char="•"/>
            </a:pPr>
            <a:r>
              <a:rPr lang="en-GB" dirty="0" smtClean="0">
                <a:latin typeface="Arial" panose="020B0604020202020204" pitchFamily="34" charset="0"/>
                <a:cs typeface="Arial" panose="020B0604020202020204" pitchFamily="34" charset="0"/>
              </a:rPr>
              <a:t>What </a:t>
            </a:r>
            <a:r>
              <a:rPr lang="en-GB" dirty="0">
                <a:latin typeface="Arial" panose="020B0604020202020204" pitchFamily="34" charset="0"/>
                <a:cs typeface="Arial" panose="020B0604020202020204" pitchFamily="34" charset="0"/>
              </a:rPr>
              <a:t>is their favourite design?</a:t>
            </a:r>
          </a:p>
        </p:txBody>
      </p:sp>
    </p:spTree>
    <p:custDataLst>
      <p:tags r:id="rId1"/>
    </p:custDataLst>
    <p:extLst>
      <p:ext uri="{BB962C8B-B14F-4D97-AF65-F5344CB8AC3E}">
        <p14:creationId xmlns:p14="http://schemas.microsoft.com/office/powerpoint/2010/main" val="339760727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
          <p:cNvSpPr txBox="1">
            <a:spLocks/>
          </p:cNvSpPr>
          <p:nvPr/>
        </p:nvSpPr>
        <p:spPr>
          <a:xfrm>
            <a:off x="593414" y="1202493"/>
            <a:ext cx="7992889" cy="792088"/>
          </a:xfrm>
          <a:prstGeom prst="rect">
            <a:avLst/>
          </a:prstGeom>
          <a:solidFill>
            <a:srgbClr val="FFFF00"/>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dirty="0" smtClean="0">
                <a:latin typeface="Arial" panose="020B0604020202020204" pitchFamily="34" charset="0"/>
                <a:cs typeface="Arial" panose="020B0604020202020204" pitchFamily="34" charset="0"/>
              </a:rPr>
              <a:t>Creative Activity 4</a:t>
            </a:r>
            <a:endParaRPr lang="en-GB" dirty="0">
              <a:latin typeface="Arial" panose="020B0604020202020204" pitchFamily="34" charset="0"/>
              <a:cs typeface="Arial" panose="020B0604020202020204" pitchFamily="34" charset="0"/>
            </a:endParaRPr>
          </a:p>
        </p:txBody>
      </p:sp>
      <p:sp>
        <p:nvSpPr>
          <p:cNvPr id="8" name="TextBox 7"/>
          <p:cNvSpPr txBox="1"/>
          <p:nvPr/>
        </p:nvSpPr>
        <p:spPr>
          <a:xfrm>
            <a:off x="597564" y="2060848"/>
            <a:ext cx="7988740" cy="4524315"/>
          </a:xfrm>
          <a:prstGeom prst="rect">
            <a:avLst/>
          </a:prstGeom>
          <a:noFill/>
        </p:spPr>
        <p:txBody>
          <a:bodyPr wrap="square" rtlCol="0">
            <a:spAutoFit/>
          </a:bodyPr>
          <a:lstStyle/>
          <a:p>
            <a:r>
              <a:rPr lang="en-GB" b="1" dirty="0" smtClean="0">
                <a:latin typeface="Arial" panose="020B0604020202020204" pitchFamily="34" charset="0"/>
                <a:cs typeface="Arial" panose="020B0604020202020204" pitchFamily="34" charset="0"/>
              </a:rPr>
              <a:t>Human </a:t>
            </a:r>
            <a:r>
              <a:rPr lang="en-GB" b="1" dirty="0">
                <a:latin typeface="Arial" panose="020B0604020202020204" pitchFamily="34" charset="0"/>
                <a:cs typeface="Arial" panose="020B0604020202020204" pitchFamily="34" charset="0"/>
              </a:rPr>
              <a:t>Sculptures </a:t>
            </a:r>
            <a:endParaRPr lang="en-GB" b="1" dirty="0" smtClean="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As you’ve already seen, the </a:t>
            </a:r>
            <a:r>
              <a:rPr lang="en-GB" dirty="0">
                <a:latin typeface="Arial" panose="020B0604020202020204" pitchFamily="34" charset="0"/>
                <a:cs typeface="Arial" panose="020B0604020202020204" pitchFamily="34" charset="0"/>
              </a:rPr>
              <a:t>artist Antony </a:t>
            </a:r>
            <a:r>
              <a:rPr lang="en-GB" dirty="0" err="1">
                <a:latin typeface="Arial" panose="020B0604020202020204" pitchFamily="34" charset="0"/>
                <a:cs typeface="Arial" panose="020B0604020202020204" pitchFamily="34" charset="0"/>
              </a:rPr>
              <a:t>Gormley</a:t>
            </a:r>
            <a:r>
              <a:rPr lang="en-GB" dirty="0">
                <a:latin typeface="Arial" panose="020B0604020202020204" pitchFamily="34" charset="0"/>
                <a:cs typeface="Arial" panose="020B0604020202020204" pitchFamily="34" charset="0"/>
              </a:rPr>
              <a:t> created a living artwork for the plinth in Trafalgar Square in 2009. </a:t>
            </a:r>
            <a:endParaRPr lang="en-GB" dirty="0" smtClean="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Working </a:t>
            </a:r>
            <a:r>
              <a:rPr lang="en-GB" dirty="0">
                <a:latin typeface="Arial" panose="020B0604020202020204" pitchFamily="34" charset="0"/>
                <a:cs typeface="Arial" panose="020B0604020202020204" pitchFamily="34" charset="0"/>
              </a:rPr>
              <a:t>in small groups, students should research and make decisions about which event or person (or people) will inspire their human sculpture. </a:t>
            </a:r>
            <a:endParaRPr lang="en-GB" dirty="0" smtClean="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When </a:t>
            </a:r>
            <a:r>
              <a:rPr lang="en-GB" dirty="0">
                <a:latin typeface="Arial" panose="020B0604020202020204" pitchFamily="34" charset="0"/>
                <a:cs typeface="Arial" panose="020B0604020202020204" pitchFamily="34" charset="0"/>
              </a:rPr>
              <a:t>students have decided who their human sculpture represents, ask each group to stand on an imaginary plinth or stage and be an installation. </a:t>
            </a:r>
            <a:endParaRPr lang="en-GB" dirty="0" smtClean="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They </a:t>
            </a:r>
            <a:r>
              <a:rPr lang="en-GB" dirty="0">
                <a:latin typeface="Arial" panose="020B0604020202020204" pitchFamily="34" charset="0"/>
                <a:cs typeface="Arial" panose="020B0604020202020204" pitchFamily="34" charset="0"/>
              </a:rPr>
              <a:t>can use props and can move or stand completely still. The rest of the class tries to guess what or who the group is representing. </a:t>
            </a:r>
            <a:endParaRPr lang="en-GB" dirty="0" smtClean="0">
              <a:latin typeface="Arial" panose="020B0604020202020204" pitchFamily="34" charset="0"/>
              <a:cs typeface="Arial" panose="020B0604020202020204" pitchFamily="34" charset="0"/>
            </a:endParaRPr>
          </a:p>
          <a:p>
            <a:endParaRPr lang="en-GB" dirty="0" smtClean="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Take </a:t>
            </a:r>
            <a:r>
              <a:rPr lang="en-GB" dirty="0">
                <a:latin typeface="Arial" panose="020B0604020202020204" pitchFamily="34" charset="0"/>
                <a:cs typeface="Arial" panose="020B0604020202020204" pitchFamily="34" charset="0"/>
              </a:rPr>
              <a:t>a photograph of each group to create a display of ‘memorials to everyday people and events</a:t>
            </a:r>
            <a:r>
              <a:rPr lang="en-GB" dirty="0" smtClean="0">
                <a:latin typeface="Arial" panose="020B0604020202020204" pitchFamily="34" charset="0"/>
                <a:cs typeface="Arial" panose="020B0604020202020204" pitchFamily="34" charset="0"/>
              </a:rPr>
              <a:t>’.</a:t>
            </a:r>
            <a:endParaRPr lang="en-GB"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67476795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
          <p:cNvSpPr txBox="1">
            <a:spLocks/>
          </p:cNvSpPr>
          <p:nvPr/>
        </p:nvSpPr>
        <p:spPr>
          <a:xfrm>
            <a:off x="593414" y="1202493"/>
            <a:ext cx="7992889" cy="792088"/>
          </a:xfrm>
          <a:prstGeom prst="rect">
            <a:avLst/>
          </a:prstGeom>
          <a:solidFill>
            <a:srgbClr val="FFFF00"/>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dirty="0" smtClean="0">
                <a:latin typeface="Arial" panose="020B0604020202020204" pitchFamily="34" charset="0"/>
                <a:cs typeface="Arial" panose="020B0604020202020204" pitchFamily="34" charset="0"/>
              </a:rPr>
              <a:t>Extension Activity</a:t>
            </a:r>
            <a:endParaRPr lang="en-GB" dirty="0">
              <a:latin typeface="Arial" panose="020B0604020202020204" pitchFamily="34" charset="0"/>
              <a:cs typeface="Arial" panose="020B0604020202020204" pitchFamily="34" charset="0"/>
            </a:endParaRPr>
          </a:p>
        </p:txBody>
      </p:sp>
      <p:sp>
        <p:nvSpPr>
          <p:cNvPr id="8" name="TextBox 7"/>
          <p:cNvSpPr txBox="1"/>
          <p:nvPr/>
        </p:nvSpPr>
        <p:spPr>
          <a:xfrm>
            <a:off x="597563" y="2060848"/>
            <a:ext cx="7920879" cy="4801314"/>
          </a:xfrm>
          <a:prstGeom prst="rect">
            <a:avLst/>
          </a:prstGeom>
          <a:noFill/>
        </p:spPr>
        <p:txBody>
          <a:bodyPr wrap="square" rtlCol="0">
            <a:spAutoFit/>
          </a:bodyPr>
          <a:lstStyle/>
          <a:p>
            <a:r>
              <a:rPr lang="en-GB" b="1" dirty="0" smtClean="0">
                <a:latin typeface="Arial" panose="020B0604020202020204" pitchFamily="34" charset="0"/>
                <a:cs typeface="Arial" panose="020B0604020202020204" pitchFamily="34" charset="0"/>
              </a:rPr>
              <a:t>Start a debate</a:t>
            </a:r>
          </a:p>
          <a:p>
            <a:endParaRPr lang="en-GB" b="1"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Read out the two quotes below. Split the students into two groups, one assigned to each quote. Ask them to prepare a statement in defence of their quote and one to argue against the other quote.</a:t>
            </a:r>
          </a:p>
          <a:p>
            <a:endParaRPr lang="en-GB" b="1" dirty="0">
              <a:latin typeface="Arial" panose="020B0604020202020204" pitchFamily="34" charset="0"/>
              <a:cs typeface="Arial" panose="020B0604020202020204" pitchFamily="34" charset="0"/>
            </a:endParaRPr>
          </a:p>
          <a:p>
            <a:r>
              <a:rPr lang="en-GB" i="1" dirty="0" smtClean="0">
                <a:latin typeface="Arial" panose="020B0604020202020204" pitchFamily="34" charset="0"/>
                <a:cs typeface="Arial" panose="020B0604020202020204" pitchFamily="34" charset="0"/>
              </a:rPr>
              <a:t>“The </a:t>
            </a:r>
            <a:r>
              <a:rPr lang="en-GB" i="1" dirty="0">
                <a:latin typeface="Arial" panose="020B0604020202020204" pitchFamily="34" charset="0"/>
                <a:cs typeface="Arial" panose="020B0604020202020204" pitchFamily="34" charset="0"/>
              </a:rPr>
              <a:t>heroics of ordinary people have long been recognised in war memorials, of which there are about 10,000 in the UK. But in recent years the ‘unknown soldier’ has become more inclusive to recognise the part played by women (Whitehall) and even animals in war (Park Lane)”</a:t>
            </a:r>
          </a:p>
          <a:p>
            <a:endParaRPr lang="en-GB" dirty="0">
              <a:latin typeface="Arial" panose="020B0604020202020204" pitchFamily="34" charset="0"/>
              <a:cs typeface="Arial" panose="020B0604020202020204" pitchFamily="34" charset="0"/>
            </a:endParaRPr>
          </a:p>
          <a:p>
            <a:r>
              <a:rPr lang="en-GB" sz="1400" dirty="0">
                <a:latin typeface="Arial" panose="020B0604020202020204" pitchFamily="34" charset="0"/>
                <a:cs typeface="Arial" panose="020B0604020202020204" pitchFamily="34" charset="0"/>
              </a:rPr>
              <a:t>Tom </a:t>
            </a:r>
            <a:r>
              <a:rPr lang="en-GB" sz="1400" dirty="0" err="1">
                <a:latin typeface="Arial" panose="020B0604020202020204" pitchFamily="34" charset="0"/>
                <a:cs typeface="Arial" panose="020B0604020202020204" pitchFamily="34" charset="0"/>
              </a:rPr>
              <a:t>Geoghegan</a:t>
            </a:r>
            <a:r>
              <a:rPr lang="en-GB" sz="1400" dirty="0">
                <a:latin typeface="Arial" panose="020B0604020202020204" pitchFamily="34" charset="0"/>
                <a:cs typeface="Arial" panose="020B0604020202020204" pitchFamily="34" charset="0"/>
              </a:rPr>
              <a:t>, BBC News Magazine</a:t>
            </a:r>
          </a:p>
          <a:p>
            <a:endParaRPr lang="en-GB" dirty="0">
              <a:latin typeface="Arial" panose="020B0604020202020204" pitchFamily="34" charset="0"/>
              <a:cs typeface="Arial" panose="020B0604020202020204" pitchFamily="34" charset="0"/>
            </a:endParaRPr>
          </a:p>
          <a:p>
            <a:r>
              <a:rPr lang="en-GB" i="1" dirty="0">
                <a:latin typeface="Arial" panose="020B0604020202020204" pitchFamily="34" charset="0"/>
                <a:cs typeface="Arial" panose="020B0604020202020204" pitchFamily="34" charset="0"/>
              </a:rPr>
              <a:t>“Major historical figures are being overlooked for ‘sentimental’ memorials to lesser-known people”</a:t>
            </a:r>
          </a:p>
          <a:p>
            <a:endParaRPr lang="en-GB" dirty="0">
              <a:latin typeface="Arial" panose="020B0604020202020204" pitchFamily="34" charset="0"/>
              <a:cs typeface="Arial" panose="020B0604020202020204" pitchFamily="34" charset="0"/>
            </a:endParaRPr>
          </a:p>
          <a:p>
            <a:r>
              <a:rPr lang="en-GB" sz="1400" dirty="0">
                <a:latin typeface="Arial" panose="020B0604020202020204" pitchFamily="34" charset="0"/>
                <a:cs typeface="Arial" panose="020B0604020202020204" pitchFamily="34" charset="0"/>
              </a:rPr>
              <a:t>Tim Knox, Director, Sir John </a:t>
            </a:r>
            <a:r>
              <a:rPr lang="en-GB" sz="1400" dirty="0" err="1">
                <a:latin typeface="Arial" panose="020B0604020202020204" pitchFamily="34" charset="0"/>
                <a:cs typeface="Arial" panose="020B0604020202020204" pitchFamily="34" charset="0"/>
              </a:rPr>
              <a:t>Soane’s</a:t>
            </a:r>
            <a:r>
              <a:rPr lang="en-GB" sz="1400" dirty="0">
                <a:latin typeface="Arial" panose="020B0604020202020204" pitchFamily="34" charset="0"/>
                <a:cs typeface="Arial" panose="020B0604020202020204" pitchFamily="34" charset="0"/>
              </a:rPr>
              <a:t> Museum, London </a:t>
            </a:r>
          </a:p>
        </p:txBody>
      </p:sp>
    </p:spTree>
    <p:custDataLst>
      <p:tags r:id="rId1"/>
    </p:custDataLst>
    <p:extLst>
      <p:ext uri="{BB962C8B-B14F-4D97-AF65-F5344CB8AC3E}">
        <p14:creationId xmlns:p14="http://schemas.microsoft.com/office/powerpoint/2010/main" val="202329881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97563" y="1268760"/>
            <a:ext cx="7920880" cy="4401205"/>
          </a:xfrm>
          <a:prstGeom prst="rect">
            <a:avLst/>
          </a:prstGeom>
        </p:spPr>
        <p:txBody>
          <a:bodyPr wrap="square">
            <a:spAutoFit/>
          </a:bodyPr>
          <a:lstStyle/>
          <a:p>
            <a:pPr lvl="0" algn="ctr"/>
            <a:r>
              <a:rPr lang="en-GB" sz="4000" dirty="0">
                <a:solidFill>
                  <a:prstClr val="black"/>
                </a:solidFill>
                <a:latin typeface="Arial" panose="020B0604020202020204" pitchFamily="34" charset="0"/>
                <a:cs typeface="Arial" panose="020B0604020202020204" pitchFamily="34" charset="0"/>
              </a:rPr>
              <a:t>5</a:t>
            </a:r>
            <a:r>
              <a:rPr lang="en-GB" sz="4000" dirty="0" smtClean="0">
                <a:solidFill>
                  <a:prstClr val="black"/>
                </a:solidFill>
                <a:latin typeface="Arial" panose="020B0604020202020204" pitchFamily="34" charset="0"/>
                <a:cs typeface="Arial" panose="020B0604020202020204" pitchFamily="34" charset="0"/>
              </a:rPr>
              <a:t>. </a:t>
            </a:r>
            <a:r>
              <a:rPr lang="en-GB" sz="4000" dirty="0" smtClean="0">
                <a:latin typeface="Arial" panose="020B0604020202020204" pitchFamily="34" charset="0"/>
                <a:cs typeface="Arial" panose="020B0604020202020204" pitchFamily="34" charset="0"/>
              </a:rPr>
              <a:t>LGBTQI</a:t>
            </a:r>
          </a:p>
          <a:p>
            <a:pPr algn="ctr"/>
            <a:r>
              <a:rPr lang="en-GB" sz="2000" dirty="0">
                <a:solidFill>
                  <a:srgbClr val="000000"/>
                </a:solidFill>
                <a:latin typeface="Arial" panose="020B0604020202020204" pitchFamily="34" charset="0"/>
                <a:cs typeface="Arial" panose="020B0604020202020204" pitchFamily="34" charset="0"/>
              </a:rPr>
              <a:t>(Lesbian, Gay, Bisexual, Transgender, Queer and Intersex)</a:t>
            </a:r>
          </a:p>
          <a:p>
            <a:pPr lvl="0" algn="ctr"/>
            <a:r>
              <a:rPr lang="en-GB" sz="2000" dirty="0" smtClean="0">
                <a:solidFill>
                  <a:prstClr val="black"/>
                </a:solidFill>
                <a:latin typeface="Arial" panose="020B0604020202020204" pitchFamily="34" charset="0"/>
                <a:cs typeface="Arial" panose="020B0604020202020204" pitchFamily="34" charset="0"/>
              </a:rPr>
              <a:t>This theme encourages students to address the following questions:</a:t>
            </a:r>
          </a:p>
          <a:p>
            <a:pPr lvl="0"/>
            <a:r>
              <a:rPr lang="en-GB" sz="2000" dirty="0" smtClean="0">
                <a:solidFill>
                  <a:prstClr val="black"/>
                </a:solidFill>
                <a:latin typeface="Arial" panose="020B0604020202020204" pitchFamily="34" charset="0"/>
                <a:cs typeface="Arial" panose="020B0604020202020204" pitchFamily="34" charset="0"/>
              </a:rPr>
              <a:t> </a:t>
            </a:r>
            <a:endParaRPr lang="en-GB" sz="2000" dirty="0">
              <a:solidFill>
                <a:prstClr val="black"/>
              </a:solidFill>
              <a:latin typeface="Arial" panose="020B0604020202020204" pitchFamily="34" charset="0"/>
              <a:cs typeface="Arial" panose="020B0604020202020204" pitchFamily="34" charset="0"/>
            </a:endParaRPr>
          </a:p>
          <a:p>
            <a:pPr marL="342900" lvl="0" indent="-342900">
              <a:buFont typeface="Arial" panose="020B0604020202020204" pitchFamily="34" charset="0"/>
              <a:buChar char="•"/>
            </a:pPr>
            <a:r>
              <a:rPr lang="en-GB" sz="2000" dirty="0" smtClean="0">
                <a:solidFill>
                  <a:prstClr val="black"/>
                </a:solidFill>
                <a:latin typeface="Arial" panose="020B0604020202020204" pitchFamily="34" charset="0"/>
                <a:cs typeface="Arial" panose="020B0604020202020204" pitchFamily="34" charset="0"/>
              </a:rPr>
              <a:t>Are </a:t>
            </a:r>
            <a:r>
              <a:rPr lang="en-GB" sz="2000" dirty="0">
                <a:solidFill>
                  <a:prstClr val="black"/>
                </a:solidFill>
                <a:latin typeface="Arial" panose="020B0604020202020204" pitchFamily="34" charset="0"/>
                <a:cs typeface="Arial" panose="020B0604020202020204" pitchFamily="34" charset="0"/>
              </a:rPr>
              <a:t>LGBTQI people represented in monuments, memorials and statues? Can we find some examples? And if not, why not</a:t>
            </a:r>
            <a:r>
              <a:rPr lang="en-GB" sz="2000" dirty="0" smtClean="0">
                <a:solidFill>
                  <a:prstClr val="black"/>
                </a:solidFill>
                <a:latin typeface="Arial" panose="020B0604020202020204" pitchFamily="34" charset="0"/>
                <a:cs typeface="Arial" panose="020B0604020202020204" pitchFamily="34" charset="0"/>
              </a:rPr>
              <a:t>?</a:t>
            </a:r>
          </a:p>
          <a:p>
            <a:pPr marL="342900" lvl="0" indent="-342900">
              <a:buFont typeface="Arial" panose="020B0604020202020204" pitchFamily="34" charset="0"/>
              <a:buChar char="•"/>
            </a:pPr>
            <a:endParaRPr lang="en-GB" sz="2000" dirty="0">
              <a:solidFill>
                <a:prstClr val="black"/>
              </a:solidFill>
              <a:latin typeface="Arial" panose="020B0604020202020204" pitchFamily="34" charset="0"/>
              <a:cs typeface="Arial" panose="020B0604020202020204" pitchFamily="34" charset="0"/>
            </a:endParaRPr>
          </a:p>
          <a:p>
            <a:pPr marL="342900" lvl="0" indent="-342900">
              <a:buFont typeface="Arial" panose="020B0604020202020204" pitchFamily="34" charset="0"/>
              <a:buChar char="•"/>
            </a:pPr>
            <a:r>
              <a:rPr lang="en-GB" sz="2000" dirty="0" smtClean="0">
                <a:solidFill>
                  <a:prstClr val="black"/>
                </a:solidFill>
                <a:latin typeface="Arial" panose="020B0604020202020204" pitchFamily="34" charset="0"/>
                <a:cs typeface="Arial" panose="020B0604020202020204" pitchFamily="34" charset="0"/>
              </a:rPr>
              <a:t>Why </a:t>
            </a:r>
            <a:r>
              <a:rPr lang="en-GB" sz="2000" dirty="0">
                <a:solidFill>
                  <a:prstClr val="black"/>
                </a:solidFill>
                <a:latin typeface="Arial" panose="020B0604020202020204" pitchFamily="34" charset="0"/>
                <a:cs typeface="Arial" panose="020B0604020202020204" pitchFamily="34" charset="0"/>
              </a:rPr>
              <a:t>might the story of LGBTQI people from history be part of a hidden history? Why might their stories have not been told</a:t>
            </a:r>
            <a:r>
              <a:rPr lang="en-GB" sz="2000" dirty="0" smtClean="0">
                <a:solidFill>
                  <a:prstClr val="black"/>
                </a:solidFill>
                <a:latin typeface="Arial" panose="020B0604020202020204" pitchFamily="34" charset="0"/>
                <a:cs typeface="Arial" panose="020B0604020202020204" pitchFamily="34" charset="0"/>
              </a:rPr>
              <a:t>?</a:t>
            </a:r>
          </a:p>
          <a:p>
            <a:pPr marL="342900" lvl="0" indent="-342900">
              <a:buFont typeface="Arial" panose="020B0604020202020204" pitchFamily="34" charset="0"/>
              <a:buChar char="•"/>
            </a:pPr>
            <a:endParaRPr lang="en-GB" sz="2000" dirty="0">
              <a:solidFill>
                <a:prstClr val="black"/>
              </a:solidFill>
              <a:latin typeface="Arial" panose="020B0604020202020204" pitchFamily="34" charset="0"/>
              <a:cs typeface="Arial" panose="020B0604020202020204" pitchFamily="34" charset="0"/>
            </a:endParaRPr>
          </a:p>
          <a:p>
            <a:pPr marL="342900" lvl="0" indent="-342900">
              <a:buFont typeface="Arial" panose="020B0604020202020204" pitchFamily="34" charset="0"/>
              <a:buChar char="•"/>
            </a:pPr>
            <a:r>
              <a:rPr lang="en-GB" sz="2000" dirty="0" smtClean="0">
                <a:solidFill>
                  <a:prstClr val="black"/>
                </a:solidFill>
                <a:latin typeface="Arial" panose="020B0604020202020204" pitchFamily="34" charset="0"/>
                <a:cs typeface="Arial" panose="020B0604020202020204" pitchFamily="34" charset="0"/>
              </a:rPr>
              <a:t>What </a:t>
            </a:r>
            <a:r>
              <a:rPr lang="en-GB" sz="2000" dirty="0">
                <a:solidFill>
                  <a:prstClr val="black"/>
                </a:solidFill>
                <a:latin typeface="Arial" panose="020B0604020202020204" pitchFamily="34" charset="0"/>
                <a:cs typeface="Arial" panose="020B0604020202020204" pitchFamily="34" charset="0"/>
              </a:rPr>
              <a:t>does it mean to have to hide who you </a:t>
            </a:r>
            <a:r>
              <a:rPr lang="en-GB" sz="2000" dirty="0" smtClean="0">
                <a:solidFill>
                  <a:prstClr val="black"/>
                </a:solidFill>
                <a:latin typeface="Arial" panose="020B0604020202020204" pitchFamily="34" charset="0"/>
                <a:cs typeface="Arial" panose="020B0604020202020204" pitchFamily="34" charset="0"/>
              </a:rPr>
              <a:t>are &amp; to </a:t>
            </a:r>
            <a:r>
              <a:rPr lang="en-GB" sz="2000" dirty="0">
                <a:solidFill>
                  <a:prstClr val="black"/>
                </a:solidFill>
                <a:latin typeface="Arial" panose="020B0604020202020204" pitchFamily="34" charset="0"/>
                <a:cs typeface="Arial" panose="020B0604020202020204" pitchFamily="34" charset="0"/>
              </a:rPr>
              <a:t>have suffered </a:t>
            </a:r>
            <a:r>
              <a:rPr lang="en-GB" sz="2000" dirty="0" smtClean="0">
                <a:solidFill>
                  <a:prstClr val="black"/>
                </a:solidFill>
                <a:latin typeface="Arial" panose="020B0604020202020204" pitchFamily="34" charset="0"/>
                <a:cs typeface="Arial" panose="020B0604020202020204" pitchFamily="34" charset="0"/>
              </a:rPr>
              <a:t>prejudice because of it?</a:t>
            </a:r>
          </a:p>
          <a:p>
            <a:pPr lvl="0"/>
            <a:endParaRPr lang="en-GB" sz="2000" dirty="0">
              <a:solidFill>
                <a:prstClr val="black"/>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36435108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97563" y="1268760"/>
            <a:ext cx="7920880" cy="707886"/>
          </a:xfrm>
          <a:prstGeom prst="rect">
            <a:avLst/>
          </a:prstGeom>
        </p:spPr>
        <p:txBody>
          <a:bodyPr wrap="square">
            <a:spAutoFit/>
          </a:bodyPr>
          <a:lstStyle/>
          <a:p>
            <a:pPr lvl="0" algn="ctr"/>
            <a:r>
              <a:rPr lang="en-GB" sz="4000" dirty="0" smtClean="0">
                <a:solidFill>
                  <a:prstClr val="black"/>
                </a:solidFill>
                <a:latin typeface="Arial" panose="020B0604020202020204" pitchFamily="34" charset="0"/>
                <a:cs typeface="Arial" panose="020B0604020202020204" pitchFamily="34" charset="0"/>
              </a:rPr>
              <a:t>5</a:t>
            </a:r>
            <a:r>
              <a:rPr lang="en-GB" sz="4000" dirty="0">
                <a:solidFill>
                  <a:prstClr val="black"/>
                </a:solidFill>
                <a:latin typeface="Arial" panose="020B0604020202020204" pitchFamily="34" charset="0"/>
                <a:cs typeface="Arial" panose="020B0604020202020204" pitchFamily="34" charset="0"/>
              </a:rPr>
              <a:t>. </a:t>
            </a:r>
            <a:r>
              <a:rPr lang="en-GB" sz="4000" dirty="0" smtClean="0">
                <a:solidFill>
                  <a:prstClr val="black"/>
                </a:solidFill>
                <a:latin typeface="Arial" panose="020B0604020202020204" pitchFamily="34" charset="0"/>
                <a:cs typeface="Arial" panose="020B0604020202020204" pitchFamily="34" charset="0"/>
              </a:rPr>
              <a:t>LGBTQI</a:t>
            </a:r>
            <a:endParaRPr lang="en-GB" sz="4000" dirty="0">
              <a:solidFill>
                <a:prstClr val="black"/>
              </a:solidFill>
              <a:latin typeface="Arial" panose="020B0604020202020204" pitchFamily="34" charset="0"/>
              <a:cs typeface="Arial" panose="020B0604020202020204" pitchFamily="34" charset="0"/>
            </a:endParaRPr>
          </a:p>
        </p:txBody>
      </p:sp>
      <p:sp>
        <p:nvSpPr>
          <p:cNvPr id="4" name="TextBox 3"/>
          <p:cNvSpPr txBox="1"/>
          <p:nvPr/>
        </p:nvSpPr>
        <p:spPr>
          <a:xfrm>
            <a:off x="3419872" y="2060848"/>
            <a:ext cx="5098572" cy="4801314"/>
          </a:xfrm>
          <a:prstGeom prst="rect">
            <a:avLst/>
          </a:prstGeom>
          <a:noFill/>
        </p:spPr>
        <p:txBody>
          <a:bodyPr wrap="square" rtlCol="0">
            <a:spAutoFit/>
          </a:bodyPr>
          <a:lstStyle/>
          <a:p>
            <a:r>
              <a:rPr lang="en-GB" dirty="0" smtClean="0">
                <a:latin typeface="Arial" panose="020B0604020202020204" pitchFamily="34" charset="0"/>
                <a:cs typeface="Arial" panose="020B0604020202020204" pitchFamily="34" charset="0"/>
              </a:rPr>
              <a:t>Alan Turing is </a:t>
            </a:r>
            <a:r>
              <a:rPr lang="en-GB" dirty="0">
                <a:latin typeface="Arial" panose="020B0604020202020204" pitchFamily="34" charset="0"/>
                <a:cs typeface="Arial" panose="020B0604020202020204" pitchFamily="34" charset="0"/>
              </a:rPr>
              <a:t>widely acknowledged as the father of the computer and artificial </a:t>
            </a:r>
            <a:r>
              <a:rPr lang="en-GB" dirty="0" smtClean="0">
                <a:latin typeface="Arial" panose="020B0604020202020204" pitchFamily="34" charset="0"/>
                <a:cs typeface="Arial" panose="020B0604020202020204" pitchFamily="34" charset="0"/>
              </a:rPr>
              <a:t>intelligence.</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You can find this statue of </a:t>
            </a:r>
            <a:r>
              <a:rPr lang="en-GB" dirty="0" smtClean="0">
                <a:latin typeface="Arial" panose="020B0604020202020204" pitchFamily="34" charset="0"/>
                <a:cs typeface="Arial" panose="020B0604020202020204" pitchFamily="34" charset="0"/>
              </a:rPr>
              <a:t> him in </a:t>
            </a:r>
            <a:r>
              <a:rPr lang="en-GB" dirty="0">
                <a:latin typeface="Arial" panose="020B0604020202020204" pitchFamily="34" charset="0"/>
                <a:cs typeface="Arial" panose="020B0604020202020204" pitchFamily="34" charset="0"/>
              </a:rPr>
              <a:t>Manchester's Sackville Park, between Canal Street's gay village and Manchester University where he once worked. </a:t>
            </a:r>
            <a:endParaRPr lang="en-GB" dirty="0" smtClean="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Alan </a:t>
            </a:r>
            <a:r>
              <a:rPr lang="en-GB" dirty="0">
                <a:latin typeface="Arial" panose="020B0604020202020204" pitchFamily="34" charset="0"/>
                <a:cs typeface="Arial" panose="020B0604020202020204" pitchFamily="34" charset="0"/>
              </a:rPr>
              <a:t>Turing was a man who was forced to lead a double life, existing between two worlds. That of his work on cracking the enigma code during WWII at Bletchley Park and also as a gay man when homosexuality was against the law in Britain. </a:t>
            </a:r>
            <a:endParaRPr lang="en-GB" dirty="0" smtClean="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In </a:t>
            </a:r>
            <a:r>
              <a:rPr lang="en-GB" dirty="0">
                <a:latin typeface="Arial" panose="020B0604020202020204" pitchFamily="34" charset="0"/>
                <a:cs typeface="Arial" panose="020B0604020202020204" pitchFamily="34" charset="0"/>
              </a:rPr>
              <a:t>the memorial </a:t>
            </a:r>
            <a:r>
              <a:rPr lang="en-GB" dirty="0" smtClean="0">
                <a:latin typeface="Arial" panose="020B0604020202020204" pitchFamily="34" charset="0"/>
                <a:cs typeface="Arial" panose="020B0604020202020204" pitchFamily="34" charset="0"/>
              </a:rPr>
              <a:t>Alan is </a:t>
            </a:r>
            <a:r>
              <a:rPr lang="en-GB" dirty="0">
                <a:latin typeface="Arial" panose="020B0604020202020204" pitchFamily="34" charset="0"/>
                <a:cs typeface="Arial" panose="020B0604020202020204" pitchFamily="34" charset="0"/>
              </a:rPr>
              <a:t>shown holding an </a:t>
            </a:r>
            <a:r>
              <a:rPr lang="en-GB" dirty="0" smtClean="0">
                <a:latin typeface="Arial" panose="020B0604020202020204" pitchFamily="34" charset="0"/>
                <a:cs typeface="Arial" panose="020B0604020202020204" pitchFamily="34" charset="0"/>
              </a:rPr>
              <a:t>apple</a:t>
            </a:r>
            <a:r>
              <a:rPr lang="en-GB" dirty="0">
                <a:latin typeface="Arial" panose="020B0604020202020204" pitchFamily="34" charset="0"/>
                <a:cs typeface="Arial" panose="020B0604020202020204" pitchFamily="34" charset="0"/>
              </a:rPr>
              <a:t> </a:t>
            </a:r>
            <a:r>
              <a:rPr lang="en-GB" dirty="0" smtClean="0">
                <a:latin typeface="Arial" panose="020B0604020202020204" pitchFamily="34" charset="0"/>
                <a:cs typeface="Arial" panose="020B0604020202020204" pitchFamily="34" charset="0"/>
              </a:rPr>
              <a:t>– the forbidden fruit.</a:t>
            </a:r>
            <a:endParaRPr lang="en-GB"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2408" t="10389" r="9365"/>
          <a:stretch/>
        </p:blipFill>
        <p:spPr>
          <a:xfrm>
            <a:off x="106878" y="2060848"/>
            <a:ext cx="3277589" cy="4438616"/>
          </a:xfrm>
          <a:prstGeom prst="rect">
            <a:avLst/>
          </a:prstGeom>
        </p:spPr>
      </p:pic>
    </p:spTree>
    <p:custDataLst>
      <p:tags r:id="rId1"/>
    </p:custDataLst>
    <p:extLst>
      <p:ext uri="{BB962C8B-B14F-4D97-AF65-F5344CB8AC3E}">
        <p14:creationId xmlns:p14="http://schemas.microsoft.com/office/powerpoint/2010/main" val="160071330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97563" y="1268760"/>
            <a:ext cx="7920880" cy="707886"/>
          </a:xfrm>
          <a:prstGeom prst="rect">
            <a:avLst/>
          </a:prstGeom>
        </p:spPr>
        <p:txBody>
          <a:bodyPr wrap="square">
            <a:spAutoFit/>
          </a:bodyPr>
          <a:lstStyle/>
          <a:p>
            <a:pPr lvl="0" algn="ctr"/>
            <a:r>
              <a:rPr lang="en-GB" sz="4000" dirty="0" smtClean="0">
                <a:solidFill>
                  <a:prstClr val="black"/>
                </a:solidFill>
                <a:latin typeface="Arial" panose="020B0604020202020204" pitchFamily="34" charset="0"/>
                <a:cs typeface="Arial" panose="020B0604020202020204" pitchFamily="34" charset="0"/>
              </a:rPr>
              <a:t>5</a:t>
            </a:r>
            <a:r>
              <a:rPr lang="en-GB" sz="4000" dirty="0">
                <a:solidFill>
                  <a:prstClr val="black"/>
                </a:solidFill>
                <a:latin typeface="Arial" panose="020B0604020202020204" pitchFamily="34" charset="0"/>
                <a:cs typeface="Arial" panose="020B0604020202020204" pitchFamily="34" charset="0"/>
              </a:rPr>
              <a:t>. </a:t>
            </a:r>
            <a:r>
              <a:rPr lang="en-GB" sz="4000" dirty="0" smtClean="0">
                <a:solidFill>
                  <a:prstClr val="black"/>
                </a:solidFill>
                <a:latin typeface="Arial" panose="020B0604020202020204" pitchFamily="34" charset="0"/>
                <a:cs typeface="Arial" panose="020B0604020202020204" pitchFamily="34" charset="0"/>
              </a:rPr>
              <a:t>LGBTQI</a:t>
            </a:r>
            <a:endParaRPr lang="en-GB" sz="4000" dirty="0">
              <a:solidFill>
                <a:prstClr val="black"/>
              </a:solidFill>
              <a:latin typeface="Arial" panose="020B0604020202020204" pitchFamily="34" charset="0"/>
              <a:cs typeface="Arial" panose="020B0604020202020204" pitchFamily="34" charset="0"/>
            </a:endParaRPr>
          </a:p>
        </p:txBody>
      </p:sp>
      <p:sp>
        <p:nvSpPr>
          <p:cNvPr id="4" name="TextBox 3"/>
          <p:cNvSpPr txBox="1"/>
          <p:nvPr/>
        </p:nvSpPr>
        <p:spPr>
          <a:xfrm>
            <a:off x="3419872" y="2060848"/>
            <a:ext cx="5098572" cy="4801314"/>
          </a:xfrm>
          <a:prstGeom prst="rect">
            <a:avLst/>
          </a:prstGeom>
          <a:noFill/>
        </p:spPr>
        <p:txBody>
          <a:bodyPr wrap="square" rtlCol="0">
            <a:spAutoFit/>
          </a:bodyPr>
          <a:lstStyle/>
          <a:p>
            <a:r>
              <a:rPr lang="en-GB" dirty="0" smtClean="0">
                <a:latin typeface="Arial" panose="020B0604020202020204" pitchFamily="34" charset="0"/>
                <a:cs typeface="Arial" panose="020B0604020202020204" pitchFamily="34" charset="0"/>
              </a:rPr>
              <a:t>The </a:t>
            </a:r>
            <a:r>
              <a:rPr lang="en-GB" dirty="0">
                <a:latin typeface="Arial" panose="020B0604020202020204" pitchFamily="34" charset="0"/>
                <a:cs typeface="Arial" panose="020B0604020202020204" pitchFamily="34" charset="0"/>
              </a:rPr>
              <a:t>cast bronze bench carries in relief the text </a:t>
            </a:r>
            <a:endParaRPr lang="en-GB" dirty="0" smtClean="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a:t>
            </a:r>
            <a:r>
              <a:rPr lang="en-GB" dirty="0">
                <a:latin typeface="Arial" panose="020B0604020202020204" pitchFamily="34" charset="0"/>
                <a:cs typeface="Arial" panose="020B0604020202020204" pitchFamily="34" charset="0"/>
              </a:rPr>
              <a:t>Alan </a:t>
            </a:r>
            <a:r>
              <a:rPr lang="en-GB" dirty="0" err="1">
                <a:latin typeface="Arial" panose="020B0604020202020204" pitchFamily="34" charset="0"/>
                <a:cs typeface="Arial" panose="020B0604020202020204" pitchFamily="34" charset="0"/>
              </a:rPr>
              <a:t>Mathison</a:t>
            </a:r>
            <a:r>
              <a:rPr lang="en-GB" dirty="0">
                <a:latin typeface="Arial" panose="020B0604020202020204" pitchFamily="34" charset="0"/>
                <a:cs typeface="Arial" panose="020B0604020202020204" pitchFamily="34" charset="0"/>
              </a:rPr>
              <a:t> Turing 1912–1954"  </a:t>
            </a:r>
            <a:r>
              <a:rPr lang="en-GB" dirty="0" smtClean="0">
                <a:latin typeface="Arial" panose="020B0604020202020204" pitchFamily="34" charset="0"/>
                <a:cs typeface="Arial" panose="020B0604020202020204" pitchFamily="34" charset="0"/>
              </a:rPr>
              <a:t>and </a:t>
            </a:r>
            <a:r>
              <a:rPr lang="en-GB" dirty="0">
                <a:latin typeface="Arial" panose="020B0604020202020204" pitchFamily="34" charset="0"/>
                <a:cs typeface="Arial" panose="020B0604020202020204" pitchFamily="34" charset="0"/>
              </a:rPr>
              <a:t>the motto "Founder of Computer Science" as it would appear if encoded by an Enigma machine; 'IEKYF RQMSI ADXUO KVKZC GUBJ'. </a:t>
            </a:r>
            <a:endParaRPr lang="en-GB" dirty="0" smtClean="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He was </a:t>
            </a:r>
            <a:r>
              <a:rPr lang="en-GB" dirty="0">
                <a:latin typeface="Arial" panose="020B0604020202020204" pitchFamily="34" charset="0"/>
                <a:cs typeface="Arial" panose="020B0604020202020204" pitchFamily="34" charset="0"/>
              </a:rPr>
              <a:t>a pioneer of modern computing but </a:t>
            </a:r>
            <a:r>
              <a:rPr lang="en-GB" dirty="0" smtClean="0">
                <a:latin typeface="Arial" panose="020B0604020202020204" pitchFamily="34" charset="0"/>
                <a:cs typeface="Arial" panose="020B0604020202020204" pitchFamily="34" charset="0"/>
              </a:rPr>
              <a:t>in 1954 </a:t>
            </a:r>
            <a:r>
              <a:rPr lang="en-GB" dirty="0">
                <a:latin typeface="Arial" panose="020B0604020202020204" pitchFamily="34" charset="0"/>
                <a:cs typeface="Arial" panose="020B0604020202020204" pitchFamily="34" charset="0"/>
              </a:rPr>
              <a:t>it is believed he committed suicide after being convicted of homosexual acts. </a:t>
            </a:r>
            <a:endParaRPr lang="en-GB" dirty="0" smtClean="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There </a:t>
            </a:r>
            <a:r>
              <a:rPr lang="en-GB" dirty="0">
                <a:latin typeface="Arial" panose="020B0604020202020204" pitchFamily="34" charset="0"/>
                <a:cs typeface="Arial" panose="020B0604020202020204" pitchFamily="34" charset="0"/>
              </a:rPr>
              <a:t>are a few other examples of </a:t>
            </a:r>
            <a:r>
              <a:rPr lang="en-GB" dirty="0" smtClean="0">
                <a:latin typeface="Arial" panose="020B0604020202020204" pitchFamily="34" charset="0"/>
                <a:cs typeface="Arial" panose="020B0604020202020204" pitchFamily="34" charset="0"/>
              </a:rPr>
              <a:t>monuments that </a:t>
            </a:r>
            <a:r>
              <a:rPr lang="en-GB" dirty="0">
                <a:latin typeface="Arial" panose="020B0604020202020204" pitchFamily="34" charset="0"/>
                <a:cs typeface="Arial" panose="020B0604020202020204" pitchFamily="34" charset="0"/>
              </a:rPr>
              <a:t>commemorate </a:t>
            </a:r>
            <a:r>
              <a:rPr lang="en-GB" dirty="0" smtClean="0">
                <a:latin typeface="Arial" panose="020B0604020202020204" pitchFamily="34" charset="0"/>
                <a:cs typeface="Arial" panose="020B0604020202020204" pitchFamily="34" charset="0"/>
              </a:rPr>
              <a:t>an LGBTQI person’s contributions </a:t>
            </a:r>
            <a:r>
              <a:rPr lang="en-GB" dirty="0">
                <a:latin typeface="Arial" panose="020B0604020202020204" pitchFamily="34" charset="0"/>
                <a:cs typeface="Arial" panose="020B0604020202020204" pitchFamily="34" charset="0"/>
              </a:rPr>
              <a:t>to society as well as their identity in </a:t>
            </a:r>
            <a:r>
              <a:rPr lang="en-GB" dirty="0" smtClean="0">
                <a:latin typeface="Arial" panose="020B0604020202020204" pitchFamily="34" charset="0"/>
                <a:cs typeface="Arial" panose="020B0604020202020204" pitchFamily="34" charset="0"/>
              </a:rPr>
              <a:t>respect to </a:t>
            </a:r>
            <a:r>
              <a:rPr lang="en-GB" dirty="0">
                <a:latin typeface="Arial" panose="020B0604020202020204" pitchFamily="34" charset="0"/>
                <a:cs typeface="Arial" panose="020B0604020202020204" pitchFamily="34" charset="0"/>
              </a:rPr>
              <a:t>LGBTQI history, rights and advocacy </a:t>
            </a:r>
            <a:r>
              <a:rPr lang="en-GB" dirty="0" smtClean="0">
                <a:latin typeface="Arial" panose="020B0604020202020204" pitchFamily="34" charset="0"/>
                <a:cs typeface="Arial" panose="020B0604020202020204" pitchFamily="34" charset="0"/>
              </a:rPr>
              <a:t>movements</a:t>
            </a:r>
            <a:r>
              <a:rPr lang="en-GB" dirty="0">
                <a:latin typeface="Arial" panose="020B0604020202020204" pitchFamily="34" charset="0"/>
                <a:cs typeface="Arial" panose="020B0604020202020204" pitchFamily="34" charset="0"/>
              </a:rPr>
              <a:t> </a:t>
            </a:r>
            <a:r>
              <a:rPr lang="en-GB" dirty="0" smtClean="0">
                <a:latin typeface="Arial" panose="020B0604020202020204" pitchFamily="34" charset="0"/>
                <a:cs typeface="Arial" panose="020B0604020202020204" pitchFamily="34" charset="0"/>
              </a:rPr>
              <a:t>– as is shown by Alan’s holding of the apple here.</a:t>
            </a:r>
            <a:endParaRPr lang="en-GB"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2408" t="10389" r="9365"/>
          <a:stretch/>
        </p:blipFill>
        <p:spPr>
          <a:xfrm>
            <a:off x="106878" y="2060848"/>
            <a:ext cx="3277589" cy="4438616"/>
          </a:xfrm>
          <a:prstGeom prst="rect">
            <a:avLst/>
          </a:prstGeom>
        </p:spPr>
      </p:pic>
    </p:spTree>
    <p:custDataLst>
      <p:tags r:id="rId1"/>
    </p:custDataLst>
    <p:extLst>
      <p:ext uri="{BB962C8B-B14F-4D97-AF65-F5344CB8AC3E}">
        <p14:creationId xmlns:p14="http://schemas.microsoft.com/office/powerpoint/2010/main" val="130999648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440597" y="2276872"/>
            <a:ext cx="5098571" cy="3970318"/>
          </a:xfrm>
          <a:prstGeom prst="rect">
            <a:avLst/>
          </a:prstGeom>
          <a:noFill/>
        </p:spPr>
        <p:txBody>
          <a:bodyPr wrap="square" rtlCol="0">
            <a:spAutoFit/>
          </a:bodyPr>
          <a:lstStyle/>
          <a:p>
            <a:r>
              <a:rPr lang="en-GB" dirty="0" smtClean="0">
                <a:latin typeface="Arial" panose="020B0604020202020204" pitchFamily="34" charset="0"/>
                <a:cs typeface="Arial" panose="020B0604020202020204" pitchFamily="34" charset="0"/>
              </a:rPr>
              <a:t>Look at the images and descriptions of the memorials on the following slides.</a:t>
            </a: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As you look at the monuments start </a:t>
            </a:r>
            <a:r>
              <a:rPr lang="en-GB" dirty="0">
                <a:latin typeface="Arial" panose="020B0604020202020204" pitchFamily="34" charset="0"/>
                <a:cs typeface="Arial" panose="020B0604020202020204" pitchFamily="34" charset="0"/>
              </a:rPr>
              <a:t>to </a:t>
            </a:r>
            <a:r>
              <a:rPr lang="en-GB" dirty="0" smtClean="0">
                <a:latin typeface="Arial" panose="020B0604020202020204" pitchFamily="34" charset="0"/>
                <a:cs typeface="Arial" panose="020B0604020202020204" pitchFamily="34" charset="0"/>
              </a:rPr>
              <a:t>think about what categories you could use to describe the people/events being immortalised.</a:t>
            </a:r>
          </a:p>
          <a:p>
            <a:endParaRPr lang="en-GB" dirty="0">
              <a:latin typeface="Arial" panose="020B0604020202020204" pitchFamily="34" charset="0"/>
              <a:cs typeface="Arial" panose="020B0604020202020204" pitchFamily="34" charset="0"/>
            </a:endParaRPr>
          </a:p>
          <a:p>
            <a:endParaRPr lang="en-GB" dirty="0" smtClean="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endParaRPr lang="en-GB" dirty="0" smtClean="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endParaRPr lang="en-GB" dirty="0" smtClean="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p:txBody>
      </p:sp>
      <p:sp>
        <p:nvSpPr>
          <p:cNvPr id="12" name="Title 1"/>
          <p:cNvSpPr txBox="1">
            <a:spLocks/>
          </p:cNvSpPr>
          <p:nvPr/>
        </p:nvSpPr>
        <p:spPr>
          <a:xfrm>
            <a:off x="593414" y="1202493"/>
            <a:ext cx="7992889" cy="792088"/>
          </a:xfrm>
          <a:prstGeom prst="rect">
            <a:avLst/>
          </a:prstGeom>
          <a:solidFill>
            <a:srgbClr val="FFFF00"/>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dirty="0" smtClean="0">
                <a:latin typeface="Arial" panose="020B0604020202020204" pitchFamily="34" charset="0"/>
                <a:cs typeface="Arial" panose="020B0604020202020204" pitchFamily="34" charset="0"/>
              </a:rPr>
              <a:t>Activity</a:t>
            </a:r>
            <a:endParaRPr lang="en-GB" dirty="0">
              <a:latin typeface="Arial" panose="020B0604020202020204" pitchFamily="34" charset="0"/>
              <a:cs typeface="Arial" panose="020B0604020202020204" pitchFamily="34" charset="0"/>
            </a:endParaRPr>
          </a:p>
        </p:txBody>
      </p:sp>
      <p:pic>
        <p:nvPicPr>
          <p:cNvPr id="6" name="Picture 5"/>
          <p:cNvPicPr/>
          <p:nvPr/>
        </p:nvPicPr>
        <p:blipFill>
          <a:blip r:embed="rId5" cstate="print">
            <a:extLst>
              <a:ext uri="{28A0092B-C50C-407E-A947-70E740481C1C}">
                <a14:useLocalDpi xmlns:a14="http://schemas.microsoft.com/office/drawing/2010/main" val="0"/>
              </a:ext>
            </a:extLst>
          </a:blip>
          <a:stretch>
            <a:fillRect/>
          </a:stretch>
        </p:blipFill>
        <p:spPr>
          <a:xfrm>
            <a:off x="5474491" y="4136981"/>
            <a:ext cx="1877060" cy="1813560"/>
          </a:xfrm>
          <a:prstGeom prst="rect">
            <a:avLst/>
          </a:prstGeom>
        </p:spPr>
      </p:pic>
      <p:grpSp>
        <p:nvGrpSpPr>
          <p:cNvPr id="7" name="Group 6"/>
          <p:cNvGrpSpPr/>
          <p:nvPr/>
        </p:nvGrpSpPr>
        <p:grpSpPr>
          <a:xfrm>
            <a:off x="3550441" y="4114438"/>
            <a:ext cx="1924050" cy="1858645"/>
            <a:chOff x="5300745" y="4877388"/>
            <a:chExt cx="1924050" cy="1858645"/>
          </a:xfrm>
        </p:grpSpPr>
        <p:pic>
          <p:nvPicPr>
            <p:cNvPr id="8" name="Picture 7"/>
            <p:cNvPicPr/>
            <p:nvPr/>
          </p:nvPicPr>
          <p:blipFill>
            <a:blip r:embed="rId6" cstate="print">
              <a:extLst>
                <a:ext uri="{28A0092B-C50C-407E-A947-70E740481C1C}">
                  <a14:useLocalDpi xmlns:a14="http://schemas.microsoft.com/office/drawing/2010/main" val="0"/>
                </a:ext>
              </a:extLst>
            </a:blip>
            <a:stretch>
              <a:fillRect/>
            </a:stretch>
          </p:blipFill>
          <p:spPr>
            <a:xfrm rot="748194">
              <a:off x="5300745" y="4877388"/>
              <a:ext cx="1924050" cy="1858645"/>
            </a:xfrm>
            <a:prstGeom prst="rect">
              <a:avLst/>
            </a:prstGeom>
          </p:spPr>
        </p:pic>
        <p:sp>
          <p:nvSpPr>
            <p:cNvPr id="9" name="Text Box 2"/>
            <p:cNvSpPr txBox="1">
              <a:spLocks noChangeArrowheads="1"/>
            </p:cNvSpPr>
            <p:nvPr/>
          </p:nvSpPr>
          <p:spPr bwMode="auto">
            <a:xfrm>
              <a:off x="5506686" y="5552489"/>
              <a:ext cx="1512167" cy="494665"/>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GB" sz="2400" dirty="0" smtClean="0">
                  <a:latin typeface="Comic Sans MS"/>
                  <a:ea typeface="Calibri"/>
                  <a:cs typeface="Arial"/>
                </a:rPr>
                <a:t>Protest</a:t>
              </a:r>
              <a:endParaRPr lang="en-GB" sz="2400" dirty="0">
                <a:effectLst/>
                <a:latin typeface="Calibri"/>
                <a:ea typeface="Calibri"/>
                <a:cs typeface="Times New Roman"/>
              </a:endParaRPr>
            </a:p>
          </p:txBody>
        </p:sp>
      </p:grpSp>
      <p:grpSp>
        <p:nvGrpSpPr>
          <p:cNvPr id="10" name="Group 9"/>
          <p:cNvGrpSpPr/>
          <p:nvPr/>
        </p:nvGrpSpPr>
        <p:grpSpPr>
          <a:xfrm>
            <a:off x="7192276" y="4058591"/>
            <a:ext cx="1924050" cy="1858645"/>
            <a:chOff x="7271672" y="4984667"/>
            <a:chExt cx="1924050" cy="1858645"/>
          </a:xfrm>
        </p:grpSpPr>
        <p:pic>
          <p:nvPicPr>
            <p:cNvPr id="11" name="Picture 10"/>
            <p:cNvPicPr/>
            <p:nvPr/>
          </p:nvPicPr>
          <p:blipFill>
            <a:blip r:embed="rId6" cstate="print">
              <a:extLst>
                <a:ext uri="{28A0092B-C50C-407E-A947-70E740481C1C}">
                  <a14:useLocalDpi xmlns:a14="http://schemas.microsoft.com/office/drawing/2010/main" val="0"/>
                </a:ext>
              </a:extLst>
            </a:blip>
            <a:stretch>
              <a:fillRect/>
            </a:stretch>
          </p:blipFill>
          <p:spPr>
            <a:xfrm rot="748194">
              <a:off x="7271672" y="4984667"/>
              <a:ext cx="1924050" cy="1858645"/>
            </a:xfrm>
            <a:prstGeom prst="rect">
              <a:avLst/>
            </a:prstGeom>
          </p:spPr>
        </p:pic>
        <p:sp>
          <p:nvSpPr>
            <p:cNvPr id="13" name="Text Box 2"/>
            <p:cNvSpPr txBox="1">
              <a:spLocks noChangeArrowheads="1"/>
            </p:cNvSpPr>
            <p:nvPr/>
          </p:nvSpPr>
          <p:spPr bwMode="auto">
            <a:xfrm rot="992717">
              <a:off x="7504222" y="5269060"/>
              <a:ext cx="1535435" cy="737870"/>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Aft>
                  <a:spcPts val="800"/>
                </a:spcAft>
              </a:pPr>
              <a:r>
                <a:rPr lang="en-GB" sz="2400" b="1" dirty="0" smtClean="0">
                  <a:latin typeface="Bradley Hand ITC"/>
                  <a:ea typeface="Calibri"/>
                  <a:cs typeface="Arial"/>
                </a:rPr>
                <a:t>Freedom of expression</a:t>
              </a:r>
              <a:endParaRPr lang="en-GB" sz="2400" dirty="0">
                <a:effectLst/>
                <a:latin typeface="Calibri"/>
                <a:ea typeface="Calibri"/>
                <a:cs typeface="Times New Roman"/>
              </a:endParaRPr>
            </a:p>
          </p:txBody>
        </p:sp>
      </p:grpSp>
      <p:sp>
        <p:nvSpPr>
          <p:cNvPr id="14" name="Text Box 2"/>
          <p:cNvSpPr txBox="1">
            <a:spLocks noChangeArrowheads="1"/>
          </p:cNvSpPr>
          <p:nvPr/>
        </p:nvSpPr>
        <p:spPr bwMode="auto">
          <a:xfrm rot="21108118">
            <a:off x="5685894" y="4427756"/>
            <a:ext cx="1387282" cy="568325"/>
          </a:xfrm>
          <a:prstGeom prst="rect">
            <a:avLst/>
          </a:prstGeom>
          <a:noFill/>
          <a:ln w="9525">
            <a:noFill/>
            <a:miter lim="800000"/>
            <a:headEnd/>
            <a:tailEnd/>
          </a:ln>
        </p:spPr>
        <p:txBody>
          <a:bodyPr rot="0" vert="horz" wrap="square" lIns="91440" tIns="45720" rIns="91440" bIns="45720" anchor="t" anchorCtr="0">
            <a:noAutofit/>
          </a:bodyPr>
          <a:lstStyle/>
          <a:p>
            <a:r>
              <a:rPr lang="en-GB" sz="2400" dirty="0" smtClean="0">
                <a:effectLst/>
                <a:latin typeface="Arial"/>
                <a:ea typeface="Calibri"/>
                <a:cs typeface="Times New Roman"/>
              </a:rPr>
              <a:t>Extra-ordinary</a:t>
            </a:r>
          </a:p>
          <a:p>
            <a:r>
              <a:rPr lang="en-GB" sz="2400" dirty="0" smtClean="0">
                <a:latin typeface="Arial"/>
                <a:ea typeface="Calibri"/>
                <a:cs typeface="Times New Roman"/>
              </a:rPr>
              <a:t>events</a:t>
            </a:r>
            <a:endParaRPr lang="en-GB" sz="2400" dirty="0">
              <a:effectLst/>
              <a:latin typeface="Calibri"/>
              <a:ea typeface="Calibri"/>
              <a:cs typeface="Times New Roman"/>
            </a:endParaRPr>
          </a:p>
        </p:txBody>
      </p:sp>
      <p:pic>
        <p:nvPicPr>
          <p:cNvPr id="15" name="Picture 14"/>
          <p:cNvPicPr>
            <a:picLocks noChangeAspect="1"/>
          </p:cNvPicPr>
          <p:nvPr/>
        </p:nvPicPr>
        <p:blipFill rotWithShape="1">
          <a:blip r:embed="rId7" cstate="print">
            <a:extLst>
              <a:ext uri="{28A0092B-C50C-407E-A947-70E740481C1C}">
                <a14:useLocalDpi xmlns:a14="http://schemas.microsoft.com/office/drawing/2010/main" val="0"/>
              </a:ext>
            </a:extLst>
          </a:blip>
          <a:srcRect l="2408" t="10389" r="9365"/>
          <a:stretch/>
        </p:blipFill>
        <p:spPr>
          <a:xfrm>
            <a:off x="106878" y="2060848"/>
            <a:ext cx="3277589" cy="4438616"/>
          </a:xfrm>
          <a:prstGeom prst="rect">
            <a:avLst/>
          </a:prstGeom>
        </p:spPr>
      </p:pic>
    </p:spTree>
    <p:custDataLst>
      <p:tags r:id="rId1"/>
    </p:custDataLst>
    <p:extLst>
      <p:ext uri="{BB962C8B-B14F-4D97-AF65-F5344CB8AC3E}">
        <p14:creationId xmlns:p14="http://schemas.microsoft.com/office/powerpoint/2010/main" val="75446492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209644729"/>
              </p:ext>
            </p:extLst>
          </p:nvPr>
        </p:nvGraphicFramePr>
        <p:xfrm>
          <a:off x="381484" y="1262664"/>
          <a:ext cx="7920880" cy="5577840"/>
        </p:xfrm>
        <a:graphic>
          <a:graphicData uri="http://schemas.openxmlformats.org/drawingml/2006/table">
            <a:tbl>
              <a:tblPr bandRow="1">
                <a:tableStyleId>{5C22544A-7EE6-4342-B048-85BDC9FD1C3A}</a:tableStyleId>
              </a:tblPr>
              <a:tblGrid>
                <a:gridCol w="3960440"/>
                <a:gridCol w="3960440"/>
              </a:tblGrid>
              <a:tr h="370840">
                <a:tc>
                  <a:txBody>
                    <a:bodyPr/>
                    <a:lstStyle/>
                    <a:p>
                      <a:r>
                        <a:rPr lang="en-GB" b="1" dirty="0" smtClean="0">
                          <a:latin typeface="Arial" panose="020B0604020202020204" pitchFamily="34" charset="0"/>
                          <a:cs typeface="Arial" panose="020B0604020202020204" pitchFamily="34" charset="0"/>
                        </a:rPr>
                        <a:t>Oscar Wilde memorial, Covent Garden, London</a:t>
                      </a:r>
                    </a:p>
                    <a:p>
                      <a:endParaRPr lang="en-GB" dirty="0" smtClean="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This bronze and granite sculpture to writer and playwright </a:t>
                      </a:r>
                      <a:r>
                        <a:rPr lang="en-GB" dirty="0" smtClean="0">
                          <a:latin typeface="Arial" panose="020B0604020202020204" pitchFamily="34" charset="0"/>
                          <a:cs typeface="Arial" panose="020B0604020202020204" pitchFamily="34" charset="0"/>
                          <a:hlinkClick r:id="rId4"/>
                        </a:rPr>
                        <a:t>Oscar Wilde </a:t>
                      </a:r>
                      <a:r>
                        <a:rPr lang="en-GB" dirty="0" smtClean="0">
                          <a:latin typeface="Arial" panose="020B0604020202020204" pitchFamily="34" charset="0"/>
                          <a:cs typeface="Arial" panose="020B0604020202020204" pitchFamily="34" charset="0"/>
                        </a:rPr>
                        <a:t>can be found behind St Martin’s in the Field’s Church near Covent Garden in London. It is titled ‘A Conversation with Oscar Wilde’. </a:t>
                      </a:r>
                    </a:p>
                    <a:p>
                      <a:endParaRPr lang="en-GB" dirty="0" smtClean="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It has the inscription: “We are all in the gutter but some of us are looking at the </a:t>
                      </a:r>
                      <a:r>
                        <a:rPr lang="en-GB" dirty="0" smtClean="0">
                          <a:solidFill>
                            <a:schemeClr val="tx1"/>
                          </a:solidFill>
                          <a:latin typeface="Arial" panose="020B0604020202020204" pitchFamily="34" charset="0"/>
                          <a:cs typeface="Arial" panose="020B0604020202020204" pitchFamily="34" charset="0"/>
                        </a:rPr>
                        <a:t>stars” which is a quote</a:t>
                      </a:r>
                      <a:r>
                        <a:rPr lang="en-GB" baseline="0" dirty="0" smtClean="0">
                          <a:solidFill>
                            <a:schemeClr val="tx1"/>
                          </a:solidFill>
                          <a:latin typeface="Arial" panose="020B0604020202020204" pitchFamily="34" charset="0"/>
                          <a:cs typeface="Arial" panose="020B0604020202020204" pitchFamily="34" charset="0"/>
                        </a:rPr>
                        <a:t> from one of Oscar Wilde’s plays.</a:t>
                      </a:r>
                      <a:endParaRPr lang="en-GB" dirty="0" smtClean="0">
                        <a:solidFill>
                          <a:schemeClr val="tx1"/>
                        </a:solidFill>
                        <a:latin typeface="Arial" panose="020B0604020202020204" pitchFamily="34" charset="0"/>
                        <a:cs typeface="Arial" panose="020B0604020202020204" pitchFamily="34" charset="0"/>
                      </a:endParaRPr>
                    </a:p>
                    <a:p>
                      <a:endParaRPr lang="en-GB" dirty="0" smtClean="0">
                        <a:latin typeface="Arial" panose="020B0604020202020204" pitchFamily="34" charset="0"/>
                        <a:cs typeface="Arial" panose="020B0604020202020204" pitchFamily="34" charset="0"/>
                      </a:endParaRPr>
                    </a:p>
                    <a:p>
                      <a:r>
                        <a:rPr lang="en-GB" b="0" i="0" dirty="0" smtClean="0">
                          <a:solidFill>
                            <a:srgbClr val="202122"/>
                          </a:solidFill>
                          <a:effectLst/>
                          <a:latin typeface="Arial"/>
                        </a:rPr>
                        <a:t>He was arrested, tried and convicted for </a:t>
                      </a:r>
                      <a:r>
                        <a:rPr lang="en-GB" b="0" i="0" u="none" strike="noStrike" dirty="0" smtClean="0">
                          <a:solidFill>
                            <a:srgbClr val="0B0080"/>
                          </a:solidFill>
                          <a:effectLst/>
                          <a:latin typeface="Arial"/>
                          <a:hlinkClick r:id="rId5" tooltip="Labouchere Amendment"/>
                        </a:rPr>
                        <a:t>gross indecency</a:t>
                      </a:r>
                      <a:r>
                        <a:rPr lang="en-GB" b="0" i="0" dirty="0" smtClean="0">
                          <a:solidFill>
                            <a:srgbClr val="202122"/>
                          </a:solidFill>
                          <a:effectLst/>
                          <a:latin typeface="Arial"/>
                        </a:rPr>
                        <a:t> with men. He was sentenced to two years' </a:t>
                      </a:r>
                      <a:r>
                        <a:rPr lang="en-GB" b="0" i="0" u="none" strike="noStrike" dirty="0" smtClean="0">
                          <a:solidFill>
                            <a:srgbClr val="0B0080"/>
                          </a:solidFill>
                          <a:effectLst/>
                          <a:latin typeface="Arial"/>
                          <a:hlinkClick r:id="rId6" tooltip="Hard labour"/>
                        </a:rPr>
                        <a:t>hard labour</a:t>
                      </a:r>
                      <a:r>
                        <a:rPr lang="en-GB" b="0" i="0" dirty="0" smtClean="0">
                          <a:solidFill>
                            <a:srgbClr val="202122"/>
                          </a:solidFill>
                          <a:effectLst/>
                          <a:latin typeface="Arial"/>
                        </a:rPr>
                        <a:t>, the maximum penalty, and was jailed from 1895 to 1897.</a:t>
                      </a:r>
                      <a:endParaRPr lang="en-GB" dirty="0">
                        <a:latin typeface="Arial" panose="020B0604020202020204" pitchFamily="34" charset="0"/>
                        <a:cs typeface="Arial" panose="020B0604020202020204" pitchFamily="34" charset="0"/>
                      </a:endParaRPr>
                    </a:p>
                  </a:txBody>
                  <a:tcPr/>
                </a:tc>
                <a:tc>
                  <a:txBody>
                    <a:bodyPr/>
                    <a:lstStyle/>
                    <a:p>
                      <a:endParaRPr lang="en-GB" dirty="0"/>
                    </a:p>
                  </a:txBody>
                  <a:tcPr/>
                </a:tc>
              </a:tr>
            </a:tbl>
          </a:graphicData>
        </a:graphic>
      </p:graphicFrame>
      <p:pic>
        <p:nvPicPr>
          <p:cNvPr id="3076" name="Picture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72284" y="41635"/>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Documents\Immortalised resources\A_Conversation_With_Oscar_Wilde_-_London_-_240404.jpg"/>
          <p:cNvPicPr>
            <a:picLocks noChangeAspect="1" noChangeArrowheads="1"/>
          </p:cNvPicPr>
          <p:nvPr/>
        </p:nvPicPr>
        <p:blipFill rotWithShape="1">
          <a:blip r:embed="rId8">
            <a:extLst>
              <a:ext uri="{28A0092B-C50C-407E-A947-70E740481C1C}">
                <a14:useLocalDpi xmlns:a14="http://schemas.microsoft.com/office/drawing/2010/main" val="0"/>
              </a:ext>
            </a:extLst>
          </a:blip>
          <a:srcRect l="9140" r="10070"/>
          <a:stretch/>
        </p:blipFill>
        <p:spPr bwMode="auto">
          <a:xfrm>
            <a:off x="4716016" y="1404060"/>
            <a:ext cx="3586348" cy="529504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9" cstate="print">
            <a:extLst>
              <a:ext uri="{28A0092B-C50C-407E-A947-70E740481C1C}">
                <a14:useLocalDpi xmlns:a14="http://schemas.microsoft.com/office/drawing/2010/main" val="0"/>
              </a:ext>
            </a:extLst>
          </a:blip>
          <a:srcRect l="27194" t="4255" r="6841" b="39569"/>
          <a:stretch/>
        </p:blipFill>
        <p:spPr>
          <a:xfrm>
            <a:off x="4558003" y="4448733"/>
            <a:ext cx="3960440" cy="2250375"/>
          </a:xfrm>
          <a:prstGeom prst="rect">
            <a:avLst/>
          </a:prstGeom>
        </p:spPr>
      </p:pic>
    </p:spTree>
    <p:custDataLst>
      <p:tags r:id="rId1"/>
    </p:custDataLst>
    <p:extLst>
      <p:ext uri="{BB962C8B-B14F-4D97-AF65-F5344CB8AC3E}">
        <p14:creationId xmlns:p14="http://schemas.microsoft.com/office/powerpoint/2010/main" val="2534129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017137180"/>
              </p:ext>
            </p:extLst>
          </p:nvPr>
        </p:nvGraphicFramePr>
        <p:xfrm>
          <a:off x="597562" y="1397000"/>
          <a:ext cx="7920880" cy="5303520"/>
        </p:xfrm>
        <a:graphic>
          <a:graphicData uri="http://schemas.openxmlformats.org/drawingml/2006/table">
            <a:tbl>
              <a:tblPr bandRow="1">
                <a:tableStyleId>{5C22544A-7EE6-4342-B048-85BDC9FD1C3A}</a:tableStyleId>
              </a:tblPr>
              <a:tblGrid>
                <a:gridCol w="3960440"/>
                <a:gridCol w="3960440"/>
              </a:tblGrid>
              <a:tr h="370840">
                <a:tc>
                  <a:txBody>
                    <a:bodyPr/>
                    <a:lstStyle/>
                    <a:p>
                      <a:r>
                        <a:rPr lang="en-GB" b="1" dirty="0" smtClean="0">
                          <a:latin typeface="Arial" panose="020B0604020202020204" pitchFamily="34" charset="0"/>
                          <a:cs typeface="Arial" panose="020B0604020202020204" pitchFamily="34" charset="0"/>
                        </a:rPr>
                        <a:t>Burdett-Coutts Memorial, Old St Pancras Churchyard, London</a:t>
                      </a:r>
                    </a:p>
                    <a:p>
                      <a:endParaRPr lang="en-GB" dirty="0" smtClean="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The Burdett Coutts Memorial Sundial was built in Old St Pancras churchyard in 1877–79, </a:t>
                      </a:r>
                      <a:r>
                        <a:rPr lang="en-GB" dirty="0" smtClean="0">
                          <a:solidFill>
                            <a:schemeClr val="tx1"/>
                          </a:solidFill>
                          <a:latin typeface="Arial" panose="020B0604020202020204" pitchFamily="34" charset="0"/>
                          <a:cs typeface="Arial" panose="020B0604020202020204" pitchFamily="34" charset="0"/>
                        </a:rPr>
                        <a:t>on the orders</a:t>
                      </a:r>
                      <a:r>
                        <a:rPr lang="en-GB" baseline="0" dirty="0" smtClean="0">
                          <a:solidFill>
                            <a:schemeClr val="tx1"/>
                          </a:solidFill>
                          <a:latin typeface="Arial" panose="020B0604020202020204" pitchFamily="34" charset="0"/>
                          <a:cs typeface="Arial" panose="020B0604020202020204" pitchFamily="34" charset="0"/>
                        </a:rPr>
                        <a:t> of</a:t>
                      </a:r>
                      <a:r>
                        <a:rPr lang="en-GB" dirty="0" smtClean="0">
                          <a:solidFill>
                            <a:schemeClr val="tx1"/>
                          </a:solidFill>
                          <a:latin typeface="Arial" panose="020B0604020202020204" pitchFamily="34" charset="0"/>
                          <a:cs typeface="Arial" panose="020B0604020202020204" pitchFamily="34" charset="0"/>
                        </a:rPr>
                        <a:t> of Baroness Burdett-Coutts</a:t>
                      </a:r>
                      <a:r>
                        <a:rPr lang="en-GB" dirty="0" smtClean="0">
                          <a:latin typeface="Arial" panose="020B0604020202020204" pitchFamily="34" charset="0"/>
                          <a:cs typeface="Arial" panose="020B0604020202020204" pitchFamily="34" charset="0"/>
                        </a:rPr>
                        <a:t>. </a:t>
                      </a:r>
                    </a:p>
                    <a:p>
                      <a:endParaRPr lang="en-GB" dirty="0" smtClean="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It includes a memorial to the </a:t>
                      </a:r>
                      <a:r>
                        <a:rPr lang="en-GB" dirty="0" err="1" smtClean="0">
                          <a:latin typeface="Arial" panose="020B0604020202020204" pitchFamily="34" charset="0"/>
                          <a:cs typeface="Arial" panose="020B0604020202020204" pitchFamily="34" charset="0"/>
                          <a:hlinkClick r:id="rId4"/>
                        </a:rPr>
                        <a:t>Chavalier</a:t>
                      </a:r>
                      <a:r>
                        <a:rPr lang="en-GB" dirty="0" smtClean="0">
                          <a:latin typeface="Arial" panose="020B0604020202020204" pitchFamily="34" charset="0"/>
                          <a:cs typeface="Arial" panose="020B0604020202020204" pitchFamily="34" charset="0"/>
                          <a:hlinkClick r:id="rId4"/>
                        </a:rPr>
                        <a:t> </a:t>
                      </a:r>
                      <a:r>
                        <a:rPr lang="en-GB" dirty="0" err="1" smtClean="0">
                          <a:latin typeface="Arial" panose="020B0604020202020204" pitchFamily="34" charset="0"/>
                          <a:cs typeface="Arial" panose="020B0604020202020204" pitchFamily="34" charset="0"/>
                          <a:hlinkClick r:id="rId4"/>
                        </a:rPr>
                        <a:t>d’Eon</a:t>
                      </a:r>
                      <a:r>
                        <a:rPr lang="en-GB" dirty="0" smtClean="0">
                          <a:latin typeface="Arial" panose="020B0604020202020204" pitchFamily="34" charset="0"/>
                          <a:cs typeface="Arial" panose="020B0604020202020204" pitchFamily="34" charset="0"/>
                        </a:rPr>
                        <a:t> (1728 – 1810), a spy and French Diplomat. During his career </a:t>
                      </a:r>
                      <a:r>
                        <a:rPr lang="en-GB" dirty="0" err="1" smtClean="0">
                          <a:latin typeface="Arial" panose="020B0604020202020204" pitchFamily="34" charset="0"/>
                          <a:cs typeface="Arial" panose="020B0604020202020204" pitchFamily="34" charset="0"/>
                        </a:rPr>
                        <a:t>d'Eon</a:t>
                      </a:r>
                      <a:r>
                        <a:rPr lang="en-GB" dirty="0" smtClean="0">
                          <a:latin typeface="Arial" panose="020B0604020202020204" pitchFamily="34" charset="0"/>
                          <a:cs typeface="Arial" panose="020B0604020202020204" pitchFamily="34" charset="0"/>
                        </a:rPr>
                        <a:t> successfully infiltrated the court of Empress Elizabeth of Russia by presenting as a woman. </a:t>
                      </a:r>
                    </a:p>
                    <a:p>
                      <a:endParaRPr lang="en-GB" dirty="0" smtClean="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He is often identified as one of the first examples of a self-identifying trans woman.</a:t>
                      </a:r>
                      <a:endParaRPr lang="en-GB" dirty="0">
                        <a:latin typeface="Arial" panose="020B0604020202020204" pitchFamily="34" charset="0"/>
                        <a:cs typeface="Arial" panose="020B0604020202020204" pitchFamily="34" charset="0"/>
                      </a:endParaRPr>
                    </a:p>
                  </a:txBody>
                  <a:tcPr/>
                </a:tc>
                <a:tc>
                  <a:txBody>
                    <a:bodyPr/>
                    <a:lstStyle/>
                    <a:p>
                      <a:endParaRPr lang="en-GB" dirty="0"/>
                    </a:p>
                  </a:txBody>
                  <a:tcPr/>
                </a:tc>
              </a:tr>
            </a:tbl>
          </a:graphicData>
        </a:graphic>
      </p:graphicFrame>
      <p:pic>
        <p:nvPicPr>
          <p:cNvPr id="3076"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H:\Documents\Immortalised resources\IOE01_16604_17.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390"/>
          <a:stretch/>
        </p:blipFill>
        <p:spPr bwMode="auto">
          <a:xfrm>
            <a:off x="4644007" y="1450935"/>
            <a:ext cx="3874436" cy="5177753"/>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H:\Documents\Immortalised resources\Thomas_Stewart_–_Chevalier_d'Eon.jpg"/>
          <p:cNvPicPr>
            <a:picLocks noChangeAspect="1" noChangeArrowheads="1"/>
          </p:cNvPicPr>
          <p:nvPr/>
        </p:nvPicPr>
        <p:blipFill rotWithShape="1">
          <a:blip r:embed="rId7">
            <a:extLst>
              <a:ext uri="{28A0092B-C50C-407E-A947-70E740481C1C}">
                <a14:useLocalDpi xmlns:a14="http://schemas.microsoft.com/office/drawing/2010/main" val="0"/>
              </a:ext>
            </a:extLst>
          </a:blip>
          <a:srcRect l="12772"/>
          <a:stretch/>
        </p:blipFill>
        <p:spPr bwMode="auto">
          <a:xfrm>
            <a:off x="4644007" y="1428312"/>
            <a:ext cx="3832526" cy="522299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782750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 calcmode="lin" valueType="num">
                                      <p:cBhvr additive="base">
                                        <p:cTn id="7" dur="1000" fill="hold"/>
                                        <p:tgtEl>
                                          <p:spTgt spid="2051"/>
                                        </p:tgtEl>
                                        <p:attrNameLst>
                                          <p:attrName>ppt_x</p:attrName>
                                        </p:attrNameLst>
                                      </p:cBhvr>
                                      <p:tavLst>
                                        <p:tav tm="0">
                                          <p:val>
                                            <p:strVal val="0-#ppt_w/2"/>
                                          </p:val>
                                        </p:tav>
                                        <p:tav tm="100000">
                                          <p:val>
                                            <p:strVal val="#ppt_x"/>
                                          </p:val>
                                        </p:tav>
                                      </p:tavLst>
                                    </p:anim>
                                    <p:anim calcmode="lin" valueType="num">
                                      <p:cBhvr additive="base">
                                        <p:cTn id="8" dur="1000" fill="hold"/>
                                        <p:tgtEl>
                                          <p:spTgt spid="205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622079450"/>
              </p:ext>
            </p:extLst>
          </p:nvPr>
        </p:nvGraphicFramePr>
        <p:xfrm>
          <a:off x="597562" y="1397000"/>
          <a:ext cx="7920880" cy="5303520"/>
        </p:xfrm>
        <a:graphic>
          <a:graphicData uri="http://schemas.openxmlformats.org/drawingml/2006/table">
            <a:tbl>
              <a:tblPr bandRow="1">
                <a:tableStyleId>{5C22544A-7EE6-4342-B048-85BDC9FD1C3A}</a:tableStyleId>
              </a:tblPr>
              <a:tblGrid>
                <a:gridCol w="3960440"/>
                <a:gridCol w="3960440"/>
              </a:tblGrid>
              <a:tr h="370840">
                <a:tc>
                  <a:txBody>
                    <a:bodyPr/>
                    <a:lstStyle/>
                    <a:p>
                      <a:r>
                        <a:rPr lang="en-GB" b="1" dirty="0" smtClean="0">
                          <a:latin typeface="Arial" panose="020B0604020202020204" pitchFamily="34" charset="0"/>
                          <a:cs typeface="Arial" panose="020B0604020202020204" pitchFamily="34" charset="0"/>
                        </a:rPr>
                        <a:t>Amelia Edwards’ Grave, Bristol</a:t>
                      </a:r>
                    </a:p>
                    <a:p>
                      <a:endParaRPr lang="en-GB" dirty="0" smtClean="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The gravestone of 19th Century Egyptologist and writer </a:t>
                      </a:r>
                      <a:r>
                        <a:rPr lang="en-GB" dirty="0" smtClean="0">
                          <a:latin typeface="Arial" panose="020B0604020202020204" pitchFamily="34" charset="0"/>
                          <a:cs typeface="Arial" panose="020B0604020202020204" pitchFamily="34" charset="0"/>
                          <a:hlinkClick r:id="rId4"/>
                        </a:rPr>
                        <a:t>Amelia Edwards</a:t>
                      </a:r>
                      <a:r>
                        <a:rPr lang="en-GB" dirty="0" smtClean="0">
                          <a:latin typeface="Arial" panose="020B0604020202020204" pitchFamily="34" charset="0"/>
                          <a:cs typeface="Arial" panose="020B0604020202020204" pitchFamily="34" charset="0"/>
                        </a:rPr>
                        <a:t> is in St Mary's Churchyard in Bristol.</a:t>
                      </a:r>
                      <a:r>
                        <a:rPr lang="en-GB" baseline="0" dirty="0" smtClean="0">
                          <a:latin typeface="Arial" panose="020B0604020202020204" pitchFamily="34" charset="0"/>
                          <a:cs typeface="Arial" panose="020B0604020202020204" pitchFamily="34" charset="0"/>
                        </a:rPr>
                        <a:t> She is buried </a:t>
                      </a:r>
                      <a:r>
                        <a:rPr lang="en-GB" dirty="0" smtClean="0">
                          <a:latin typeface="Arial" panose="020B0604020202020204" pitchFamily="34" charset="0"/>
                          <a:cs typeface="Arial" panose="020B0604020202020204" pitchFamily="34" charset="0"/>
                        </a:rPr>
                        <a:t>next to her ‘beloved friend’ Ellen </a:t>
                      </a:r>
                      <a:r>
                        <a:rPr lang="en-GB" dirty="0" err="1" smtClean="0">
                          <a:latin typeface="Arial" panose="020B0604020202020204" pitchFamily="34" charset="0"/>
                          <a:cs typeface="Arial" panose="020B0604020202020204" pitchFamily="34" charset="0"/>
                        </a:rPr>
                        <a:t>Braysher</a:t>
                      </a:r>
                      <a:r>
                        <a:rPr lang="en-GB" baseline="0" dirty="0" smtClean="0">
                          <a:latin typeface="Arial" panose="020B0604020202020204" pitchFamily="34" charset="0"/>
                          <a:cs typeface="Arial" panose="020B0604020202020204" pitchFamily="34" charset="0"/>
                        </a:rPr>
                        <a:t> and Ellen’s daughter Sarah. The ankh (Egyptian symbol of life) was added in honour of her love of Egypt.</a:t>
                      </a:r>
                    </a:p>
                    <a:p>
                      <a:endParaRPr lang="en-GB" baseline="0" dirty="0" smtClean="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Her particular concern at the neglect of ancient monuments in Egypt led her to actively campaign for their scientific excavation and protection, resulting in the formation of the Egypt Exploration Fund (later the Egypt Exploration Society) on 27th March 1882.</a:t>
                      </a:r>
                      <a:endParaRPr lang="en-GB" dirty="0">
                        <a:latin typeface="Arial" panose="020B0604020202020204" pitchFamily="34" charset="0"/>
                        <a:cs typeface="Arial" panose="020B0604020202020204" pitchFamily="34" charset="0"/>
                      </a:endParaRPr>
                    </a:p>
                  </a:txBody>
                  <a:tcPr/>
                </a:tc>
                <a:tc>
                  <a:txBody>
                    <a:bodyPr/>
                    <a:lstStyle/>
                    <a:p>
                      <a:endParaRPr lang="en-GB" dirty="0"/>
                    </a:p>
                  </a:txBody>
                  <a:tcPr/>
                </a:tc>
              </a:tr>
            </a:tbl>
          </a:graphicData>
        </a:graphic>
      </p:graphicFrame>
      <p:pic>
        <p:nvPicPr>
          <p:cNvPr id="3076"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17139" y="1484784"/>
            <a:ext cx="3901304" cy="5196408"/>
          </a:xfrm>
          <a:prstGeom prst="rect">
            <a:avLst/>
          </a:prstGeom>
        </p:spPr>
      </p:pic>
      <p:pic>
        <p:nvPicPr>
          <p:cNvPr id="3074" name="Picture 2" descr="H:\Documents\Immortalised resources\Amelia_B_Edwards_1890_in_Amerika.jpg"/>
          <p:cNvPicPr>
            <a:picLocks noChangeAspect="1" noChangeArrowheads="1"/>
          </p:cNvPicPr>
          <p:nvPr/>
        </p:nvPicPr>
        <p:blipFill rotWithShape="1">
          <a:blip r:embed="rId7">
            <a:extLst>
              <a:ext uri="{28A0092B-C50C-407E-A947-70E740481C1C}">
                <a14:useLocalDpi xmlns:a14="http://schemas.microsoft.com/office/drawing/2010/main" val="0"/>
              </a:ext>
            </a:extLst>
          </a:blip>
          <a:srcRect b="17743"/>
          <a:stretch/>
        </p:blipFill>
        <p:spPr bwMode="auto">
          <a:xfrm>
            <a:off x="4892634" y="1472539"/>
            <a:ext cx="3561193" cy="524984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190867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0-#ppt_w/2"/>
                                          </p:val>
                                        </p:tav>
                                        <p:tav tm="100000">
                                          <p:val>
                                            <p:strVal val="#ppt_x"/>
                                          </p:val>
                                        </p:tav>
                                      </p:tavLst>
                                    </p:anim>
                                    <p:anim calcmode="lin" valueType="num">
                                      <p:cBhvr additive="base">
                                        <p:cTn id="8" dur="1000" fill="hold"/>
                                        <p:tgtEl>
                                          <p:spTgt spid="30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97563" y="1268760"/>
            <a:ext cx="7920880" cy="5447645"/>
          </a:xfrm>
          <a:prstGeom prst="rect">
            <a:avLst/>
          </a:prstGeom>
        </p:spPr>
        <p:txBody>
          <a:bodyPr wrap="square">
            <a:spAutoFit/>
          </a:bodyPr>
          <a:lstStyle/>
          <a:p>
            <a:pPr lvl="0" algn="ctr"/>
            <a:r>
              <a:rPr lang="en-GB" sz="4000" dirty="0" smtClean="0">
                <a:solidFill>
                  <a:prstClr val="black"/>
                </a:solidFill>
                <a:latin typeface="Arial" panose="020B0604020202020204" pitchFamily="34" charset="0"/>
                <a:cs typeface="Arial" panose="020B0604020202020204" pitchFamily="34" charset="0"/>
              </a:rPr>
              <a:t>Why do memorials matter?</a:t>
            </a:r>
          </a:p>
          <a:p>
            <a:pPr lvl="0"/>
            <a:endParaRPr lang="en-GB" sz="2000" dirty="0">
              <a:solidFill>
                <a:prstClr val="black"/>
              </a:solidFill>
              <a:latin typeface="Arial" panose="020B0604020202020204" pitchFamily="34" charset="0"/>
              <a:cs typeface="Arial" panose="020B0604020202020204" pitchFamily="34" charset="0"/>
            </a:endParaRPr>
          </a:p>
          <a:p>
            <a:pPr lvl="0" algn="ctr"/>
            <a:r>
              <a:rPr lang="en-GB" sz="2400" dirty="0" smtClean="0">
                <a:solidFill>
                  <a:prstClr val="black"/>
                </a:solidFill>
                <a:latin typeface="Arial" panose="020B0604020202020204" pitchFamily="34" charset="0"/>
                <a:cs typeface="Arial" panose="020B0604020202020204" pitchFamily="34" charset="0"/>
              </a:rPr>
              <a:t>The </a:t>
            </a:r>
            <a:r>
              <a:rPr lang="en-GB" sz="2400" dirty="0">
                <a:solidFill>
                  <a:prstClr val="black"/>
                </a:solidFill>
                <a:latin typeface="Arial" panose="020B0604020202020204" pitchFamily="34" charset="0"/>
                <a:cs typeface="Arial" panose="020B0604020202020204" pitchFamily="34" charset="0"/>
              </a:rPr>
              <a:t>urge to capture memory makes us human. To remember and understand our past, our loved ones, our ancestors, our collective experience, is what grounds us and gives us identity.</a:t>
            </a:r>
          </a:p>
          <a:p>
            <a:pPr lvl="0" algn="ctr"/>
            <a:endParaRPr lang="en-GB" sz="1200" dirty="0">
              <a:solidFill>
                <a:prstClr val="black"/>
              </a:solidFill>
              <a:latin typeface="Arial" panose="020B0604020202020204" pitchFamily="34" charset="0"/>
              <a:cs typeface="Arial" panose="020B0604020202020204" pitchFamily="34" charset="0"/>
            </a:endParaRPr>
          </a:p>
          <a:p>
            <a:pPr lvl="0" algn="ctr"/>
            <a:r>
              <a:rPr lang="en-GB" sz="2400" dirty="0">
                <a:solidFill>
                  <a:prstClr val="black"/>
                </a:solidFill>
                <a:latin typeface="Arial" panose="020B0604020202020204" pitchFamily="34" charset="0"/>
                <a:cs typeface="Arial" panose="020B0604020202020204" pitchFamily="34" charset="0"/>
              </a:rPr>
              <a:t>When we memorialise an event in stone, carve names into marble, honour people in bricks and mortar, or shape bronze into human form, it is an act of public remembrance.</a:t>
            </a:r>
          </a:p>
          <a:p>
            <a:pPr lvl="0" algn="ctr"/>
            <a:endParaRPr lang="en-GB" sz="1200" dirty="0">
              <a:solidFill>
                <a:prstClr val="black"/>
              </a:solidFill>
              <a:latin typeface="Arial" panose="020B0604020202020204" pitchFamily="34" charset="0"/>
              <a:cs typeface="Arial" panose="020B0604020202020204" pitchFamily="34" charset="0"/>
            </a:endParaRPr>
          </a:p>
          <a:p>
            <a:pPr lvl="0" algn="ctr"/>
            <a:r>
              <a:rPr lang="en-GB" sz="2400" dirty="0">
                <a:solidFill>
                  <a:prstClr val="black"/>
                </a:solidFill>
                <a:latin typeface="Arial" panose="020B0604020202020204" pitchFamily="34" charset="0"/>
                <a:cs typeface="Arial" panose="020B0604020202020204" pitchFamily="34" charset="0"/>
              </a:rPr>
              <a:t>England's memorials and statues can tell us what mattered to </a:t>
            </a:r>
            <a:r>
              <a:rPr lang="en-GB" sz="2400" dirty="0" smtClean="0">
                <a:solidFill>
                  <a:prstClr val="black"/>
                </a:solidFill>
                <a:latin typeface="Arial" panose="020B0604020202020204" pitchFamily="34" charset="0"/>
                <a:cs typeface="Arial" panose="020B0604020202020204" pitchFamily="34" charset="0"/>
              </a:rPr>
              <a:t>people in </a:t>
            </a:r>
            <a:r>
              <a:rPr lang="en-GB" sz="2400" dirty="0" smtClean="0">
                <a:latin typeface="Arial" panose="020B0604020202020204" pitchFamily="34" charset="0"/>
                <a:cs typeface="Arial" panose="020B0604020202020204" pitchFamily="34" charset="0"/>
              </a:rPr>
              <a:t>the </a:t>
            </a:r>
            <a:r>
              <a:rPr lang="en-GB" sz="2400" dirty="0" smtClean="0">
                <a:solidFill>
                  <a:prstClr val="black"/>
                </a:solidFill>
                <a:latin typeface="Arial" panose="020B0604020202020204" pitchFamily="34" charset="0"/>
                <a:cs typeface="Arial" panose="020B0604020202020204" pitchFamily="34" charset="0"/>
              </a:rPr>
              <a:t>past…….and what matters to them today. </a:t>
            </a:r>
            <a:endParaRPr lang="en-GB" sz="2400" dirty="0">
              <a:solidFill>
                <a:prstClr val="black"/>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703962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10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anim calcmode="lin" valueType="num">
                                      <p:cBhvr additive="base">
                                        <p:cTn id="13" dur="1000" fill="hold"/>
                                        <p:tgtEl>
                                          <p:spTgt spid="2">
                                            <p:txEl>
                                              <p:pRg st="4" end="4"/>
                                            </p:txEl>
                                          </p:spTgt>
                                        </p:tgtEl>
                                        <p:attrNameLst>
                                          <p:attrName>ppt_x</p:attrName>
                                        </p:attrNameLst>
                                      </p:cBhvr>
                                      <p:tavLst>
                                        <p:tav tm="0">
                                          <p:val>
                                            <p:strVal val="0-#ppt_w/2"/>
                                          </p:val>
                                        </p:tav>
                                        <p:tav tm="100000">
                                          <p:val>
                                            <p:strVal val="#ppt_x"/>
                                          </p:val>
                                        </p:tav>
                                      </p:tavLst>
                                    </p:anim>
                                    <p:anim calcmode="lin" valueType="num">
                                      <p:cBhvr additive="base">
                                        <p:cTn id="14" dur="1000" fill="hold"/>
                                        <p:tgtEl>
                                          <p:spTgt spid="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anim calcmode="lin" valueType="num">
                                      <p:cBhvr additive="base">
                                        <p:cTn id="19" dur="1000" fill="hold"/>
                                        <p:tgtEl>
                                          <p:spTgt spid="2">
                                            <p:txEl>
                                              <p:pRg st="6" end="6"/>
                                            </p:txEl>
                                          </p:spTgt>
                                        </p:tgtEl>
                                        <p:attrNameLst>
                                          <p:attrName>ppt_x</p:attrName>
                                        </p:attrNameLst>
                                      </p:cBhvr>
                                      <p:tavLst>
                                        <p:tav tm="0">
                                          <p:val>
                                            <p:strVal val="0-#ppt_w/2"/>
                                          </p:val>
                                        </p:tav>
                                        <p:tav tm="100000">
                                          <p:val>
                                            <p:strVal val="#ppt_x"/>
                                          </p:val>
                                        </p:tav>
                                      </p:tavLst>
                                    </p:anim>
                                    <p:anim calcmode="lin" valueType="num">
                                      <p:cBhvr additive="base">
                                        <p:cTn id="20" dur="1000" fill="hold"/>
                                        <p:tgtEl>
                                          <p:spTgt spid="2">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8842" y="2004999"/>
            <a:ext cx="5237330" cy="4818343"/>
          </a:xfrm>
          <a:prstGeom prst="rect">
            <a:avLst/>
          </a:prstGeom>
        </p:spPr>
      </p:pic>
      <p:pic>
        <p:nvPicPr>
          <p:cNvPr id="3076"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593414" y="2132856"/>
            <a:ext cx="3186498" cy="4524315"/>
          </a:xfrm>
          <a:prstGeom prst="rect">
            <a:avLst/>
          </a:prstGeom>
          <a:noFill/>
        </p:spPr>
        <p:txBody>
          <a:bodyPr wrap="square" rtlCol="0">
            <a:spAutoFit/>
          </a:bodyPr>
          <a:lstStyle/>
          <a:p>
            <a:r>
              <a:rPr lang="en-GB" dirty="0" smtClean="0">
                <a:latin typeface="Arial" panose="020B0604020202020204" pitchFamily="34" charset="0"/>
                <a:cs typeface="Arial" panose="020B0604020202020204" pitchFamily="34" charset="0"/>
              </a:rPr>
              <a:t>Try to find any other LGBTQI monuments in England.</a:t>
            </a: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Did you find any more?</a:t>
            </a:r>
          </a:p>
          <a:p>
            <a:endParaRPr lang="en-GB" dirty="0" smtClean="0">
              <a:latin typeface="Arial" panose="020B0604020202020204" pitchFamily="34" charset="0"/>
              <a:cs typeface="Arial" panose="020B0604020202020204" pitchFamily="34" charset="0"/>
            </a:endParaRPr>
          </a:p>
          <a:p>
            <a:pPr lvl="0"/>
            <a:r>
              <a:rPr lang="en-GB" dirty="0">
                <a:latin typeface="Arial" panose="020B0604020202020204" pitchFamily="34" charset="0"/>
                <a:cs typeface="Arial" panose="020B0604020202020204" pitchFamily="34" charset="0"/>
              </a:rPr>
              <a:t>Why </a:t>
            </a:r>
            <a:r>
              <a:rPr lang="en-GB" dirty="0" smtClean="0">
                <a:latin typeface="Arial" panose="020B0604020202020204" pitchFamily="34" charset="0"/>
                <a:cs typeface="Arial" panose="020B0604020202020204" pitchFamily="34" charset="0"/>
              </a:rPr>
              <a:t>have these stories been less told?</a:t>
            </a:r>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pPr lvl="0"/>
            <a:r>
              <a:rPr lang="en-GB" dirty="0">
                <a:solidFill>
                  <a:prstClr val="black"/>
                </a:solidFill>
                <a:latin typeface="Arial" panose="020B0604020202020204" pitchFamily="34" charset="0"/>
                <a:cs typeface="Arial" panose="020B0604020202020204" pitchFamily="34" charset="0"/>
              </a:rPr>
              <a:t>M</a:t>
            </a:r>
            <a:r>
              <a:rPr lang="en-GB" dirty="0" smtClean="0">
                <a:solidFill>
                  <a:prstClr val="black"/>
                </a:solidFill>
                <a:latin typeface="Arial" panose="020B0604020202020204" pitchFamily="34" charset="0"/>
                <a:cs typeface="Arial" panose="020B0604020202020204" pitchFamily="34" charset="0"/>
              </a:rPr>
              <a:t>ight </a:t>
            </a:r>
            <a:r>
              <a:rPr lang="en-GB" dirty="0">
                <a:solidFill>
                  <a:prstClr val="black"/>
                </a:solidFill>
                <a:latin typeface="Arial" panose="020B0604020202020204" pitchFamily="34" charset="0"/>
                <a:cs typeface="Arial" panose="020B0604020202020204" pitchFamily="34" charset="0"/>
              </a:rPr>
              <a:t>the story of LGBTQI people from history be part of a </a:t>
            </a:r>
            <a:r>
              <a:rPr lang="en-GB" dirty="0" smtClean="0">
                <a:solidFill>
                  <a:prstClr val="black"/>
                </a:solidFill>
                <a:latin typeface="Arial" panose="020B0604020202020204" pitchFamily="34" charset="0"/>
                <a:cs typeface="Arial" panose="020B0604020202020204" pitchFamily="34" charset="0"/>
              </a:rPr>
              <a:t>‘hidden history’? </a:t>
            </a:r>
          </a:p>
          <a:p>
            <a:pPr lvl="0"/>
            <a:endParaRPr lang="en-GB" dirty="0">
              <a:solidFill>
                <a:prstClr val="black"/>
              </a:solidFill>
              <a:latin typeface="Arial" panose="020B0604020202020204" pitchFamily="34" charset="0"/>
              <a:cs typeface="Arial" panose="020B0604020202020204" pitchFamily="34" charset="0"/>
            </a:endParaRPr>
          </a:p>
          <a:p>
            <a:pPr lvl="0"/>
            <a:r>
              <a:rPr lang="en-GB" dirty="0" smtClean="0">
                <a:solidFill>
                  <a:prstClr val="black"/>
                </a:solidFill>
                <a:latin typeface="Arial" panose="020B0604020202020204" pitchFamily="34" charset="0"/>
                <a:cs typeface="Arial" panose="020B0604020202020204" pitchFamily="34" charset="0"/>
              </a:rPr>
              <a:t>Should more effort be put into uncovering these ‘hidden histories’ and telling their stories?</a:t>
            </a:r>
            <a:endParaRPr lang="en-GB" dirty="0">
              <a:latin typeface="Arial" panose="020B0604020202020204" pitchFamily="34" charset="0"/>
              <a:cs typeface="Arial" panose="020B0604020202020204" pitchFamily="34" charset="0"/>
            </a:endParaRPr>
          </a:p>
        </p:txBody>
      </p:sp>
      <p:sp>
        <p:nvSpPr>
          <p:cNvPr id="4" name="Title 1"/>
          <p:cNvSpPr txBox="1">
            <a:spLocks/>
          </p:cNvSpPr>
          <p:nvPr/>
        </p:nvSpPr>
        <p:spPr>
          <a:xfrm>
            <a:off x="593414" y="1202493"/>
            <a:ext cx="7992889" cy="792088"/>
          </a:xfrm>
          <a:prstGeom prst="rect">
            <a:avLst/>
          </a:prstGeom>
          <a:solidFill>
            <a:srgbClr val="FFFF00"/>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dirty="0" smtClean="0">
                <a:latin typeface="Arial" panose="020B0604020202020204" pitchFamily="34" charset="0"/>
                <a:cs typeface="Arial" panose="020B0604020202020204" pitchFamily="34" charset="0"/>
              </a:rPr>
              <a:t>Research Task</a:t>
            </a:r>
            <a:endParaRPr lang="en-GB" dirty="0">
              <a:latin typeface="Arial" panose="020B0604020202020204" pitchFamily="34" charset="0"/>
              <a:cs typeface="Arial" panose="020B0604020202020204" pitchFamily="34" charset="0"/>
            </a:endParaRPr>
          </a:p>
        </p:txBody>
      </p:sp>
      <p:sp>
        <p:nvSpPr>
          <p:cNvPr id="2" name="Oval 1"/>
          <p:cNvSpPr/>
          <p:nvPr/>
        </p:nvSpPr>
        <p:spPr>
          <a:xfrm>
            <a:off x="6372200" y="3969060"/>
            <a:ext cx="72008" cy="72008"/>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5931503" y="5661248"/>
            <a:ext cx="72008" cy="72008"/>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7308304" y="5877272"/>
            <a:ext cx="72008" cy="72008"/>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7380312" y="5877272"/>
            <a:ext cx="72008" cy="72008"/>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373831209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
          <p:cNvSpPr txBox="1">
            <a:spLocks/>
          </p:cNvSpPr>
          <p:nvPr/>
        </p:nvSpPr>
        <p:spPr>
          <a:xfrm>
            <a:off x="593414" y="1202493"/>
            <a:ext cx="7992889" cy="792088"/>
          </a:xfrm>
          <a:prstGeom prst="rect">
            <a:avLst/>
          </a:prstGeom>
          <a:solidFill>
            <a:srgbClr val="FFFF00"/>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dirty="0" smtClean="0">
                <a:latin typeface="Arial" panose="020B0604020202020204" pitchFamily="34" charset="0"/>
                <a:cs typeface="Arial" panose="020B0604020202020204" pitchFamily="34" charset="0"/>
              </a:rPr>
              <a:t>Research Task</a:t>
            </a:r>
            <a:endParaRPr lang="en-GB" dirty="0">
              <a:latin typeface="Arial" panose="020B0604020202020204" pitchFamily="34" charset="0"/>
              <a:cs typeface="Arial" panose="020B0604020202020204" pitchFamily="34" charset="0"/>
            </a:endParaRPr>
          </a:p>
        </p:txBody>
      </p:sp>
      <p:sp>
        <p:nvSpPr>
          <p:cNvPr id="8" name="TextBox 7"/>
          <p:cNvSpPr txBox="1"/>
          <p:nvPr/>
        </p:nvSpPr>
        <p:spPr>
          <a:xfrm>
            <a:off x="3779912" y="2060848"/>
            <a:ext cx="4738530" cy="4524315"/>
          </a:xfrm>
          <a:prstGeom prst="rect">
            <a:avLst/>
          </a:prstGeom>
          <a:noFill/>
        </p:spPr>
        <p:txBody>
          <a:bodyPr wrap="square" rtlCol="0">
            <a:spAutoFit/>
          </a:bodyPr>
          <a:lstStyle/>
          <a:p>
            <a:r>
              <a:rPr lang="en-GB" b="1" dirty="0" smtClean="0">
                <a:latin typeface="Arial" panose="020B0604020202020204" pitchFamily="34" charset="0"/>
                <a:cs typeface="Arial" panose="020B0604020202020204" pitchFamily="34" charset="0"/>
              </a:rPr>
              <a:t>Hidden Histories</a:t>
            </a:r>
          </a:p>
          <a:p>
            <a:endParaRPr lang="en-GB" b="1"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R</a:t>
            </a:r>
            <a:r>
              <a:rPr lang="en-GB" dirty="0" smtClean="0">
                <a:latin typeface="Arial" panose="020B0604020202020204" pitchFamily="34" charset="0"/>
                <a:cs typeface="Arial" panose="020B0604020202020204" pitchFamily="34" charset="0"/>
              </a:rPr>
              <a:t>esearch and write </a:t>
            </a:r>
            <a:r>
              <a:rPr lang="en-GB" dirty="0">
                <a:latin typeface="Arial" panose="020B0604020202020204" pitchFamily="34" charset="0"/>
                <a:cs typeface="Arial" panose="020B0604020202020204" pitchFamily="34" charset="0"/>
              </a:rPr>
              <a:t>short sentences about </a:t>
            </a:r>
            <a:r>
              <a:rPr lang="en-GB" dirty="0" smtClean="0">
                <a:latin typeface="Arial" panose="020B0604020202020204" pitchFamily="34" charset="0"/>
                <a:cs typeface="Arial" panose="020B0604020202020204" pitchFamily="34" charset="0"/>
              </a:rPr>
              <a:t>the life </a:t>
            </a:r>
            <a:r>
              <a:rPr lang="en-GB" dirty="0">
                <a:latin typeface="Arial" panose="020B0604020202020204" pitchFamily="34" charset="0"/>
                <a:cs typeface="Arial" panose="020B0604020202020204" pitchFamily="34" charset="0"/>
              </a:rPr>
              <a:t>and </a:t>
            </a:r>
            <a:r>
              <a:rPr lang="en-GB" dirty="0" smtClean="0">
                <a:latin typeface="Arial" panose="020B0604020202020204" pitchFamily="34" charset="0"/>
                <a:cs typeface="Arial" panose="020B0604020202020204" pitchFamily="34" charset="0"/>
              </a:rPr>
              <a:t>career of </a:t>
            </a:r>
            <a:r>
              <a:rPr lang="en-GB" dirty="0">
                <a:latin typeface="Arial" panose="020B0604020202020204" pitchFamily="34" charset="0"/>
                <a:cs typeface="Arial" panose="020B0604020202020204" pitchFamily="34" charset="0"/>
              </a:rPr>
              <a:t>Alan Turing or any of the LGBTQI figures </a:t>
            </a:r>
            <a:r>
              <a:rPr lang="en-GB" dirty="0" smtClean="0">
                <a:latin typeface="Arial" panose="020B0604020202020204" pitchFamily="34" charset="0"/>
                <a:cs typeface="Arial" panose="020B0604020202020204" pitchFamily="34" charset="0"/>
              </a:rPr>
              <a:t>you’ve learnt about. </a:t>
            </a: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Then create your </a:t>
            </a:r>
            <a:r>
              <a:rPr lang="en-GB" dirty="0">
                <a:latin typeface="Arial" panose="020B0604020202020204" pitchFamily="34" charset="0"/>
                <a:cs typeface="Arial" panose="020B0604020202020204" pitchFamily="34" charset="0"/>
              </a:rPr>
              <a:t>own </a:t>
            </a:r>
            <a:r>
              <a:rPr lang="en-GB" dirty="0" smtClean="0">
                <a:latin typeface="Arial" panose="020B0604020202020204" pitchFamily="34" charset="0"/>
                <a:cs typeface="Arial" panose="020B0604020202020204" pitchFamily="34" charset="0"/>
              </a:rPr>
              <a:t>encrypted </a:t>
            </a:r>
            <a:r>
              <a:rPr lang="en-GB" dirty="0">
                <a:latin typeface="Arial" panose="020B0604020202020204" pitchFamily="34" charset="0"/>
                <a:cs typeface="Arial" panose="020B0604020202020204" pitchFamily="34" charset="0"/>
              </a:rPr>
              <a:t>messages (hidden histories) by using the code on the cypher. </a:t>
            </a:r>
            <a:endParaRPr lang="en-GB" dirty="0" smtClean="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Swap your </a:t>
            </a:r>
            <a:r>
              <a:rPr lang="en-GB" dirty="0">
                <a:latin typeface="Arial" panose="020B0604020202020204" pitchFamily="34" charset="0"/>
                <a:cs typeface="Arial" panose="020B0604020202020204" pitchFamily="34" charset="0"/>
              </a:rPr>
              <a:t>encrypted </a:t>
            </a:r>
            <a:r>
              <a:rPr lang="en-GB" dirty="0" smtClean="0">
                <a:latin typeface="Arial" panose="020B0604020202020204" pitchFamily="34" charset="0"/>
                <a:cs typeface="Arial" panose="020B0604020202020204" pitchFamily="34" charset="0"/>
              </a:rPr>
              <a:t>message with someone </a:t>
            </a:r>
            <a:r>
              <a:rPr lang="en-GB" dirty="0">
                <a:latin typeface="Arial" panose="020B0604020202020204" pitchFamily="34" charset="0"/>
                <a:cs typeface="Arial" panose="020B0604020202020204" pitchFamily="34" charset="0"/>
              </a:rPr>
              <a:t>else in the </a:t>
            </a:r>
            <a:r>
              <a:rPr lang="en-GB" dirty="0" smtClean="0">
                <a:latin typeface="Arial" panose="020B0604020202020204" pitchFamily="34" charset="0"/>
                <a:cs typeface="Arial" panose="020B0604020202020204" pitchFamily="34" charset="0"/>
              </a:rPr>
              <a:t>class, so they can break </a:t>
            </a:r>
            <a:r>
              <a:rPr lang="en-GB" dirty="0">
                <a:latin typeface="Arial" panose="020B0604020202020204" pitchFamily="34" charset="0"/>
                <a:cs typeface="Arial" panose="020B0604020202020204" pitchFamily="34" charset="0"/>
              </a:rPr>
              <a:t>the code and </a:t>
            </a:r>
            <a:r>
              <a:rPr lang="en-GB" dirty="0" smtClean="0">
                <a:latin typeface="Arial" panose="020B0604020202020204" pitchFamily="34" charset="0"/>
                <a:cs typeface="Arial" panose="020B0604020202020204" pitchFamily="34" charset="0"/>
              </a:rPr>
              <a:t>uncover </a:t>
            </a:r>
            <a:r>
              <a:rPr lang="en-GB" dirty="0">
                <a:latin typeface="Arial" panose="020B0604020202020204" pitchFamily="34" charset="0"/>
                <a:cs typeface="Arial" panose="020B0604020202020204" pitchFamily="34" charset="0"/>
              </a:rPr>
              <a:t>the information</a:t>
            </a:r>
            <a:r>
              <a:rPr lang="en-GB" dirty="0" smtClean="0">
                <a:latin typeface="Arial" panose="020B0604020202020204" pitchFamily="34" charset="0"/>
                <a:cs typeface="Arial" panose="020B0604020202020204" pitchFamily="34" charset="0"/>
              </a:rPr>
              <a:t>.</a:t>
            </a: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Discuss the things done by these people and how </a:t>
            </a:r>
            <a:r>
              <a:rPr lang="en-GB" dirty="0" smtClean="0">
                <a:latin typeface="Arial" panose="020B0604020202020204" pitchFamily="34" charset="0"/>
                <a:cs typeface="Arial" panose="020B0604020202020204" pitchFamily="34" charset="0"/>
              </a:rPr>
              <a:t>they are </a:t>
            </a:r>
            <a:r>
              <a:rPr lang="en-GB" dirty="0" smtClean="0">
                <a:latin typeface="Arial" panose="020B0604020202020204" pitchFamily="34" charset="0"/>
                <a:cs typeface="Arial" panose="020B0604020202020204" pitchFamily="34" charset="0"/>
              </a:rPr>
              <a:t>reflected in the monuments.</a:t>
            </a:r>
            <a:endParaRPr lang="en-GB" dirty="0">
              <a:latin typeface="Arial" panose="020B0604020202020204" pitchFamily="34" charset="0"/>
              <a:cs typeface="Arial" panose="020B0604020202020204" pitchFamily="34" charset="0"/>
            </a:endParaRPr>
          </a:p>
        </p:txBody>
      </p:sp>
      <p:pic>
        <p:nvPicPr>
          <p:cNvPr id="5" name="Picture 4" descr="two concentric circles each contaning the letters of the alphabet in order. The outer circle starts with A athe top and reads around to the right. The inner circle starts with the letter D under the A and continues around to the right ending with letter C under the Z of the outer circle." title="A cypher maker for use with children"/>
          <p:cNvPicPr/>
          <p:nvPr/>
        </p:nvPicPr>
        <p:blipFill>
          <a:blip r:embed="rId5">
            <a:extLst>
              <a:ext uri="{28A0092B-C50C-407E-A947-70E740481C1C}">
                <a14:useLocalDpi xmlns:a14="http://schemas.microsoft.com/office/drawing/2010/main" val="0"/>
              </a:ext>
            </a:extLst>
          </a:blip>
          <a:srcRect/>
          <a:stretch>
            <a:fillRect/>
          </a:stretch>
        </p:blipFill>
        <p:spPr bwMode="auto">
          <a:xfrm>
            <a:off x="593414" y="2582883"/>
            <a:ext cx="3107055" cy="3107055"/>
          </a:xfrm>
          <a:prstGeom prst="rect">
            <a:avLst/>
          </a:prstGeom>
          <a:noFill/>
          <a:ln>
            <a:noFill/>
          </a:ln>
        </p:spPr>
      </p:pic>
    </p:spTree>
    <p:custDataLst>
      <p:tags r:id="rId1"/>
    </p:custDataLst>
    <p:extLst>
      <p:ext uri="{BB962C8B-B14F-4D97-AF65-F5344CB8AC3E}">
        <p14:creationId xmlns:p14="http://schemas.microsoft.com/office/powerpoint/2010/main" val="255691287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
          <p:cNvSpPr txBox="1">
            <a:spLocks/>
          </p:cNvSpPr>
          <p:nvPr/>
        </p:nvSpPr>
        <p:spPr>
          <a:xfrm>
            <a:off x="593414" y="1202493"/>
            <a:ext cx="7992889" cy="792088"/>
          </a:xfrm>
          <a:prstGeom prst="rect">
            <a:avLst/>
          </a:prstGeom>
          <a:solidFill>
            <a:srgbClr val="FFFF00"/>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dirty="0" smtClean="0">
                <a:latin typeface="Arial" panose="020B0604020202020204" pitchFamily="34" charset="0"/>
                <a:cs typeface="Arial" panose="020B0604020202020204" pitchFamily="34" charset="0"/>
              </a:rPr>
              <a:t>Activity</a:t>
            </a:r>
            <a:endParaRPr lang="en-GB" dirty="0">
              <a:latin typeface="Arial" panose="020B0604020202020204" pitchFamily="34" charset="0"/>
              <a:cs typeface="Arial" panose="020B0604020202020204" pitchFamily="34" charset="0"/>
            </a:endParaRPr>
          </a:p>
        </p:txBody>
      </p:sp>
      <p:sp>
        <p:nvSpPr>
          <p:cNvPr id="8" name="TextBox 7"/>
          <p:cNvSpPr txBox="1"/>
          <p:nvPr/>
        </p:nvSpPr>
        <p:spPr>
          <a:xfrm>
            <a:off x="3779912" y="2060848"/>
            <a:ext cx="4738530" cy="4801314"/>
          </a:xfrm>
          <a:prstGeom prst="rect">
            <a:avLst/>
          </a:prstGeom>
          <a:noFill/>
        </p:spPr>
        <p:txBody>
          <a:bodyPr wrap="square" rtlCol="0">
            <a:spAutoFit/>
          </a:bodyPr>
          <a:lstStyle/>
          <a:p>
            <a:r>
              <a:rPr lang="en-GB" b="1" dirty="0" smtClean="0">
                <a:latin typeface="Arial" panose="020B0604020202020204" pitchFamily="34" charset="0"/>
                <a:cs typeface="Arial" panose="020B0604020202020204" pitchFamily="34" charset="0"/>
              </a:rPr>
              <a:t>Talking Statues</a:t>
            </a:r>
          </a:p>
          <a:p>
            <a:endParaRPr lang="en-GB" b="1"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The </a:t>
            </a:r>
            <a:r>
              <a:rPr lang="en-GB" dirty="0">
                <a:latin typeface="Arial" panose="020B0604020202020204" pitchFamily="34" charset="0"/>
                <a:cs typeface="Arial" panose="020B0604020202020204" pitchFamily="34" charset="0"/>
              </a:rPr>
              <a:t>project ‘</a:t>
            </a:r>
            <a:r>
              <a:rPr lang="en-GB" dirty="0">
                <a:latin typeface="Arial" panose="020B0604020202020204" pitchFamily="34" charset="0"/>
                <a:cs typeface="Arial" panose="020B0604020202020204" pitchFamily="34" charset="0"/>
                <a:hlinkClick r:id="rId5"/>
              </a:rPr>
              <a:t>Talking Statues</a:t>
            </a:r>
            <a:r>
              <a:rPr lang="en-GB" dirty="0">
                <a:latin typeface="Arial" panose="020B0604020202020204" pitchFamily="34" charset="0"/>
                <a:cs typeface="Arial" panose="020B0604020202020204" pitchFamily="34" charset="0"/>
              </a:rPr>
              <a:t>’ aims to give voice to statues and sculptures all over England, including Alan Turing. </a:t>
            </a:r>
            <a:endParaRPr lang="en-GB" dirty="0" smtClean="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Choose </a:t>
            </a:r>
            <a:r>
              <a:rPr lang="en-GB" dirty="0">
                <a:latin typeface="Arial" panose="020B0604020202020204" pitchFamily="34" charset="0"/>
                <a:cs typeface="Arial" panose="020B0604020202020204" pitchFamily="34" charset="0"/>
              </a:rPr>
              <a:t>a monument, memorial or sculpture </a:t>
            </a:r>
            <a:r>
              <a:rPr lang="en-GB" dirty="0" smtClean="0">
                <a:latin typeface="Arial" panose="020B0604020202020204" pitchFamily="34" charset="0"/>
                <a:cs typeface="Arial" panose="020B0604020202020204" pitchFamily="34" charset="0"/>
              </a:rPr>
              <a:t>and </a:t>
            </a:r>
            <a:r>
              <a:rPr lang="en-GB" dirty="0">
                <a:latin typeface="Arial" panose="020B0604020202020204" pitchFamily="34" charset="0"/>
                <a:cs typeface="Arial" panose="020B0604020202020204" pitchFamily="34" charset="0"/>
              </a:rPr>
              <a:t>then write a short script as </a:t>
            </a:r>
            <a:r>
              <a:rPr lang="en-GB" dirty="0" smtClean="0">
                <a:latin typeface="Arial" panose="020B0604020202020204" pitchFamily="34" charset="0"/>
                <a:cs typeface="Arial" panose="020B0604020202020204" pitchFamily="34" charset="0"/>
              </a:rPr>
              <a:t>if the people or person were/was </a:t>
            </a:r>
            <a:r>
              <a:rPr lang="en-GB" dirty="0">
                <a:latin typeface="Arial" panose="020B0604020202020204" pitchFamily="34" charset="0"/>
                <a:cs typeface="Arial" panose="020B0604020202020204" pitchFamily="34" charset="0"/>
              </a:rPr>
              <a:t>speaking to an audience. What would they say, what would they tell you if they could speak? </a:t>
            </a:r>
            <a:endParaRPr lang="en-GB" dirty="0" smtClean="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Record your scripts </a:t>
            </a:r>
            <a:r>
              <a:rPr lang="en-GB" dirty="0">
                <a:latin typeface="Arial" panose="020B0604020202020204" pitchFamily="34" charset="0"/>
                <a:cs typeface="Arial" panose="020B0604020202020204" pitchFamily="34" charset="0"/>
              </a:rPr>
              <a:t>and listen to them as a class </a:t>
            </a:r>
            <a:r>
              <a:rPr lang="en-GB" dirty="0" smtClean="0">
                <a:latin typeface="Arial" panose="020B0604020202020204" pitchFamily="34" charset="0"/>
                <a:cs typeface="Arial" panose="020B0604020202020204" pitchFamily="34" charset="0"/>
              </a:rPr>
              <a:t>together, exploring </a:t>
            </a:r>
            <a:r>
              <a:rPr lang="en-GB" dirty="0">
                <a:latin typeface="Arial" panose="020B0604020202020204" pitchFamily="34" charset="0"/>
                <a:cs typeface="Arial" panose="020B0604020202020204" pitchFamily="34" charset="0"/>
              </a:rPr>
              <a:t>the theme of giving a voice to people who haven’t had one before. </a:t>
            </a:r>
            <a:r>
              <a:rPr lang="en-GB" dirty="0" smtClean="0">
                <a:latin typeface="Arial" panose="020B0604020202020204" pitchFamily="34" charset="0"/>
                <a:cs typeface="Arial" panose="020B0604020202020204" pitchFamily="34" charset="0"/>
              </a:rPr>
              <a:t>Why is it important to give a voice to people who haven’t had one before?</a:t>
            </a:r>
            <a:endParaRPr lang="en-GB" dirty="0">
              <a:latin typeface="Arial" panose="020B0604020202020204" pitchFamily="34" charset="0"/>
              <a:cs typeface="Arial" panose="020B0604020202020204" pitchFamily="34" charset="0"/>
            </a:endParaRPr>
          </a:p>
        </p:txBody>
      </p:sp>
      <p:pic>
        <p:nvPicPr>
          <p:cNvPr id="1026" name="Picture 2">
            <a:hlinkClick r:id="rId5"/>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6170" t="8488" r="36451" b="4683"/>
          <a:stretch/>
        </p:blipFill>
        <p:spPr bwMode="auto">
          <a:xfrm>
            <a:off x="600845" y="2420888"/>
            <a:ext cx="3071885" cy="40138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367505676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97563" y="1268760"/>
            <a:ext cx="7920880" cy="5324535"/>
          </a:xfrm>
          <a:prstGeom prst="rect">
            <a:avLst/>
          </a:prstGeom>
        </p:spPr>
        <p:txBody>
          <a:bodyPr wrap="square">
            <a:spAutoFit/>
          </a:bodyPr>
          <a:lstStyle/>
          <a:p>
            <a:pPr lvl="0" algn="ctr"/>
            <a:r>
              <a:rPr lang="en-GB" sz="4000" dirty="0">
                <a:solidFill>
                  <a:prstClr val="black"/>
                </a:solidFill>
                <a:latin typeface="Arial" panose="020B0604020202020204" pitchFamily="34" charset="0"/>
                <a:cs typeface="Arial" panose="020B0604020202020204" pitchFamily="34" charset="0"/>
              </a:rPr>
              <a:t>6</a:t>
            </a:r>
            <a:r>
              <a:rPr lang="en-GB" sz="4000" dirty="0" smtClean="0">
                <a:solidFill>
                  <a:prstClr val="black"/>
                </a:solidFill>
                <a:latin typeface="Arial" panose="020B0604020202020204" pitchFamily="34" charset="0"/>
                <a:cs typeface="Arial" panose="020B0604020202020204" pitchFamily="34" charset="0"/>
              </a:rPr>
              <a:t>. </a:t>
            </a:r>
            <a:r>
              <a:rPr lang="en-GB" sz="4000" dirty="0" smtClean="0">
                <a:latin typeface="Arial" panose="020B0604020202020204" pitchFamily="34" charset="0"/>
                <a:cs typeface="Arial" panose="020B0604020202020204" pitchFamily="34" charset="0"/>
              </a:rPr>
              <a:t>Ethnic Diversity</a:t>
            </a:r>
          </a:p>
          <a:p>
            <a:pPr lvl="0" algn="ctr"/>
            <a:r>
              <a:rPr lang="en-GB" sz="2000" dirty="0" smtClean="0">
                <a:solidFill>
                  <a:prstClr val="black"/>
                </a:solidFill>
                <a:latin typeface="Arial" panose="020B0604020202020204" pitchFamily="34" charset="0"/>
                <a:cs typeface="Arial" panose="020B0604020202020204" pitchFamily="34" charset="0"/>
              </a:rPr>
              <a:t>This theme encourages students to address the following questions:</a:t>
            </a:r>
          </a:p>
          <a:p>
            <a:pPr lvl="0"/>
            <a:r>
              <a:rPr lang="en-GB" sz="2000" dirty="0" smtClean="0">
                <a:solidFill>
                  <a:prstClr val="black"/>
                </a:solidFill>
                <a:latin typeface="Arial" panose="020B0604020202020204" pitchFamily="34" charset="0"/>
                <a:cs typeface="Arial" panose="020B0604020202020204" pitchFamily="34" charset="0"/>
              </a:rPr>
              <a:t> </a:t>
            </a:r>
            <a:endParaRPr lang="en-GB" sz="2000" dirty="0">
              <a:solidFill>
                <a:prstClr val="black"/>
              </a:solidFill>
              <a:latin typeface="Arial" panose="020B0604020202020204" pitchFamily="34" charset="0"/>
              <a:cs typeface="Arial" panose="020B0604020202020204" pitchFamily="34" charset="0"/>
            </a:endParaRPr>
          </a:p>
          <a:p>
            <a:pPr marL="342900" lvl="0" indent="-342900">
              <a:buFont typeface="Arial" panose="020B0604020202020204" pitchFamily="34" charset="0"/>
              <a:buChar char="•"/>
            </a:pPr>
            <a:r>
              <a:rPr lang="en-GB" sz="2000" dirty="0">
                <a:solidFill>
                  <a:prstClr val="black"/>
                </a:solidFill>
                <a:latin typeface="Arial" panose="020B0604020202020204" pitchFamily="34" charset="0"/>
                <a:cs typeface="Arial" panose="020B0604020202020204" pitchFamily="34" charset="0"/>
              </a:rPr>
              <a:t>How can we learn about the history of ethnically diverse people in the UK by looking at statues and monuments dedicated to hidden/forgotten histories? </a:t>
            </a:r>
          </a:p>
          <a:p>
            <a:pPr marL="342900" lvl="0" indent="-342900">
              <a:buFont typeface="Arial" panose="020B0604020202020204" pitchFamily="34" charset="0"/>
              <a:buChar char="•"/>
            </a:pPr>
            <a:endParaRPr lang="en-GB" sz="2000" dirty="0">
              <a:solidFill>
                <a:prstClr val="black"/>
              </a:solidFill>
              <a:latin typeface="Arial" panose="020B0604020202020204" pitchFamily="34" charset="0"/>
              <a:cs typeface="Arial" panose="020B0604020202020204" pitchFamily="34" charset="0"/>
            </a:endParaRPr>
          </a:p>
          <a:p>
            <a:pPr marL="342900" lvl="0" indent="-342900">
              <a:buFont typeface="Arial" panose="020B0604020202020204" pitchFamily="34" charset="0"/>
              <a:buChar char="•"/>
            </a:pPr>
            <a:r>
              <a:rPr lang="en-GB" sz="2000" dirty="0">
                <a:solidFill>
                  <a:prstClr val="black"/>
                </a:solidFill>
                <a:latin typeface="Arial" panose="020B0604020202020204" pitchFamily="34" charset="0"/>
                <a:cs typeface="Arial" panose="020B0604020202020204" pitchFamily="34" charset="0"/>
              </a:rPr>
              <a:t>Why is it important to commemorate</a:t>
            </a:r>
            <a:r>
              <a:rPr lang="en-GB" sz="2000" dirty="0">
                <a:latin typeface="Arial" panose="020B0604020202020204" pitchFamily="34" charset="0"/>
                <a:cs typeface="Arial" panose="020B0604020202020204" pitchFamily="34" charset="0"/>
              </a:rPr>
              <a:t> </a:t>
            </a:r>
            <a:r>
              <a:rPr lang="en-GB" sz="2000" dirty="0" smtClean="0">
                <a:latin typeface="Arial" panose="020B0604020202020204" pitchFamily="34" charset="0"/>
                <a:cs typeface="Arial" panose="020B0604020202020204" pitchFamily="34" charset="0"/>
              </a:rPr>
              <a:t>England’s </a:t>
            </a:r>
            <a:r>
              <a:rPr lang="en-GB" sz="2000" dirty="0">
                <a:solidFill>
                  <a:prstClr val="black"/>
                </a:solidFill>
                <a:latin typeface="Arial" panose="020B0604020202020204" pitchFamily="34" charset="0"/>
                <a:cs typeface="Arial" panose="020B0604020202020204" pitchFamily="34" charset="0"/>
              </a:rPr>
              <a:t>ethnic diversity?</a:t>
            </a:r>
          </a:p>
          <a:p>
            <a:pPr marL="342900" lvl="0" indent="-342900">
              <a:buFont typeface="Arial" panose="020B0604020202020204" pitchFamily="34" charset="0"/>
              <a:buChar char="•"/>
            </a:pPr>
            <a:endParaRPr lang="en-GB" sz="2000" dirty="0" smtClean="0">
              <a:solidFill>
                <a:prstClr val="black"/>
              </a:solidFill>
              <a:latin typeface="Arial" panose="020B0604020202020204" pitchFamily="34" charset="0"/>
              <a:cs typeface="Arial" panose="020B0604020202020204" pitchFamily="34" charset="0"/>
            </a:endParaRPr>
          </a:p>
          <a:p>
            <a:pPr marL="342900" lvl="0" indent="-342900">
              <a:buFont typeface="Arial" panose="020B0604020202020204" pitchFamily="34" charset="0"/>
              <a:buChar char="•"/>
            </a:pPr>
            <a:r>
              <a:rPr lang="en-GB" sz="2000" dirty="0" smtClean="0">
                <a:solidFill>
                  <a:prstClr val="black"/>
                </a:solidFill>
                <a:latin typeface="Arial" panose="020B0604020202020204" pitchFamily="34" charset="0"/>
                <a:cs typeface="Arial" panose="020B0604020202020204" pitchFamily="34" charset="0"/>
              </a:rPr>
              <a:t>What </a:t>
            </a:r>
            <a:r>
              <a:rPr lang="en-GB" sz="2000" dirty="0">
                <a:solidFill>
                  <a:prstClr val="black"/>
                </a:solidFill>
                <a:latin typeface="Arial" panose="020B0604020202020204" pitchFamily="34" charset="0"/>
                <a:cs typeface="Arial" panose="020B0604020202020204" pitchFamily="34" charset="0"/>
              </a:rPr>
              <a:t>inspired </a:t>
            </a:r>
            <a:r>
              <a:rPr lang="en-GB" sz="2000" dirty="0" err="1">
                <a:solidFill>
                  <a:prstClr val="black"/>
                </a:solidFill>
                <a:latin typeface="Arial" panose="020B0604020202020204" pitchFamily="34" charset="0"/>
                <a:cs typeface="Arial" panose="020B0604020202020204" pitchFamily="34" charset="0"/>
              </a:rPr>
              <a:t>Yinka</a:t>
            </a:r>
            <a:r>
              <a:rPr lang="en-GB" sz="2000" dirty="0">
                <a:solidFill>
                  <a:prstClr val="black"/>
                </a:solidFill>
                <a:latin typeface="Arial" panose="020B0604020202020204" pitchFamily="34" charset="0"/>
                <a:cs typeface="Arial" panose="020B0604020202020204" pitchFamily="34" charset="0"/>
              </a:rPr>
              <a:t> </a:t>
            </a:r>
            <a:r>
              <a:rPr lang="en-GB" sz="2000" dirty="0" err="1">
                <a:solidFill>
                  <a:prstClr val="black"/>
                </a:solidFill>
                <a:latin typeface="Arial" panose="020B0604020202020204" pitchFamily="34" charset="0"/>
                <a:cs typeface="Arial" panose="020B0604020202020204" pitchFamily="34" charset="0"/>
              </a:rPr>
              <a:t>Shonibare</a:t>
            </a:r>
            <a:r>
              <a:rPr lang="en-GB" sz="2000" dirty="0">
                <a:solidFill>
                  <a:prstClr val="black"/>
                </a:solidFill>
                <a:latin typeface="Arial" panose="020B0604020202020204" pitchFamily="34" charset="0"/>
                <a:cs typeface="Arial" panose="020B0604020202020204" pitchFamily="34" charset="0"/>
              </a:rPr>
              <a:t> to make an artwork about Nelson’s Ship HMS Victory? </a:t>
            </a:r>
            <a:endParaRPr lang="en-GB" sz="2000" dirty="0" smtClean="0">
              <a:solidFill>
                <a:prstClr val="black"/>
              </a:solidFill>
              <a:latin typeface="Arial" panose="020B0604020202020204" pitchFamily="34" charset="0"/>
              <a:cs typeface="Arial" panose="020B0604020202020204" pitchFamily="34" charset="0"/>
            </a:endParaRPr>
          </a:p>
          <a:p>
            <a:pPr lvl="0"/>
            <a:endParaRPr lang="en-GB" sz="2000" dirty="0">
              <a:solidFill>
                <a:prstClr val="black"/>
              </a:solidFill>
              <a:latin typeface="Arial" panose="020B0604020202020204" pitchFamily="34" charset="0"/>
              <a:cs typeface="Arial" panose="020B0604020202020204" pitchFamily="34" charset="0"/>
            </a:endParaRPr>
          </a:p>
          <a:p>
            <a:pPr marL="342900" lvl="0" indent="-342900">
              <a:buFont typeface="Arial" panose="020B0604020202020204" pitchFamily="34" charset="0"/>
              <a:buChar char="•"/>
            </a:pPr>
            <a:r>
              <a:rPr lang="en-GB" sz="2000" dirty="0" smtClean="0">
                <a:solidFill>
                  <a:prstClr val="black"/>
                </a:solidFill>
                <a:latin typeface="Arial" panose="020B0604020202020204" pitchFamily="34" charset="0"/>
                <a:cs typeface="Arial" panose="020B0604020202020204" pitchFamily="34" charset="0"/>
              </a:rPr>
              <a:t>How </a:t>
            </a:r>
            <a:r>
              <a:rPr lang="en-GB" sz="2000" dirty="0">
                <a:solidFill>
                  <a:prstClr val="black"/>
                </a:solidFill>
                <a:latin typeface="Arial" panose="020B0604020202020204" pitchFamily="34" charset="0"/>
                <a:cs typeface="Arial" panose="020B0604020202020204" pitchFamily="34" charset="0"/>
              </a:rPr>
              <a:t>can history be represented in art? Is this a powerful way to tell stories? Why, or why not</a:t>
            </a:r>
            <a:r>
              <a:rPr lang="en-GB" sz="2000" dirty="0" smtClean="0">
                <a:solidFill>
                  <a:prstClr val="black"/>
                </a:solidFill>
                <a:latin typeface="Arial" panose="020B0604020202020204" pitchFamily="34" charset="0"/>
                <a:cs typeface="Arial" panose="020B0604020202020204" pitchFamily="34" charset="0"/>
              </a:rPr>
              <a:t>?</a:t>
            </a:r>
          </a:p>
          <a:p>
            <a:pPr marL="342900" lvl="0" indent="-342900">
              <a:buFont typeface="Arial" panose="020B0604020202020204" pitchFamily="34" charset="0"/>
              <a:buChar char="•"/>
            </a:pPr>
            <a:endParaRPr lang="en-GB" sz="2000" dirty="0">
              <a:solidFill>
                <a:prstClr val="black"/>
              </a:solidFill>
              <a:latin typeface="Arial" panose="020B0604020202020204" pitchFamily="34" charset="0"/>
              <a:cs typeface="Arial" panose="020B0604020202020204" pitchFamily="34" charset="0"/>
            </a:endParaRPr>
          </a:p>
          <a:p>
            <a:pPr marL="342900" lvl="0" indent="-342900">
              <a:buFont typeface="Arial" panose="020B0604020202020204" pitchFamily="34" charset="0"/>
              <a:buChar char="•"/>
            </a:pPr>
            <a:endParaRPr lang="en-GB" sz="2000" dirty="0">
              <a:solidFill>
                <a:prstClr val="black"/>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83635809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97563" y="1268760"/>
            <a:ext cx="7920880" cy="707886"/>
          </a:xfrm>
          <a:prstGeom prst="rect">
            <a:avLst/>
          </a:prstGeom>
        </p:spPr>
        <p:txBody>
          <a:bodyPr wrap="square">
            <a:spAutoFit/>
          </a:bodyPr>
          <a:lstStyle/>
          <a:p>
            <a:pPr lvl="0" algn="ctr"/>
            <a:r>
              <a:rPr lang="en-GB" sz="4000" dirty="0">
                <a:solidFill>
                  <a:prstClr val="black"/>
                </a:solidFill>
                <a:latin typeface="Arial" panose="020B0604020202020204" pitchFamily="34" charset="0"/>
                <a:cs typeface="Arial" panose="020B0604020202020204" pitchFamily="34" charset="0"/>
              </a:rPr>
              <a:t>6</a:t>
            </a:r>
            <a:r>
              <a:rPr lang="en-GB" sz="4000" dirty="0" smtClean="0">
                <a:solidFill>
                  <a:prstClr val="black"/>
                </a:solidFill>
                <a:latin typeface="Arial" panose="020B0604020202020204" pitchFamily="34" charset="0"/>
                <a:cs typeface="Arial" panose="020B0604020202020204" pitchFamily="34" charset="0"/>
              </a:rPr>
              <a:t>. </a:t>
            </a:r>
            <a:r>
              <a:rPr lang="en-GB" sz="4000" dirty="0">
                <a:latin typeface="Arial" panose="020B0604020202020204" pitchFamily="34" charset="0"/>
                <a:cs typeface="Arial" panose="020B0604020202020204" pitchFamily="34" charset="0"/>
              </a:rPr>
              <a:t>Ethnic Diversity</a:t>
            </a:r>
          </a:p>
        </p:txBody>
      </p:sp>
      <p:sp>
        <p:nvSpPr>
          <p:cNvPr id="4" name="TextBox 3"/>
          <p:cNvSpPr txBox="1"/>
          <p:nvPr/>
        </p:nvSpPr>
        <p:spPr>
          <a:xfrm>
            <a:off x="0" y="2060848"/>
            <a:ext cx="9036495" cy="338554"/>
          </a:xfrm>
          <a:prstGeom prst="rect">
            <a:avLst/>
          </a:prstGeom>
          <a:noFill/>
        </p:spPr>
        <p:txBody>
          <a:bodyPr wrap="square" rtlCol="0">
            <a:spAutoFit/>
          </a:bodyPr>
          <a:lstStyle/>
          <a:p>
            <a:pPr algn="ctr"/>
            <a:r>
              <a:rPr lang="en-GB" sz="1600" b="1" dirty="0" smtClean="0">
                <a:latin typeface="Arial" panose="020B0604020202020204" pitchFamily="34" charset="0"/>
                <a:cs typeface="Arial" panose="020B0604020202020204" pitchFamily="34" charset="0"/>
              </a:rPr>
              <a:t>Nelson’s </a:t>
            </a:r>
            <a:r>
              <a:rPr lang="en-GB" sz="1600" b="1" dirty="0">
                <a:latin typeface="Arial" panose="020B0604020202020204" pitchFamily="34" charset="0"/>
                <a:cs typeface="Arial" panose="020B0604020202020204" pitchFamily="34" charset="0"/>
              </a:rPr>
              <a:t>Ship in a Bottle</a:t>
            </a:r>
            <a:r>
              <a:rPr lang="en-GB" sz="1600" dirty="0">
                <a:latin typeface="Arial" panose="020B0604020202020204" pitchFamily="34" charset="0"/>
                <a:cs typeface="Arial" panose="020B0604020202020204" pitchFamily="34" charset="0"/>
              </a:rPr>
              <a:t> by </a:t>
            </a:r>
            <a:r>
              <a:rPr lang="en-GB" sz="1600" dirty="0" err="1">
                <a:latin typeface="Arial" panose="020B0604020202020204" pitchFamily="34" charset="0"/>
                <a:cs typeface="Arial" panose="020B0604020202020204" pitchFamily="34" charset="0"/>
              </a:rPr>
              <a:t>Yinka</a:t>
            </a:r>
            <a:r>
              <a:rPr lang="en-GB" sz="1600" dirty="0">
                <a:latin typeface="Arial" panose="020B0604020202020204" pitchFamily="34" charset="0"/>
                <a:cs typeface="Arial" panose="020B0604020202020204" pitchFamily="34" charset="0"/>
              </a:rPr>
              <a:t> </a:t>
            </a:r>
            <a:r>
              <a:rPr lang="en-GB" sz="1600" dirty="0" err="1" smtClean="0">
                <a:latin typeface="Arial" panose="020B0604020202020204" pitchFamily="34" charset="0"/>
                <a:cs typeface="Arial" panose="020B0604020202020204" pitchFamily="34" charset="0"/>
              </a:rPr>
              <a:t>Shonibare</a:t>
            </a:r>
            <a:r>
              <a:rPr lang="en-GB" sz="1600" dirty="0" smtClean="0">
                <a:latin typeface="Arial" panose="020B0604020202020204" pitchFamily="34" charset="0"/>
                <a:cs typeface="Arial" panose="020B0604020202020204" pitchFamily="34" charset="0"/>
              </a:rPr>
              <a:t> MBE, Fourth Plinth, Trafalgar Square, London </a:t>
            </a:r>
            <a:endParaRPr lang="en-GB" sz="1600" dirty="0">
              <a:latin typeface="Arial" panose="020B0604020202020204" pitchFamily="34" charset="0"/>
              <a:cs typeface="Arial" panose="020B0604020202020204" pitchFamily="34" charset="0"/>
            </a:endParaRPr>
          </a:p>
        </p:txBody>
      </p:sp>
      <p:pic>
        <p:nvPicPr>
          <p:cNvPr id="2050" name="Picture 2" descr="H:\Documents\Immortalised resources\2048px-The_Fourth_Plinth._'Nelson's_Ship_in_a_Bottle'_by_Yinka_Shonibare,_Trafalgar_Square,_London._-_panorami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46678" y="2430180"/>
            <a:ext cx="6250644" cy="440414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a:off x="1711141" y="3429000"/>
            <a:ext cx="4661059" cy="1800200"/>
            <a:chOff x="1711141" y="3429000"/>
            <a:chExt cx="4661059" cy="1800200"/>
          </a:xfrm>
        </p:grpSpPr>
        <p:cxnSp>
          <p:nvCxnSpPr>
            <p:cNvPr id="6" name="Straight Arrow Connector 5"/>
            <p:cNvCxnSpPr/>
            <p:nvPr/>
          </p:nvCxnSpPr>
          <p:spPr>
            <a:xfrm flipV="1">
              <a:off x="2699792" y="4632250"/>
              <a:ext cx="3672408" cy="596950"/>
            </a:xfrm>
            <a:prstGeom prst="straightConnector1">
              <a:avLst/>
            </a:prstGeom>
            <a:ln w="50800">
              <a:solidFill>
                <a:srgbClr val="FFFF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2690031" y="3429000"/>
              <a:ext cx="9761" cy="1800200"/>
            </a:xfrm>
            <a:prstGeom prst="straightConnector1">
              <a:avLst/>
            </a:prstGeom>
            <a:ln w="50800">
              <a:solidFill>
                <a:srgbClr val="FFFF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711141" y="3429000"/>
              <a:ext cx="825867" cy="369332"/>
            </a:xfrm>
            <a:prstGeom prst="rect">
              <a:avLst/>
            </a:prstGeom>
            <a:noFill/>
          </p:spPr>
          <p:txBody>
            <a:bodyPr wrap="none" rtlCol="0">
              <a:spAutoFit/>
            </a:bodyPr>
            <a:lstStyle/>
            <a:p>
              <a:r>
                <a:rPr lang="en-GB" dirty="0" smtClean="0">
                  <a:solidFill>
                    <a:srgbClr val="FFFF00"/>
                  </a:solidFill>
                  <a:latin typeface="Arial" panose="020B0604020202020204" pitchFamily="34" charset="0"/>
                  <a:cs typeface="Arial" panose="020B0604020202020204" pitchFamily="34" charset="0"/>
                </a:rPr>
                <a:t>3.25m</a:t>
              </a:r>
              <a:endParaRPr lang="en-GB" dirty="0">
                <a:solidFill>
                  <a:srgbClr val="FFFF00"/>
                </a:solidFill>
                <a:latin typeface="Arial" panose="020B0604020202020204" pitchFamily="34" charset="0"/>
                <a:cs typeface="Arial" panose="020B0604020202020204" pitchFamily="34" charset="0"/>
              </a:endParaRPr>
            </a:p>
          </p:txBody>
        </p:sp>
        <p:sp>
          <p:nvSpPr>
            <p:cNvPr id="14" name="TextBox 13"/>
            <p:cNvSpPr txBox="1"/>
            <p:nvPr/>
          </p:nvSpPr>
          <p:spPr>
            <a:xfrm>
              <a:off x="5866933" y="4850853"/>
              <a:ext cx="505267" cy="369332"/>
            </a:xfrm>
            <a:prstGeom prst="rect">
              <a:avLst/>
            </a:prstGeom>
            <a:noFill/>
          </p:spPr>
          <p:txBody>
            <a:bodyPr wrap="none" rtlCol="0">
              <a:spAutoFit/>
            </a:bodyPr>
            <a:lstStyle/>
            <a:p>
              <a:r>
                <a:rPr lang="en-GB" dirty="0" smtClean="0">
                  <a:solidFill>
                    <a:srgbClr val="FFFF00"/>
                  </a:solidFill>
                  <a:latin typeface="Arial" panose="020B0604020202020204" pitchFamily="34" charset="0"/>
                  <a:cs typeface="Arial" panose="020B0604020202020204" pitchFamily="34" charset="0"/>
                </a:rPr>
                <a:t>5m</a:t>
              </a:r>
              <a:endParaRPr lang="en-GB" dirty="0">
                <a:solidFill>
                  <a:srgbClr val="FFFF00"/>
                </a:solidFill>
                <a:latin typeface="Arial" panose="020B0604020202020204" pitchFamily="34" charset="0"/>
                <a:cs typeface="Arial" panose="020B0604020202020204" pitchFamily="34" charset="0"/>
              </a:endParaRPr>
            </a:p>
          </p:txBody>
        </p:sp>
      </p:grpSp>
    </p:spTree>
    <p:custDataLst>
      <p:tags r:id="rId1"/>
    </p:custDataLst>
    <p:extLst>
      <p:ext uri="{BB962C8B-B14F-4D97-AF65-F5344CB8AC3E}">
        <p14:creationId xmlns:p14="http://schemas.microsoft.com/office/powerpoint/2010/main" val="553378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0-#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97563" y="1268760"/>
            <a:ext cx="7920880" cy="707886"/>
          </a:xfrm>
          <a:prstGeom prst="rect">
            <a:avLst/>
          </a:prstGeom>
        </p:spPr>
        <p:txBody>
          <a:bodyPr wrap="square">
            <a:spAutoFit/>
          </a:bodyPr>
          <a:lstStyle/>
          <a:p>
            <a:pPr lvl="0" algn="ctr"/>
            <a:r>
              <a:rPr lang="en-GB" sz="4000" dirty="0">
                <a:solidFill>
                  <a:prstClr val="black"/>
                </a:solidFill>
                <a:latin typeface="Arial" panose="020B0604020202020204" pitchFamily="34" charset="0"/>
                <a:cs typeface="Arial" panose="020B0604020202020204" pitchFamily="34" charset="0"/>
              </a:rPr>
              <a:t>6</a:t>
            </a:r>
            <a:r>
              <a:rPr lang="en-GB" sz="4000" dirty="0" smtClean="0">
                <a:solidFill>
                  <a:prstClr val="black"/>
                </a:solidFill>
                <a:latin typeface="Arial" panose="020B0604020202020204" pitchFamily="34" charset="0"/>
                <a:cs typeface="Arial" panose="020B0604020202020204" pitchFamily="34" charset="0"/>
              </a:rPr>
              <a:t>. </a:t>
            </a:r>
            <a:r>
              <a:rPr lang="en-GB" sz="4000" dirty="0">
                <a:latin typeface="Arial" panose="020B0604020202020204" pitchFamily="34" charset="0"/>
                <a:cs typeface="Arial" panose="020B0604020202020204" pitchFamily="34" charset="0"/>
              </a:rPr>
              <a:t>Ethnic Diversity</a:t>
            </a:r>
          </a:p>
        </p:txBody>
      </p:sp>
      <p:sp>
        <p:nvSpPr>
          <p:cNvPr id="4" name="TextBox 3"/>
          <p:cNvSpPr txBox="1"/>
          <p:nvPr/>
        </p:nvSpPr>
        <p:spPr>
          <a:xfrm>
            <a:off x="4396359" y="1976646"/>
            <a:ext cx="4176463" cy="4801314"/>
          </a:xfrm>
          <a:prstGeom prst="rect">
            <a:avLst/>
          </a:prstGeom>
          <a:noFill/>
        </p:spPr>
        <p:txBody>
          <a:bodyPr wrap="square" rtlCol="0">
            <a:spAutoFit/>
          </a:bodyPr>
          <a:lstStyle/>
          <a:p>
            <a:r>
              <a:rPr lang="en-GB" dirty="0" smtClean="0">
                <a:latin typeface="Arial" panose="020B0604020202020204" pitchFamily="34" charset="0"/>
                <a:cs typeface="Arial" panose="020B0604020202020204" pitchFamily="34" charset="0"/>
              </a:rPr>
              <a:t>Nelson’s </a:t>
            </a:r>
            <a:r>
              <a:rPr lang="en-GB" dirty="0">
                <a:latin typeface="Arial" panose="020B0604020202020204" pitchFamily="34" charset="0"/>
                <a:cs typeface="Arial" panose="020B0604020202020204" pitchFamily="34" charset="0"/>
              </a:rPr>
              <a:t>Ship in a Bottle is a scale replica of HMS Victory in a giant </a:t>
            </a:r>
            <a:r>
              <a:rPr lang="en-GB" dirty="0" smtClean="0">
                <a:latin typeface="Arial" panose="020B0604020202020204" pitchFamily="34" charset="0"/>
                <a:cs typeface="Arial" panose="020B0604020202020204" pitchFamily="34" charset="0"/>
              </a:rPr>
              <a:t>bottle, </a:t>
            </a:r>
            <a:r>
              <a:rPr lang="en-GB" dirty="0">
                <a:latin typeface="Arial" panose="020B0604020202020204" pitchFamily="34" charset="0"/>
                <a:cs typeface="Arial" panose="020B0604020202020204" pitchFamily="34" charset="0"/>
              </a:rPr>
              <a:t>that commemorates the Battle of Trafalgar. It was created by leading Anglo-Nigerian artist </a:t>
            </a:r>
            <a:r>
              <a:rPr lang="en-GB" dirty="0" err="1">
                <a:latin typeface="Arial" panose="020B0604020202020204" pitchFamily="34" charset="0"/>
                <a:cs typeface="Arial" panose="020B0604020202020204" pitchFamily="34" charset="0"/>
              </a:rPr>
              <a:t>Yinka</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Shonibare</a:t>
            </a:r>
            <a:r>
              <a:rPr lang="en-GB" dirty="0">
                <a:latin typeface="Arial" panose="020B0604020202020204" pitchFamily="34" charset="0"/>
                <a:cs typeface="Arial" panose="020B0604020202020204" pitchFamily="34" charset="0"/>
              </a:rPr>
              <a:t> and unveiled in May 2010. </a:t>
            </a:r>
            <a:endParaRPr lang="en-GB" dirty="0" smtClean="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He </a:t>
            </a:r>
            <a:r>
              <a:rPr lang="en-GB" dirty="0">
                <a:latin typeface="Arial" panose="020B0604020202020204" pitchFamily="34" charset="0"/>
                <a:cs typeface="Arial" panose="020B0604020202020204" pitchFamily="34" charset="0"/>
              </a:rPr>
              <a:t>was the first black British artist to be commissioned (by the Mayor of London) to make a piece of artwork for the fourth plinth in Trafalgar </a:t>
            </a:r>
            <a:r>
              <a:rPr lang="en-GB" dirty="0" smtClean="0">
                <a:latin typeface="Arial" panose="020B0604020202020204" pitchFamily="34" charset="0"/>
                <a:cs typeface="Arial" panose="020B0604020202020204" pitchFamily="34" charset="0"/>
              </a:rPr>
              <a:t>Square. </a:t>
            </a: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It </a:t>
            </a:r>
            <a:r>
              <a:rPr lang="en-GB" dirty="0">
                <a:latin typeface="Arial" panose="020B0604020202020204" pitchFamily="34" charset="0"/>
                <a:cs typeface="Arial" panose="020B0604020202020204" pitchFamily="34" charset="0"/>
              </a:rPr>
              <a:t>reflects the multiculturalism of </a:t>
            </a:r>
            <a:r>
              <a:rPr lang="en-GB" dirty="0" smtClean="0">
                <a:latin typeface="Arial" panose="020B0604020202020204" pitchFamily="34" charset="0"/>
                <a:cs typeface="Arial" panose="020B0604020202020204" pitchFamily="34" charset="0"/>
              </a:rPr>
              <a:t>London by exploring the </a:t>
            </a:r>
            <a:r>
              <a:rPr lang="en-GB" dirty="0">
                <a:latin typeface="Arial" panose="020B0604020202020204" pitchFamily="34" charset="0"/>
                <a:cs typeface="Arial" panose="020B0604020202020204" pitchFamily="34" charset="0"/>
              </a:rPr>
              <a:t>legacy of British colonialism, trade and Empire, </a:t>
            </a:r>
            <a:r>
              <a:rPr lang="en-GB" dirty="0" smtClean="0">
                <a:latin typeface="Arial" panose="020B0604020202020204" pitchFamily="34" charset="0"/>
                <a:cs typeface="Arial" panose="020B0604020202020204" pitchFamily="34" charset="0"/>
              </a:rPr>
              <a:t>the </a:t>
            </a:r>
            <a:r>
              <a:rPr lang="en-GB" dirty="0">
                <a:latin typeface="Arial" panose="020B0604020202020204" pitchFamily="34" charset="0"/>
                <a:cs typeface="Arial" panose="020B0604020202020204" pitchFamily="34" charset="0"/>
              </a:rPr>
              <a:t>freedom of the seas and new trade routes that Nelson’s victory provided. </a:t>
            </a:r>
            <a:r>
              <a:rPr lang="en-GB" dirty="0" smtClean="0">
                <a:latin typeface="Arial" panose="020B0604020202020204" pitchFamily="34" charset="0"/>
                <a:cs typeface="Arial" panose="020B0604020202020204" pitchFamily="34" charset="0"/>
              </a:rPr>
              <a:t> </a:t>
            </a:r>
            <a:endParaRPr lang="en-GB" dirty="0">
              <a:solidFill>
                <a:srgbClr val="FF0000"/>
              </a:solidFill>
              <a:latin typeface="Arial" panose="020B0604020202020204" pitchFamily="34" charset="0"/>
              <a:cs typeface="Arial" panose="020B0604020202020204" pitchFamily="34" charset="0"/>
            </a:endParaRPr>
          </a:p>
        </p:txBody>
      </p:sp>
      <p:pic>
        <p:nvPicPr>
          <p:cNvPr id="6" name="Picture 2" descr="H:\Documents\Immortalised resources\2048px-The_Fourth_Plinth._'Nelson's_Ship_in_a_Bottle'_by_Yinka_Shonibare,_Trafalgar_Square,_London._-_panoramio.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490" t="2524" r="18653" b="2024"/>
          <a:stretch/>
        </p:blipFill>
        <p:spPr bwMode="auto">
          <a:xfrm>
            <a:off x="179512" y="2359572"/>
            <a:ext cx="4054014" cy="420386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0193685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97563" y="1268760"/>
            <a:ext cx="7920880" cy="707886"/>
          </a:xfrm>
          <a:prstGeom prst="rect">
            <a:avLst/>
          </a:prstGeom>
        </p:spPr>
        <p:txBody>
          <a:bodyPr wrap="square">
            <a:spAutoFit/>
          </a:bodyPr>
          <a:lstStyle/>
          <a:p>
            <a:pPr lvl="0" algn="ctr"/>
            <a:r>
              <a:rPr lang="en-GB" sz="4000" dirty="0">
                <a:solidFill>
                  <a:prstClr val="black"/>
                </a:solidFill>
                <a:latin typeface="Arial" panose="020B0604020202020204" pitchFamily="34" charset="0"/>
                <a:cs typeface="Arial" panose="020B0604020202020204" pitchFamily="34" charset="0"/>
              </a:rPr>
              <a:t>6</a:t>
            </a:r>
            <a:r>
              <a:rPr lang="en-GB" sz="4000" dirty="0" smtClean="0">
                <a:solidFill>
                  <a:prstClr val="black"/>
                </a:solidFill>
                <a:latin typeface="Arial" panose="020B0604020202020204" pitchFamily="34" charset="0"/>
                <a:cs typeface="Arial" panose="020B0604020202020204" pitchFamily="34" charset="0"/>
              </a:rPr>
              <a:t>. </a:t>
            </a:r>
            <a:r>
              <a:rPr lang="en-GB" sz="4000" dirty="0">
                <a:latin typeface="Arial" panose="020B0604020202020204" pitchFamily="34" charset="0"/>
                <a:cs typeface="Arial" panose="020B0604020202020204" pitchFamily="34" charset="0"/>
              </a:rPr>
              <a:t>Ethnic Diversity</a:t>
            </a:r>
          </a:p>
        </p:txBody>
      </p:sp>
      <p:sp>
        <p:nvSpPr>
          <p:cNvPr id="4" name="TextBox 3"/>
          <p:cNvSpPr txBox="1"/>
          <p:nvPr/>
        </p:nvSpPr>
        <p:spPr>
          <a:xfrm>
            <a:off x="4394000" y="2359572"/>
            <a:ext cx="4176463" cy="4247317"/>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The ship’s 37 large sails are made of richly patterned textiles associated with African dress and symbolic of African identity and independence</a:t>
            </a:r>
            <a:r>
              <a:rPr lang="en-GB" i="1" dirty="0">
                <a:latin typeface="Arial" panose="020B0604020202020204" pitchFamily="34" charset="0"/>
                <a:cs typeface="Arial" panose="020B0604020202020204" pitchFamily="34" charset="0"/>
              </a:rPr>
              <a:t>. </a:t>
            </a:r>
            <a:endParaRPr lang="en-GB" i="1" dirty="0" smtClean="0">
              <a:latin typeface="Arial" panose="020B0604020202020204" pitchFamily="34" charset="0"/>
              <a:cs typeface="Arial" panose="020B0604020202020204" pitchFamily="34" charset="0"/>
            </a:endParaRPr>
          </a:p>
          <a:p>
            <a:endParaRPr lang="en-GB" i="1" dirty="0">
              <a:latin typeface="Arial" panose="020B0604020202020204" pitchFamily="34" charset="0"/>
              <a:cs typeface="Arial" panose="020B0604020202020204" pitchFamily="34" charset="0"/>
            </a:endParaRPr>
          </a:p>
          <a:p>
            <a:r>
              <a:rPr lang="en-GB" i="1" dirty="0" smtClean="0">
                <a:latin typeface="Arial" panose="020B0604020202020204" pitchFamily="34" charset="0"/>
                <a:cs typeface="Arial" panose="020B0604020202020204" pitchFamily="34" charset="0"/>
              </a:rPr>
              <a:t>"</a:t>
            </a:r>
            <a:r>
              <a:rPr lang="en-GB" i="1" dirty="0">
                <a:latin typeface="Arial" panose="020B0604020202020204" pitchFamily="34" charset="0"/>
                <a:cs typeface="Arial" panose="020B0604020202020204" pitchFamily="34" charset="0"/>
              </a:rPr>
              <a:t>The sails are a metaphor for the global connections of contemporary people. </a:t>
            </a:r>
            <a:r>
              <a:rPr lang="en-GB" i="1" dirty="0" smtClean="0">
                <a:latin typeface="Arial" panose="020B0604020202020204" pitchFamily="34" charset="0"/>
                <a:cs typeface="Arial" panose="020B0604020202020204" pitchFamily="34" charset="0"/>
              </a:rPr>
              <a:t>This </a:t>
            </a:r>
            <a:r>
              <a:rPr lang="en-GB" i="1" dirty="0">
                <a:latin typeface="Arial" panose="020B0604020202020204" pitchFamily="34" charset="0"/>
                <a:cs typeface="Arial" panose="020B0604020202020204" pitchFamily="34" charset="0"/>
              </a:rPr>
              <a:t>piece celebrates the legacy of Nelson – and the legacy that victory at the battle of Trafalgar left us is Britain's contact with the rest of the world, which has in turn created the dynamic, cool, funky city that London is”.</a:t>
            </a:r>
          </a:p>
          <a:p>
            <a:endParaRPr lang="en-GB" dirty="0">
              <a:latin typeface="Arial" panose="020B0604020202020204" pitchFamily="34" charset="0"/>
              <a:cs typeface="Arial" panose="020B0604020202020204" pitchFamily="34" charset="0"/>
            </a:endParaRPr>
          </a:p>
          <a:p>
            <a:r>
              <a:rPr lang="en-GB" dirty="0" err="1">
                <a:latin typeface="Arial" panose="020B0604020202020204" pitchFamily="34" charset="0"/>
                <a:cs typeface="Arial" panose="020B0604020202020204" pitchFamily="34" charset="0"/>
              </a:rPr>
              <a:t>Yinka</a:t>
            </a:r>
            <a:r>
              <a:rPr lang="en-GB" dirty="0">
                <a:latin typeface="Arial" panose="020B0604020202020204" pitchFamily="34" charset="0"/>
                <a:cs typeface="Arial" panose="020B0604020202020204" pitchFamily="34" charset="0"/>
              </a:rPr>
              <a:t> </a:t>
            </a:r>
            <a:r>
              <a:rPr lang="en-GB" dirty="0" err="1" smtClean="0">
                <a:latin typeface="Arial" panose="020B0604020202020204" pitchFamily="34" charset="0"/>
                <a:cs typeface="Arial" panose="020B0604020202020204" pitchFamily="34" charset="0"/>
              </a:rPr>
              <a:t>Shonibare</a:t>
            </a:r>
            <a:r>
              <a:rPr lang="en-GB" dirty="0" smtClean="0">
                <a:latin typeface="Arial" panose="020B0604020202020204" pitchFamily="34" charset="0"/>
                <a:cs typeface="Arial" panose="020B0604020202020204" pitchFamily="34" charset="0"/>
              </a:rPr>
              <a:t>, MBE</a:t>
            </a:r>
            <a:endParaRPr lang="en-GB" dirty="0">
              <a:latin typeface="Arial" panose="020B0604020202020204" pitchFamily="34" charset="0"/>
              <a:cs typeface="Arial" panose="020B0604020202020204" pitchFamily="34" charset="0"/>
            </a:endParaRPr>
          </a:p>
        </p:txBody>
      </p:sp>
      <p:pic>
        <p:nvPicPr>
          <p:cNvPr id="6" name="Picture 2" descr="H:\Documents\Immortalised resources\2048px-The_Fourth_Plinth._'Nelson's_Ship_in_a_Bottle'_by_Yinka_Shonibare,_Trafalgar_Square,_London._-_panoramio.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490" t="2524" r="18653" b="2024"/>
          <a:stretch/>
        </p:blipFill>
        <p:spPr bwMode="auto">
          <a:xfrm>
            <a:off x="179512" y="2359572"/>
            <a:ext cx="4054014" cy="420386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9909093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97563" y="1268760"/>
            <a:ext cx="7920880" cy="707886"/>
          </a:xfrm>
          <a:prstGeom prst="rect">
            <a:avLst/>
          </a:prstGeom>
        </p:spPr>
        <p:txBody>
          <a:bodyPr wrap="square">
            <a:spAutoFit/>
          </a:bodyPr>
          <a:lstStyle/>
          <a:p>
            <a:pPr lvl="0" algn="ctr"/>
            <a:r>
              <a:rPr lang="en-GB" sz="4000" dirty="0">
                <a:solidFill>
                  <a:prstClr val="black"/>
                </a:solidFill>
                <a:latin typeface="Arial" panose="020B0604020202020204" pitchFamily="34" charset="0"/>
                <a:cs typeface="Arial" panose="020B0604020202020204" pitchFamily="34" charset="0"/>
              </a:rPr>
              <a:t>6</a:t>
            </a:r>
            <a:r>
              <a:rPr lang="en-GB" sz="4000" dirty="0" smtClean="0">
                <a:solidFill>
                  <a:prstClr val="black"/>
                </a:solidFill>
                <a:latin typeface="Arial" panose="020B0604020202020204" pitchFamily="34" charset="0"/>
                <a:cs typeface="Arial" panose="020B0604020202020204" pitchFamily="34" charset="0"/>
              </a:rPr>
              <a:t>. </a:t>
            </a:r>
            <a:r>
              <a:rPr lang="en-GB" sz="4000" dirty="0">
                <a:latin typeface="Arial" panose="020B0604020202020204" pitchFamily="34" charset="0"/>
                <a:cs typeface="Arial" panose="020B0604020202020204" pitchFamily="34" charset="0"/>
              </a:rPr>
              <a:t>Ethnic Diversity</a:t>
            </a:r>
          </a:p>
        </p:txBody>
      </p:sp>
      <p:sp>
        <p:nvSpPr>
          <p:cNvPr id="4" name="TextBox 3"/>
          <p:cNvSpPr txBox="1"/>
          <p:nvPr/>
        </p:nvSpPr>
        <p:spPr>
          <a:xfrm>
            <a:off x="6012160" y="3140968"/>
            <a:ext cx="2952328" cy="2862322"/>
          </a:xfrm>
          <a:prstGeom prst="rect">
            <a:avLst/>
          </a:prstGeom>
          <a:noFill/>
        </p:spPr>
        <p:txBody>
          <a:bodyPr wrap="square" rtlCol="0">
            <a:spAutoFit/>
          </a:bodyPr>
          <a:lstStyle/>
          <a:p>
            <a:r>
              <a:rPr lang="en-GB" dirty="0" err="1" smtClean="0">
                <a:latin typeface="Arial" panose="020B0604020202020204" pitchFamily="34" charset="0"/>
                <a:cs typeface="Arial" panose="020B0604020202020204" pitchFamily="34" charset="0"/>
              </a:rPr>
              <a:t>Shonibare’s</a:t>
            </a:r>
            <a:r>
              <a:rPr lang="en-GB" dirty="0" smtClean="0">
                <a:latin typeface="Arial" panose="020B0604020202020204" pitchFamily="34" charset="0"/>
                <a:cs typeface="Arial" panose="020B0604020202020204" pitchFamily="34" charset="0"/>
              </a:rPr>
              <a:t> artwork brings history to life and prompts us to look at the past in a different way.</a:t>
            </a: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Is </a:t>
            </a:r>
            <a:r>
              <a:rPr lang="en-GB" dirty="0">
                <a:latin typeface="Arial" panose="020B0604020202020204" pitchFamily="34" charset="0"/>
                <a:cs typeface="Arial" panose="020B0604020202020204" pitchFamily="34" charset="0"/>
              </a:rPr>
              <a:t>this a powerful way to tell stories? </a:t>
            </a:r>
          </a:p>
          <a:p>
            <a:endParaRPr lang="en-GB" dirty="0" smtClean="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Why</a:t>
            </a:r>
            <a:r>
              <a:rPr lang="en-GB" dirty="0">
                <a:latin typeface="Arial" panose="020B0604020202020204" pitchFamily="34" charset="0"/>
                <a:cs typeface="Arial" panose="020B0604020202020204" pitchFamily="34" charset="0"/>
              </a:rPr>
              <a:t>, or why not?</a:t>
            </a:r>
          </a:p>
          <a:p>
            <a:endParaRPr lang="en-GB" dirty="0">
              <a:latin typeface="Arial" panose="020B0604020202020204" pitchFamily="34" charset="0"/>
              <a:cs typeface="Arial" panose="020B0604020202020204" pitchFamily="34" charset="0"/>
            </a:endParaRPr>
          </a:p>
        </p:txBody>
      </p:sp>
      <p:sp>
        <p:nvSpPr>
          <p:cNvPr id="7" name="TextBox 6"/>
          <p:cNvSpPr txBox="1"/>
          <p:nvPr/>
        </p:nvSpPr>
        <p:spPr>
          <a:xfrm>
            <a:off x="597562" y="2276872"/>
            <a:ext cx="8006885" cy="369332"/>
          </a:xfrm>
          <a:prstGeom prst="rect">
            <a:avLst/>
          </a:prstGeom>
          <a:noFill/>
        </p:spPr>
        <p:txBody>
          <a:bodyPr wrap="square" rtlCol="0">
            <a:spAutoFit/>
          </a:bodyPr>
          <a:lstStyle/>
          <a:p>
            <a:r>
              <a:rPr lang="en-GB" dirty="0" smtClean="0">
                <a:latin typeface="Arial" panose="020B0604020202020204" pitchFamily="34" charset="0"/>
                <a:cs typeface="Arial" panose="020B0604020202020204" pitchFamily="34" charset="0"/>
                <a:hlinkClick r:id="rId5"/>
              </a:rPr>
              <a:t>Watch this film </a:t>
            </a:r>
            <a:r>
              <a:rPr lang="en-GB" dirty="0" smtClean="0">
                <a:latin typeface="Arial" panose="020B0604020202020204" pitchFamily="34" charset="0"/>
                <a:cs typeface="Arial" panose="020B0604020202020204" pitchFamily="34" charset="0"/>
              </a:rPr>
              <a:t>of </a:t>
            </a:r>
            <a:r>
              <a:rPr lang="en-GB" dirty="0" err="1" smtClean="0">
                <a:latin typeface="Arial" panose="020B0604020202020204" pitchFamily="34" charset="0"/>
                <a:cs typeface="Arial" panose="020B0604020202020204" pitchFamily="34" charset="0"/>
              </a:rPr>
              <a:t>Shonibare</a:t>
            </a:r>
            <a:r>
              <a:rPr lang="en-GB" dirty="0">
                <a:latin typeface="Arial" panose="020B0604020202020204" pitchFamily="34" charset="0"/>
                <a:cs typeface="Arial" panose="020B0604020202020204" pitchFamily="34" charset="0"/>
              </a:rPr>
              <a:t> </a:t>
            </a:r>
            <a:r>
              <a:rPr lang="en-GB" dirty="0" smtClean="0">
                <a:latin typeface="Arial" panose="020B0604020202020204" pitchFamily="34" charset="0"/>
                <a:cs typeface="Arial" panose="020B0604020202020204" pitchFamily="34" charset="0"/>
              </a:rPr>
              <a:t>and others discussing his artwork</a:t>
            </a:r>
            <a:endParaRPr lang="en-GB" dirty="0">
              <a:latin typeface="Arial" panose="020B0604020202020204" pitchFamily="34" charset="0"/>
              <a:cs typeface="Arial" panose="020B0604020202020204" pitchFamily="34" charset="0"/>
            </a:endParaRPr>
          </a:p>
        </p:txBody>
      </p:sp>
      <p:pic>
        <p:nvPicPr>
          <p:cNvPr id="7170"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t="4418" r="34013" b="17624"/>
          <a:stretch/>
        </p:blipFill>
        <p:spPr bwMode="auto">
          <a:xfrm>
            <a:off x="597563" y="2850078"/>
            <a:ext cx="5378859" cy="35744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3036398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10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10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14" dur="10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additive="base">
                                        <p:cTn id="19" dur="1000" fill="hold"/>
                                        <p:tgtEl>
                                          <p:spTgt spid="4">
                                            <p:txEl>
                                              <p:pRg st="4" end="4"/>
                                            </p:txEl>
                                          </p:spTgt>
                                        </p:tgtEl>
                                        <p:attrNameLst>
                                          <p:attrName>ppt_x</p:attrName>
                                        </p:attrNameLst>
                                      </p:cBhvr>
                                      <p:tavLst>
                                        <p:tav tm="0">
                                          <p:val>
                                            <p:strVal val="0-#ppt_w/2"/>
                                          </p:val>
                                        </p:tav>
                                        <p:tav tm="100000">
                                          <p:val>
                                            <p:strVal val="#ppt_x"/>
                                          </p:val>
                                        </p:tav>
                                      </p:tavLst>
                                    </p:anim>
                                    <p:anim calcmode="lin" valueType="num">
                                      <p:cBhvr additive="base">
                                        <p:cTn id="20" dur="1000" fill="hold"/>
                                        <p:tgtEl>
                                          <p:spTgt spid="4">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
          <p:cNvSpPr txBox="1">
            <a:spLocks/>
          </p:cNvSpPr>
          <p:nvPr/>
        </p:nvSpPr>
        <p:spPr>
          <a:xfrm>
            <a:off x="593414" y="1202493"/>
            <a:ext cx="7992889" cy="792088"/>
          </a:xfrm>
          <a:prstGeom prst="rect">
            <a:avLst/>
          </a:prstGeom>
          <a:solidFill>
            <a:srgbClr val="FFFF00"/>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dirty="0" smtClean="0">
                <a:latin typeface="Arial" panose="020B0604020202020204" pitchFamily="34" charset="0"/>
                <a:cs typeface="Arial" panose="020B0604020202020204" pitchFamily="34" charset="0"/>
              </a:rPr>
              <a:t>Activity</a:t>
            </a:r>
            <a:endParaRPr lang="en-GB" dirty="0">
              <a:latin typeface="Arial" panose="020B0604020202020204" pitchFamily="34" charset="0"/>
              <a:cs typeface="Arial" panose="020B0604020202020204" pitchFamily="34" charset="0"/>
            </a:endParaRPr>
          </a:p>
        </p:txBody>
      </p:sp>
      <p:sp>
        <p:nvSpPr>
          <p:cNvPr id="8" name="TextBox 7"/>
          <p:cNvSpPr txBox="1"/>
          <p:nvPr/>
        </p:nvSpPr>
        <p:spPr>
          <a:xfrm>
            <a:off x="3353156" y="2067568"/>
            <a:ext cx="5170578" cy="4247317"/>
          </a:xfrm>
          <a:prstGeom prst="rect">
            <a:avLst/>
          </a:prstGeom>
          <a:noFill/>
        </p:spPr>
        <p:txBody>
          <a:bodyPr wrap="square" rtlCol="0">
            <a:spAutoFit/>
          </a:bodyPr>
          <a:lstStyle/>
          <a:p>
            <a:r>
              <a:rPr lang="en-GB" b="1" dirty="0">
                <a:latin typeface="Arial" panose="020B0604020202020204" pitchFamily="34" charset="0"/>
                <a:cs typeface="Arial" panose="020B0604020202020204" pitchFamily="34" charset="0"/>
              </a:rPr>
              <a:t>How </a:t>
            </a:r>
            <a:r>
              <a:rPr lang="en-GB" b="1" dirty="0" smtClean="0">
                <a:latin typeface="Arial" panose="020B0604020202020204" pitchFamily="34" charset="0"/>
                <a:cs typeface="Arial" panose="020B0604020202020204" pitchFamily="34" charset="0"/>
              </a:rPr>
              <a:t>else can </a:t>
            </a:r>
            <a:r>
              <a:rPr lang="en-GB" b="1" dirty="0">
                <a:latin typeface="Arial" panose="020B0604020202020204" pitchFamily="34" charset="0"/>
                <a:cs typeface="Arial" panose="020B0604020202020204" pitchFamily="34" charset="0"/>
              </a:rPr>
              <a:t>history be represented in art? </a:t>
            </a:r>
            <a:endParaRPr lang="en-GB" dirty="0">
              <a:latin typeface="Arial" panose="020B0604020202020204" pitchFamily="34" charset="0"/>
              <a:cs typeface="Arial" panose="020B0604020202020204" pitchFamily="34" charset="0"/>
            </a:endParaRPr>
          </a:p>
          <a:p>
            <a:endParaRPr lang="en-GB" dirty="0" smtClean="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The Battle of Trafalgar is often epitomised by the famous quote: </a:t>
            </a: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“England expects that every man will do his duty”</a:t>
            </a:r>
          </a:p>
          <a:p>
            <a:endParaRPr lang="en-GB" dirty="0">
              <a:latin typeface="Arial" panose="020B0604020202020204" pitchFamily="34" charset="0"/>
              <a:cs typeface="Arial" panose="020B0604020202020204" pitchFamily="34" charset="0"/>
            </a:endParaRPr>
          </a:p>
          <a:p>
            <a:endParaRPr lang="en-GB" dirty="0" smtClean="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This was the flag-signal </a:t>
            </a:r>
            <a:r>
              <a:rPr lang="en-GB" dirty="0">
                <a:latin typeface="Arial" panose="020B0604020202020204" pitchFamily="34" charset="0"/>
                <a:cs typeface="Arial" panose="020B0604020202020204" pitchFamily="34" charset="0"/>
              </a:rPr>
              <a:t>sent by Vice-Admiral of the Royal Navy Horatio Nelson, </a:t>
            </a:r>
            <a:r>
              <a:rPr lang="en-GB" dirty="0" smtClean="0">
                <a:latin typeface="Arial" panose="020B0604020202020204" pitchFamily="34" charset="0"/>
                <a:cs typeface="Arial" panose="020B0604020202020204" pitchFamily="34" charset="0"/>
              </a:rPr>
              <a:t>from </a:t>
            </a:r>
            <a:r>
              <a:rPr lang="en-GB" dirty="0">
                <a:latin typeface="Arial" panose="020B0604020202020204" pitchFamily="34" charset="0"/>
                <a:cs typeface="Arial" panose="020B0604020202020204" pitchFamily="34" charset="0"/>
              </a:rPr>
              <a:t>his flagship HMS Victory as the Battle of Trafalgar </a:t>
            </a:r>
            <a:r>
              <a:rPr lang="en-GB" dirty="0" smtClean="0">
                <a:latin typeface="Arial" panose="020B0604020202020204" pitchFamily="34" charset="0"/>
                <a:cs typeface="Arial" panose="020B0604020202020204" pitchFamily="34" charset="0"/>
              </a:rPr>
              <a:t>as it was </a:t>
            </a:r>
            <a:r>
              <a:rPr lang="en-GB" dirty="0">
                <a:latin typeface="Arial" panose="020B0604020202020204" pitchFamily="34" charset="0"/>
                <a:cs typeface="Arial" panose="020B0604020202020204" pitchFamily="34" charset="0"/>
              </a:rPr>
              <a:t>about to commence on 21 October </a:t>
            </a:r>
            <a:r>
              <a:rPr lang="en-GB" dirty="0" smtClean="0">
                <a:latin typeface="Arial" panose="020B0604020202020204" pitchFamily="34" charset="0"/>
                <a:cs typeface="Arial" panose="020B0604020202020204" pitchFamily="34" charset="0"/>
              </a:rPr>
              <a:t>1805.</a:t>
            </a:r>
          </a:p>
          <a:p>
            <a:endParaRPr lang="en-GB" dirty="0" smtClean="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However, the </a:t>
            </a:r>
            <a:r>
              <a:rPr lang="en-GB" dirty="0">
                <a:latin typeface="Arial" panose="020B0604020202020204" pitchFamily="34" charset="0"/>
                <a:cs typeface="Arial" panose="020B0604020202020204" pitchFamily="34" charset="0"/>
              </a:rPr>
              <a:t>Victory muster book listed only </a:t>
            </a:r>
            <a:r>
              <a:rPr lang="en-GB" dirty="0" smtClean="0">
                <a:latin typeface="Arial" panose="020B0604020202020204" pitchFamily="34" charset="0"/>
                <a:cs typeface="Arial" panose="020B0604020202020204" pitchFamily="34" charset="0"/>
              </a:rPr>
              <a:t>441 on board as </a:t>
            </a:r>
            <a:r>
              <a:rPr lang="en-GB" dirty="0">
                <a:latin typeface="Arial" panose="020B0604020202020204" pitchFamily="34" charset="0"/>
                <a:cs typeface="Arial" panose="020B0604020202020204" pitchFamily="34" charset="0"/>
              </a:rPr>
              <a:t>English </a:t>
            </a:r>
            <a:r>
              <a:rPr lang="en-GB" dirty="0" smtClean="0">
                <a:latin typeface="Arial" panose="020B0604020202020204" pitchFamily="34" charset="0"/>
                <a:cs typeface="Arial" panose="020B0604020202020204" pitchFamily="34" charset="0"/>
              </a:rPr>
              <a:t>on </a:t>
            </a:r>
            <a:r>
              <a:rPr lang="en-GB" dirty="0">
                <a:latin typeface="Arial" panose="020B0604020202020204" pitchFamily="34" charset="0"/>
                <a:cs typeface="Arial" panose="020B0604020202020204" pitchFamily="34" charset="0"/>
              </a:rPr>
              <a:t>the morning of the battle. </a:t>
            </a:r>
            <a:endParaRPr lang="en-GB" dirty="0" smtClean="0">
              <a:latin typeface="Arial" panose="020B0604020202020204" pitchFamily="34" charset="0"/>
              <a:cs typeface="Arial" panose="020B0604020202020204" pitchFamily="34" charset="0"/>
            </a:endParaRPr>
          </a:p>
        </p:txBody>
      </p:sp>
      <p:pic>
        <p:nvPicPr>
          <p:cNvPr id="3074" name="Picture 2" descr="H:\Documents\Immortalised resources\lossy-page1-672px-The_Death_of_Nelson_at_the_Battle_of_Trafalgar,_21_October_1805_RMG_BHC0547.tiff.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6887" y="4678876"/>
            <a:ext cx="2423195" cy="2159961"/>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H:\Documents\Immortalised resources\Nelson's_column_-_Death_of_Nelson_at_Trafalgar_relief.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2890" y="2397586"/>
            <a:ext cx="2344215" cy="209782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0554099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
          <p:cNvSpPr txBox="1">
            <a:spLocks/>
          </p:cNvSpPr>
          <p:nvPr/>
        </p:nvSpPr>
        <p:spPr>
          <a:xfrm>
            <a:off x="593414" y="1202493"/>
            <a:ext cx="7992889" cy="792088"/>
          </a:xfrm>
          <a:prstGeom prst="rect">
            <a:avLst/>
          </a:prstGeom>
          <a:solidFill>
            <a:srgbClr val="FFFF00"/>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dirty="0" smtClean="0">
                <a:latin typeface="Arial" panose="020B0604020202020204" pitchFamily="34" charset="0"/>
                <a:cs typeface="Arial" panose="020B0604020202020204" pitchFamily="34" charset="0"/>
              </a:rPr>
              <a:t>Activity</a:t>
            </a:r>
            <a:endParaRPr lang="en-GB" dirty="0">
              <a:latin typeface="Arial" panose="020B0604020202020204" pitchFamily="34" charset="0"/>
              <a:cs typeface="Arial" panose="020B0604020202020204" pitchFamily="34" charset="0"/>
            </a:endParaRPr>
          </a:p>
        </p:txBody>
      </p:sp>
      <p:sp>
        <p:nvSpPr>
          <p:cNvPr id="8" name="TextBox 7"/>
          <p:cNvSpPr txBox="1"/>
          <p:nvPr/>
        </p:nvSpPr>
        <p:spPr>
          <a:xfrm>
            <a:off x="3353156" y="2397586"/>
            <a:ext cx="5170578" cy="3970318"/>
          </a:xfrm>
          <a:prstGeom prst="rect">
            <a:avLst/>
          </a:prstGeom>
          <a:noFill/>
        </p:spPr>
        <p:txBody>
          <a:bodyPr wrap="square" rtlCol="0">
            <a:spAutoFit/>
          </a:bodyPr>
          <a:lstStyle/>
          <a:p>
            <a:r>
              <a:rPr lang="en-GB" dirty="0" smtClean="0">
                <a:latin typeface="Arial" panose="020B0604020202020204" pitchFamily="34" charset="0"/>
                <a:cs typeface="Arial" panose="020B0604020202020204" pitchFamily="34" charset="0"/>
              </a:rPr>
              <a:t>The remaining 222 </a:t>
            </a:r>
            <a:r>
              <a:rPr lang="en-GB" dirty="0">
                <a:latin typeface="Arial" panose="020B0604020202020204" pitchFamily="34" charset="0"/>
                <a:cs typeface="Arial" panose="020B0604020202020204" pitchFamily="34" charset="0"/>
              </a:rPr>
              <a:t>were </a:t>
            </a:r>
            <a:r>
              <a:rPr lang="en-GB" dirty="0" smtClean="0">
                <a:latin typeface="Arial" panose="020B0604020202020204" pitchFamily="34" charset="0"/>
                <a:cs typeface="Arial" panose="020B0604020202020204" pitchFamily="34" charset="0"/>
              </a:rPr>
              <a:t>from a </a:t>
            </a:r>
            <a:r>
              <a:rPr lang="en-GB" dirty="0">
                <a:latin typeface="Arial" panose="020B0604020202020204" pitchFamily="34" charset="0"/>
                <a:cs typeface="Arial" panose="020B0604020202020204" pitchFamily="34" charset="0"/>
              </a:rPr>
              <a:t>seafaring United Nations</a:t>
            </a:r>
            <a:r>
              <a:rPr lang="en-GB" dirty="0" smtClean="0">
                <a:latin typeface="Arial" panose="020B0604020202020204" pitchFamily="34" charset="0"/>
                <a:cs typeface="Arial" panose="020B0604020202020204" pitchFamily="34" charset="0"/>
              </a:rPr>
              <a:t>:</a:t>
            </a: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64 </a:t>
            </a:r>
            <a:r>
              <a:rPr lang="en-GB" dirty="0">
                <a:latin typeface="Arial" panose="020B0604020202020204" pitchFamily="34" charset="0"/>
                <a:cs typeface="Arial" panose="020B0604020202020204" pitchFamily="34" charset="0"/>
              </a:rPr>
              <a:t>Scots, 63 Irish, 18 Welsh, 3 Shetlanders, 2 Channel Islanders, </a:t>
            </a:r>
            <a:r>
              <a:rPr lang="en-GB" dirty="0" smtClean="0">
                <a:latin typeface="Arial" panose="020B0604020202020204" pitchFamily="34" charset="0"/>
                <a:cs typeface="Arial" panose="020B0604020202020204" pitchFamily="34" charset="0"/>
              </a:rPr>
              <a:t>1 </a:t>
            </a:r>
            <a:r>
              <a:rPr lang="en-GB" dirty="0">
                <a:latin typeface="Arial" panose="020B0604020202020204" pitchFamily="34" charset="0"/>
                <a:cs typeface="Arial" panose="020B0604020202020204" pitchFamily="34" charset="0"/>
              </a:rPr>
              <a:t>Manxman, 21 Americans, </a:t>
            </a:r>
            <a:endParaRPr lang="en-GB" dirty="0" smtClean="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7 </a:t>
            </a:r>
            <a:r>
              <a:rPr lang="en-GB" dirty="0">
                <a:latin typeface="Arial" panose="020B0604020202020204" pitchFamily="34" charset="0"/>
                <a:cs typeface="Arial" panose="020B0604020202020204" pitchFamily="34" charset="0"/>
              </a:rPr>
              <a:t>Dutch, 6 Swedes, 4 Italians, 4 Maltese, 3 Norwegians, 3 Germans, 2 Swiss, 2 Portuguese, 2 Danes, 2 Indians, 1 Russian, 1 Brazilian, </a:t>
            </a:r>
            <a:endParaRPr lang="en-GB" dirty="0" smtClean="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1 </a:t>
            </a:r>
            <a:r>
              <a:rPr lang="en-GB" dirty="0">
                <a:latin typeface="Arial" panose="020B0604020202020204" pitchFamily="34" charset="0"/>
                <a:cs typeface="Arial" panose="020B0604020202020204" pitchFamily="34" charset="0"/>
              </a:rPr>
              <a:t>African, 9 West Indians, and </a:t>
            </a:r>
            <a:r>
              <a:rPr lang="en-GB" dirty="0" smtClean="0">
                <a:latin typeface="Arial" panose="020B0604020202020204" pitchFamily="34" charset="0"/>
                <a:cs typeface="Arial" panose="020B0604020202020204" pitchFamily="34" charset="0"/>
              </a:rPr>
              <a:t>3 </a:t>
            </a:r>
            <a:r>
              <a:rPr lang="en-GB" dirty="0">
                <a:latin typeface="Arial" panose="020B0604020202020204" pitchFamily="34" charset="0"/>
                <a:cs typeface="Arial" panose="020B0604020202020204" pitchFamily="34" charset="0"/>
              </a:rPr>
              <a:t>French volunteers. </a:t>
            </a:r>
            <a:endParaRPr lang="en-GB" dirty="0" smtClean="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The one African is </a:t>
            </a:r>
            <a:r>
              <a:rPr lang="en-GB" dirty="0">
                <a:latin typeface="Arial" panose="020B0604020202020204" pitchFamily="34" charset="0"/>
                <a:cs typeface="Arial" panose="020B0604020202020204" pitchFamily="34" charset="0"/>
              </a:rPr>
              <a:t>believed to have been 23-year-old George Ryan who worked on many ships throughout his life. </a:t>
            </a:r>
          </a:p>
        </p:txBody>
      </p:sp>
      <p:pic>
        <p:nvPicPr>
          <p:cNvPr id="3074" name="Picture 2" descr="H:\Documents\Immortalised resources\lossy-page1-672px-The_Death_of_Nelson_at_the_Battle_of_Trafalgar,_21_October_1805_RMG_BHC0547.tiff.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6887" y="4678876"/>
            <a:ext cx="2423195" cy="2159961"/>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H:\Documents\Immortalised resources\Nelson's_column_-_Death_of_Nelson_at_Trafalgar_relief.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2890" y="2397586"/>
            <a:ext cx="2344215" cy="209782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7996738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97563" y="1268760"/>
            <a:ext cx="7920880" cy="5632311"/>
          </a:xfrm>
          <a:prstGeom prst="rect">
            <a:avLst/>
          </a:prstGeom>
        </p:spPr>
        <p:txBody>
          <a:bodyPr wrap="square">
            <a:spAutoFit/>
          </a:bodyPr>
          <a:lstStyle/>
          <a:p>
            <a:pPr lvl="0"/>
            <a:r>
              <a:rPr lang="en-GB" dirty="0" smtClean="0">
                <a:solidFill>
                  <a:prstClr val="black"/>
                </a:solidFill>
                <a:latin typeface="Arial" panose="020B0604020202020204" pitchFamily="34" charset="0"/>
                <a:cs typeface="Arial" panose="020B0604020202020204" pitchFamily="34" charset="0"/>
                <a:hlinkClick r:id="rId5"/>
              </a:rPr>
              <a:t>Historic England</a:t>
            </a:r>
            <a:r>
              <a:rPr lang="en-GB" dirty="0" smtClean="0">
                <a:solidFill>
                  <a:prstClr val="black"/>
                </a:solidFill>
                <a:latin typeface="Arial" panose="020B0604020202020204" pitchFamily="34" charset="0"/>
                <a:cs typeface="Arial" panose="020B0604020202020204" pitchFamily="34" charset="0"/>
              </a:rPr>
              <a:t> is </a:t>
            </a:r>
            <a:r>
              <a:rPr lang="en-GB" dirty="0">
                <a:solidFill>
                  <a:prstClr val="black"/>
                </a:solidFill>
                <a:latin typeface="Arial" panose="020B0604020202020204" pitchFamily="34" charset="0"/>
                <a:cs typeface="Arial" panose="020B0604020202020204" pitchFamily="34" charset="0"/>
              </a:rPr>
              <a:t>looking at the changing memorial landscape and how some of our once revered public figures have become symbols of difficult histories. </a:t>
            </a:r>
            <a:r>
              <a:rPr lang="en-GB" dirty="0" smtClean="0">
                <a:solidFill>
                  <a:prstClr val="black"/>
                </a:solidFill>
                <a:latin typeface="Arial" panose="020B0604020202020204" pitchFamily="34" charset="0"/>
                <a:cs typeface="Arial" panose="020B0604020202020204" pitchFamily="34" charset="0"/>
              </a:rPr>
              <a:t>Our </a:t>
            </a:r>
            <a:r>
              <a:rPr lang="en-GB" dirty="0" smtClean="0">
                <a:solidFill>
                  <a:prstClr val="black"/>
                </a:solidFill>
                <a:latin typeface="Arial" panose="020B0604020202020204" pitchFamily="34" charset="0"/>
                <a:cs typeface="Arial" panose="020B0604020202020204" pitchFamily="34" charset="0"/>
                <a:hlinkClick r:id="rId6"/>
              </a:rPr>
              <a:t>‘Immortalised’ exhibition</a:t>
            </a:r>
            <a:r>
              <a:rPr lang="en-GB" dirty="0" smtClean="0">
                <a:solidFill>
                  <a:prstClr val="black"/>
                </a:solidFill>
                <a:latin typeface="Arial" panose="020B0604020202020204" pitchFamily="34" charset="0"/>
                <a:cs typeface="Arial" panose="020B0604020202020204" pitchFamily="34" charset="0"/>
              </a:rPr>
              <a:t> in 2018 was our first step in addressing some of these issues.</a:t>
            </a:r>
          </a:p>
          <a:p>
            <a:pPr lvl="0"/>
            <a:endParaRPr lang="en-GB" sz="2000" dirty="0" smtClean="0">
              <a:solidFill>
                <a:prstClr val="black"/>
              </a:solidFill>
              <a:latin typeface="Arial" panose="020B0604020202020204" pitchFamily="34" charset="0"/>
              <a:cs typeface="Arial" panose="020B0604020202020204" pitchFamily="34" charset="0"/>
            </a:endParaRPr>
          </a:p>
          <a:p>
            <a:pPr lvl="0"/>
            <a:endParaRPr lang="en-GB" sz="2000" dirty="0">
              <a:solidFill>
                <a:prstClr val="black"/>
              </a:solidFill>
              <a:latin typeface="Arial" panose="020B0604020202020204" pitchFamily="34" charset="0"/>
              <a:cs typeface="Arial" panose="020B0604020202020204" pitchFamily="34" charset="0"/>
            </a:endParaRPr>
          </a:p>
          <a:p>
            <a:pPr lvl="0"/>
            <a:endParaRPr lang="en-GB" sz="2000" dirty="0" smtClean="0">
              <a:solidFill>
                <a:prstClr val="black"/>
              </a:solidFill>
              <a:latin typeface="Arial" panose="020B0604020202020204" pitchFamily="34" charset="0"/>
              <a:cs typeface="Arial" panose="020B0604020202020204" pitchFamily="34" charset="0"/>
            </a:endParaRPr>
          </a:p>
          <a:p>
            <a:pPr lvl="0"/>
            <a:endParaRPr lang="en-GB" sz="2000" dirty="0">
              <a:solidFill>
                <a:prstClr val="black"/>
              </a:solidFill>
              <a:latin typeface="Arial" panose="020B0604020202020204" pitchFamily="34" charset="0"/>
              <a:cs typeface="Arial" panose="020B0604020202020204" pitchFamily="34" charset="0"/>
            </a:endParaRPr>
          </a:p>
          <a:p>
            <a:pPr lvl="0"/>
            <a:endParaRPr lang="en-GB" sz="2000" dirty="0" smtClean="0">
              <a:solidFill>
                <a:prstClr val="black"/>
              </a:solidFill>
              <a:latin typeface="Arial" panose="020B0604020202020204" pitchFamily="34" charset="0"/>
              <a:cs typeface="Arial" panose="020B0604020202020204" pitchFamily="34" charset="0"/>
            </a:endParaRPr>
          </a:p>
          <a:p>
            <a:pPr lvl="0"/>
            <a:endParaRPr lang="en-GB" sz="2000" dirty="0">
              <a:solidFill>
                <a:prstClr val="black"/>
              </a:solidFill>
              <a:latin typeface="Arial" panose="020B0604020202020204" pitchFamily="34" charset="0"/>
              <a:cs typeface="Arial" panose="020B0604020202020204" pitchFamily="34" charset="0"/>
            </a:endParaRPr>
          </a:p>
          <a:p>
            <a:pPr lvl="0"/>
            <a:endParaRPr lang="en-GB" sz="2000" dirty="0" smtClean="0">
              <a:solidFill>
                <a:prstClr val="black"/>
              </a:solidFill>
              <a:latin typeface="Arial" panose="020B0604020202020204" pitchFamily="34" charset="0"/>
              <a:cs typeface="Arial" panose="020B0604020202020204" pitchFamily="34" charset="0"/>
            </a:endParaRPr>
          </a:p>
          <a:p>
            <a:pPr lvl="0"/>
            <a:endParaRPr lang="en-GB" sz="2000" dirty="0">
              <a:solidFill>
                <a:prstClr val="black"/>
              </a:solidFill>
              <a:latin typeface="Arial" panose="020B0604020202020204" pitchFamily="34" charset="0"/>
              <a:cs typeface="Arial" panose="020B0604020202020204" pitchFamily="34" charset="0"/>
            </a:endParaRPr>
          </a:p>
          <a:p>
            <a:pPr lvl="0"/>
            <a:endParaRPr lang="en-GB" sz="2000" dirty="0" smtClean="0">
              <a:solidFill>
                <a:prstClr val="black"/>
              </a:solidFill>
              <a:latin typeface="Arial" panose="020B0604020202020204" pitchFamily="34" charset="0"/>
              <a:cs typeface="Arial" panose="020B0604020202020204" pitchFamily="34" charset="0"/>
            </a:endParaRPr>
          </a:p>
          <a:p>
            <a:pPr lvl="0"/>
            <a:endParaRPr lang="en-GB" sz="2000" dirty="0">
              <a:solidFill>
                <a:prstClr val="black"/>
              </a:solidFill>
              <a:latin typeface="Arial" panose="020B0604020202020204" pitchFamily="34" charset="0"/>
              <a:cs typeface="Arial" panose="020B0604020202020204" pitchFamily="34" charset="0"/>
            </a:endParaRPr>
          </a:p>
          <a:p>
            <a:pPr lvl="0"/>
            <a:endParaRPr lang="en-GB" sz="2000" dirty="0">
              <a:solidFill>
                <a:prstClr val="black"/>
              </a:solidFill>
              <a:latin typeface="Arial" panose="020B0604020202020204" pitchFamily="34" charset="0"/>
              <a:cs typeface="Arial" panose="020B0604020202020204" pitchFamily="34" charset="0"/>
            </a:endParaRPr>
          </a:p>
          <a:p>
            <a:pPr lvl="0"/>
            <a:endParaRPr lang="en-GB" sz="2000" dirty="0" smtClean="0">
              <a:solidFill>
                <a:prstClr val="black"/>
              </a:solidFill>
              <a:latin typeface="Arial" panose="020B0604020202020204" pitchFamily="34" charset="0"/>
              <a:cs typeface="Arial" panose="020B0604020202020204" pitchFamily="34" charset="0"/>
            </a:endParaRPr>
          </a:p>
          <a:p>
            <a:pPr lvl="0"/>
            <a:endParaRPr lang="en-GB" sz="800" dirty="0" smtClean="0">
              <a:solidFill>
                <a:prstClr val="black"/>
              </a:solidFill>
              <a:latin typeface="Arial" panose="020B0604020202020204" pitchFamily="34" charset="0"/>
              <a:cs typeface="Arial" panose="020B0604020202020204" pitchFamily="34" charset="0"/>
            </a:endParaRPr>
          </a:p>
          <a:p>
            <a:pPr lvl="0"/>
            <a:endParaRPr lang="en-GB" sz="800" dirty="0">
              <a:solidFill>
                <a:prstClr val="black"/>
              </a:solidFill>
              <a:latin typeface="Arial" panose="020B0604020202020204" pitchFamily="34" charset="0"/>
              <a:cs typeface="Arial" panose="020B0604020202020204" pitchFamily="34" charset="0"/>
            </a:endParaRPr>
          </a:p>
          <a:p>
            <a:pPr lvl="0"/>
            <a:endParaRPr lang="en-GB" sz="800" dirty="0" smtClean="0">
              <a:solidFill>
                <a:prstClr val="black"/>
              </a:solidFill>
              <a:latin typeface="Arial" panose="020B0604020202020204" pitchFamily="34" charset="0"/>
              <a:cs typeface="Arial" panose="020B0604020202020204" pitchFamily="34" charset="0"/>
            </a:endParaRPr>
          </a:p>
          <a:p>
            <a:pPr lvl="0"/>
            <a:endParaRPr lang="en-GB" sz="800" dirty="0">
              <a:solidFill>
                <a:prstClr val="black"/>
              </a:solidFill>
              <a:latin typeface="Arial" panose="020B0604020202020204" pitchFamily="34" charset="0"/>
              <a:cs typeface="Arial" panose="020B0604020202020204" pitchFamily="34" charset="0"/>
            </a:endParaRPr>
          </a:p>
          <a:p>
            <a:pPr lvl="0"/>
            <a:r>
              <a:rPr lang="en-GB" sz="1600" dirty="0" smtClean="0">
                <a:solidFill>
                  <a:prstClr val="black"/>
                </a:solidFill>
                <a:latin typeface="Arial" panose="020B0604020202020204" pitchFamily="34" charset="0"/>
                <a:cs typeface="Arial" panose="020B0604020202020204" pitchFamily="34" charset="0"/>
              </a:rPr>
              <a:t>Watch this </a:t>
            </a:r>
            <a:r>
              <a:rPr lang="en-GB" sz="1600" dirty="0" smtClean="0">
                <a:solidFill>
                  <a:prstClr val="black"/>
                </a:solidFill>
                <a:latin typeface="Arial" panose="020B0604020202020204" pitchFamily="34" charset="0"/>
                <a:cs typeface="Arial" panose="020B0604020202020204" pitchFamily="34" charset="0"/>
                <a:hlinkClick r:id="rId7"/>
              </a:rPr>
              <a:t>virtual tour </a:t>
            </a:r>
            <a:r>
              <a:rPr lang="en-GB" sz="1600" dirty="0" smtClean="0">
                <a:solidFill>
                  <a:prstClr val="black"/>
                </a:solidFill>
                <a:latin typeface="Arial" panose="020B0604020202020204" pitchFamily="34" charset="0"/>
                <a:cs typeface="Arial" panose="020B0604020202020204" pitchFamily="34" charset="0"/>
              </a:rPr>
              <a:t>of the exhibition, by its curator, to find out more.</a:t>
            </a:r>
          </a:p>
        </p:txBody>
      </p:sp>
      <p:pic>
        <p:nvPicPr>
          <p:cNvPr id="3" name="Picture 2">
            <a:hlinkClick r:id="rId7"/>
          </p:cNvPr>
          <p:cNvPicPr>
            <a:picLocks noChangeAspect="1"/>
          </p:cNvPicPr>
          <p:nvPr/>
        </p:nvPicPr>
        <p:blipFill rotWithShape="1">
          <a:blip r:embed="rId8">
            <a:extLst>
              <a:ext uri="{28A0092B-C50C-407E-A947-70E740481C1C}">
                <a14:useLocalDpi xmlns:a14="http://schemas.microsoft.com/office/drawing/2010/main" val="0"/>
              </a:ext>
            </a:extLst>
          </a:blip>
          <a:srcRect b="2741"/>
          <a:stretch/>
        </p:blipFill>
        <p:spPr>
          <a:xfrm>
            <a:off x="658105" y="2553305"/>
            <a:ext cx="7799795" cy="4001985"/>
          </a:xfrm>
          <a:prstGeom prst="rect">
            <a:avLst/>
          </a:prstGeom>
        </p:spPr>
      </p:pic>
    </p:spTree>
    <p:custDataLst>
      <p:tags r:id="rId1"/>
    </p:custDataLst>
    <p:extLst>
      <p:ext uri="{BB962C8B-B14F-4D97-AF65-F5344CB8AC3E}">
        <p14:creationId xmlns:p14="http://schemas.microsoft.com/office/powerpoint/2010/main" val="326180691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
          <p:cNvSpPr txBox="1">
            <a:spLocks/>
          </p:cNvSpPr>
          <p:nvPr/>
        </p:nvSpPr>
        <p:spPr>
          <a:xfrm>
            <a:off x="593414" y="1202493"/>
            <a:ext cx="7992889" cy="792088"/>
          </a:xfrm>
          <a:prstGeom prst="rect">
            <a:avLst/>
          </a:prstGeom>
          <a:solidFill>
            <a:srgbClr val="FFFF00"/>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dirty="0" smtClean="0">
                <a:latin typeface="Arial" panose="020B0604020202020204" pitchFamily="34" charset="0"/>
                <a:cs typeface="Arial" panose="020B0604020202020204" pitchFamily="34" charset="0"/>
              </a:rPr>
              <a:t>Activity</a:t>
            </a:r>
            <a:endParaRPr lang="en-GB" dirty="0">
              <a:latin typeface="Arial" panose="020B0604020202020204" pitchFamily="34" charset="0"/>
              <a:cs typeface="Arial" panose="020B0604020202020204" pitchFamily="34" charset="0"/>
            </a:endParaRPr>
          </a:p>
        </p:txBody>
      </p:sp>
      <p:sp>
        <p:nvSpPr>
          <p:cNvPr id="8" name="TextBox 7"/>
          <p:cNvSpPr txBox="1"/>
          <p:nvPr/>
        </p:nvSpPr>
        <p:spPr>
          <a:xfrm>
            <a:off x="5938444" y="2067568"/>
            <a:ext cx="2585289" cy="1477328"/>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C</a:t>
            </a:r>
            <a:r>
              <a:rPr lang="en-GB" dirty="0" smtClean="0">
                <a:latin typeface="Arial" panose="020B0604020202020204" pitchFamily="34" charset="0"/>
                <a:cs typeface="Arial" panose="020B0604020202020204" pitchFamily="34" charset="0"/>
              </a:rPr>
              <a:t>an </a:t>
            </a:r>
            <a:r>
              <a:rPr lang="en-GB" dirty="0">
                <a:latin typeface="Arial" panose="020B0604020202020204" pitchFamily="34" charset="0"/>
                <a:cs typeface="Arial" panose="020B0604020202020204" pitchFamily="34" charset="0"/>
              </a:rPr>
              <a:t>you identify </a:t>
            </a:r>
            <a:r>
              <a:rPr lang="en-GB" dirty="0" smtClean="0">
                <a:latin typeface="Arial" panose="020B0604020202020204" pitchFamily="34" charset="0"/>
                <a:cs typeface="Arial" panose="020B0604020202020204" pitchFamily="34" charset="0"/>
              </a:rPr>
              <a:t>the man thought to be George </a:t>
            </a:r>
            <a:r>
              <a:rPr lang="en-GB" dirty="0">
                <a:latin typeface="Arial" panose="020B0604020202020204" pitchFamily="34" charset="0"/>
                <a:cs typeface="Arial" panose="020B0604020202020204" pitchFamily="34" charset="0"/>
              </a:rPr>
              <a:t>Ryan in the sculpture </a:t>
            </a:r>
            <a:r>
              <a:rPr lang="en-GB" dirty="0" smtClean="0">
                <a:latin typeface="Arial" panose="020B0604020202020204" pitchFamily="34" charset="0"/>
                <a:cs typeface="Arial" panose="020B0604020202020204" pitchFamily="34" charset="0"/>
              </a:rPr>
              <a:t>on Nelson’s Column?</a:t>
            </a:r>
            <a:endParaRPr lang="en-GB" dirty="0">
              <a:latin typeface="Arial" panose="020B0604020202020204" pitchFamily="34" charset="0"/>
              <a:cs typeface="Arial" panose="020B0604020202020204" pitchFamily="34" charset="0"/>
            </a:endParaRPr>
          </a:p>
        </p:txBody>
      </p:sp>
      <p:pic>
        <p:nvPicPr>
          <p:cNvPr id="7" name="Picture 3" descr="H:\Documents\Immortalised resources\Nelson's_column_-_Death_of_Nelson_at_Trafalgar_relief.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3307" b="1"/>
          <a:stretch/>
        </p:blipFill>
        <p:spPr bwMode="auto">
          <a:xfrm>
            <a:off x="642890" y="2466974"/>
            <a:ext cx="5030585" cy="4352926"/>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827584" y="3717032"/>
            <a:ext cx="7696149" cy="2920458"/>
            <a:chOff x="827584" y="3717032"/>
            <a:chExt cx="7696149" cy="2920458"/>
          </a:xfrm>
        </p:grpSpPr>
        <p:pic>
          <p:nvPicPr>
            <p:cNvPr id="9" name="Picture 3" descr="H:\Documents\Immortalised resources\Nelson's_column_-_Death_of_Nelson_at_Trafalgar_relief.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004" t="35421" r="69726" b="28546"/>
            <a:stretch/>
          </p:blipFill>
          <p:spPr bwMode="auto">
            <a:xfrm>
              <a:off x="5963393" y="3717032"/>
              <a:ext cx="2560340" cy="292045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27584" y="3861048"/>
              <a:ext cx="1296491" cy="1656184"/>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custDataLst>
      <p:tags r:id="rId1"/>
    </p:custDataLst>
    <p:extLst>
      <p:ext uri="{BB962C8B-B14F-4D97-AF65-F5344CB8AC3E}">
        <p14:creationId xmlns:p14="http://schemas.microsoft.com/office/powerpoint/2010/main" val="1316673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
          <p:cNvSpPr txBox="1">
            <a:spLocks/>
          </p:cNvSpPr>
          <p:nvPr/>
        </p:nvSpPr>
        <p:spPr>
          <a:xfrm>
            <a:off x="593414" y="1202493"/>
            <a:ext cx="7992889" cy="792088"/>
          </a:xfrm>
          <a:prstGeom prst="rect">
            <a:avLst/>
          </a:prstGeom>
          <a:solidFill>
            <a:srgbClr val="FFFF00"/>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dirty="0" smtClean="0">
                <a:latin typeface="Arial" panose="020B0604020202020204" pitchFamily="34" charset="0"/>
                <a:cs typeface="Arial" panose="020B0604020202020204" pitchFamily="34" charset="0"/>
              </a:rPr>
              <a:t>Activity</a:t>
            </a:r>
            <a:endParaRPr lang="en-GB" dirty="0">
              <a:latin typeface="Arial" panose="020B0604020202020204" pitchFamily="34" charset="0"/>
              <a:cs typeface="Arial" panose="020B0604020202020204" pitchFamily="34" charset="0"/>
            </a:endParaRPr>
          </a:p>
        </p:txBody>
      </p:sp>
      <p:sp>
        <p:nvSpPr>
          <p:cNvPr id="8" name="TextBox 7"/>
          <p:cNvSpPr txBox="1"/>
          <p:nvPr/>
        </p:nvSpPr>
        <p:spPr>
          <a:xfrm>
            <a:off x="593413" y="1995843"/>
            <a:ext cx="7930319" cy="923330"/>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C</a:t>
            </a:r>
            <a:r>
              <a:rPr lang="en-GB" dirty="0" smtClean="0">
                <a:latin typeface="Arial" panose="020B0604020202020204" pitchFamily="34" charset="0"/>
                <a:cs typeface="Arial" panose="020B0604020202020204" pitchFamily="34" charset="0"/>
              </a:rPr>
              <a:t>an </a:t>
            </a:r>
            <a:r>
              <a:rPr lang="en-GB" dirty="0">
                <a:latin typeface="Arial" panose="020B0604020202020204" pitchFamily="34" charset="0"/>
                <a:cs typeface="Arial" panose="020B0604020202020204" pitchFamily="34" charset="0"/>
              </a:rPr>
              <a:t>you identify </a:t>
            </a:r>
            <a:r>
              <a:rPr lang="en-GB" dirty="0" smtClean="0">
                <a:latin typeface="Arial" panose="020B0604020202020204" pitchFamily="34" charset="0"/>
                <a:cs typeface="Arial" panose="020B0604020202020204" pitchFamily="34" charset="0"/>
              </a:rPr>
              <a:t>any other people of colour in this section of the </a:t>
            </a:r>
            <a:r>
              <a:rPr lang="en-GB" dirty="0">
                <a:latin typeface="Arial" panose="020B0604020202020204" pitchFamily="34" charset="0"/>
                <a:cs typeface="Arial" panose="020B0604020202020204" pitchFamily="34" charset="0"/>
              </a:rPr>
              <a:t>painting of ‘The Death of Nelson at the Battle of Trafalgar</a:t>
            </a:r>
            <a:r>
              <a:rPr lang="en-GB" dirty="0" smtClean="0">
                <a:latin typeface="Arial" panose="020B0604020202020204" pitchFamily="34" charset="0"/>
                <a:cs typeface="Arial" panose="020B0604020202020204" pitchFamily="34" charset="0"/>
              </a:rPr>
              <a:t>’? Compared to the crew list does this seem like a historically accurate portrayal of events? </a:t>
            </a:r>
            <a:endParaRPr lang="en-GB" dirty="0">
              <a:latin typeface="Arial" panose="020B0604020202020204" pitchFamily="34" charset="0"/>
              <a:cs typeface="Arial" panose="020B0604020202020204" pitchFamily="34" charset="0"/>
            </a:endParaRPr>
          </a:p>
        </p:txBody>
      </p:sp>
      <p:pic>
        <p:nvPicPr>
          <p:cNvPr id="1026" name="Picture 2" descr="H:\Documents\Immortalised resources\Daniel_Maclise_-_The_Death_of_Nelson_-_Google_Art_Project.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18502"/>
          <a:stretch/>
        </p:blipFill>
        <p:spPr bwMode="auto">
          <a:xfrm>
            <a:off x="0" y="2880356"/>
            <a:ext cx="12445340" cy="395546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93414" y="2960681"/>
            <a:ext cx="7992889" cy="1200329"/>
          </a:xfrm>
          <a:prstGeom prst="rect">
            <a:avLst/>
          </a:prstGeom>
          <a:solidFill>
            <a:srgbClr val="FFFF00"/>
          </a:solidFill>
        </p:spPr>
        <p:txBody>
          <a:bodyPr wrap="square" rtlCol="0">
            <a:spAutoFit/>
          </a:bodyPr>
          <a:lstStyle/>
          <a:p>
            <a:r>
              <a:rPr lang="en-GB" dirty="0" smtClean="0">
                <a:latin typeface="Arial" panose="020B0604020202020204" pitchFamily="34" charset="0"/>
                <a:cs typeface="Arial" panose="020B0604020202020204" pitchFamily="34" charset="0"/>
              </a:rPr>
              <a:t>Both of these artworks show ‘The Death of Nelson’. Compare and contrast the two as historical sources of evidence for the battle. You may wish to do further research into the paintings and the artists who created them. </a:t>
            </a:r>
          </a:p>
          <a:p>
            <a:r>
              <a:rPr lang="en-GB" dirty="0" smtClean="0">
                <a:latin typeface="Arial" panose="020B0604020202020204" pitchFamily="34" charset="0"/>
                <a:cs typeface="Arial" panose="020B0604020202020204" pitchFamily="34" charset="0"/>
              </a:rPr>
              <a:t>Discuss your findings.</a:t>
            </a:r>
            <a:endParaRPr lang="en-GB"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076924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3414" y="2305260"/>
            <a:ext cx="2885622" cy="3648915"/>
          </a:xfrm>
          <a:prstGeom prst="rect">
            <a:avLst/>
          </a:prstGeom>
        </p:spPr>
      </p:pic>
      <p:pic>
        <p:nvPicPr>
          <p:cNvPr id="3076"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440597" y="2276872"/>
            <a:ext cx="5098571" cy="4524315"/>
          </a:xfrm>
          <a:prstGeom prst="rect">
            <a:avLst/>
          </a:prstGeom>
          <a:noFill/>
        </p:spPr>
        <p:txBody>
          <a:bodyPr wrap="square" rtlCol="0">
            <a:spAutoFit/>
          </a:bodyPr>
          <a:lstStyle/>
          <a:p>
            <a:r>
              <a:rPr lang="en-GB" b="1" dirty="0" smtClean="0">
                <a:latin typeface="Arial" panose="020B0604020202020204" pitchFamily="34" charset="0"/>
                <a:cs typeface="Arial" panose="020B0604020202020204" pitchFamily="34" charset="0"/>
              </a:rPr>
              <a:t>What can </a:t>
            </a:r>
            <a:r>
              <a:rPr lang="en-GB" b="1" dirty="0">
                <a:latin typeface="Arial" panose="020B0604020202020204" pitchFamily="34" charset="0"/>
                <a:cs typeface="Arial" panose="020B0604020202020204" pitchFamily="34" charset="0"/>
              </a:rPr>
              <a:t>we learn about the history of </a:t>
            </a:r>
            <a:r>
              <a:rPr lang="en-GB" b="1" dirty="0" smtClean="0">
                <a:latin typeface="Arial" panose="020B0604020202020204" pitchFamily="34" charset="0"/>
                <a:cs typeface="Arial" panose="020B0604020202020204" pitchFamily="34" charset="0"/>
              </a:rPr>
              <a:t>ethnic diversity </a:t>
            </a:r>
            <a:r>
              <a:rPr lang="en-GB" b="1" dirty="0">
                <a:latin typeface="Arial" panose="020B0604020202020204" pitchFamily="34" charset="0"/>
                <a:cs typeface="Arial" panose="020B0604020202020204" pitchFamily="34" charset="0"/>
              </a:rPr>
              <a:t>in the UK by looking at statues and </a:t>
            </a:r>
            <a:r>
              <a:rPr lang="en-GB" b="1" dirty="0" smtClean="0">
                <a:latin typeface="Arial" panose="020B0604020202020204" pitchFamily="34" charset="0"/>
                <a:cs typeface="Arial" panose="020B0604020202020204" pitchFamily="34" charset="0"/>
              </a:rPr>
              <a:t>monuments?</a:t>
            </a:r>
            <a:endParaRPr lang="en-GB" b="1" dirty="0">
              <a:latin typeface="Arial" panose="020B0604020202020204" pitchFamily="34" charset="0"/>
              <a:cs typeface="Arial" panose="020B0604020202020204" pitchFamily="34" charset="0"/>
            </a:endParaRPr>
          </a:p>
          <a:p>
            <a:endParaRPr lang="en-GB" dirty="0" smtClean="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Look at the images and descriptions of the memorials on the following slides.</a:t>
            </a: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As you look at the monuments start </a:t>
            </a:r>
            <a:r>
              <a:rPr lang="en-GB" dirty="0">
                <a:latin typeface="Arial" panose="020B0604020202020204" pitchFamily="34" charset="0"/>
                <a:cs typeface="Arial" panose="020B0604020202020204" pitchFamily="34" charset="0"/>
              </a:rPr>
              <a:t>to think </a:t>
            </a:r>
            <a:r>
              <a:rPr lang="en-GB" dirty="0" smtClean="0">
                <a:latin typeface="Arial" panose="020B0604020202020204" pitchFamily="34" charset="0"/>
                <a:cs typeface="Arial" panose="020B0604020202020204" pitchFamily="34" charset="0"/>
              </a:rPr>
              <a:t>what categories you could use to describe the people/events being immortalised.</a:t>
            </a:r>
          </a:p>
          <a:p>
            <a:endParaRPr lang="en-GB" dirty="0">
              <a:latin typeface="Arial" panose="020B0604020202020204" pitchFamily="34" charset="0"/>
              <a:cs typeface="Arial" panose="020B0604020202020204" pitchFamily="34" charset="0"/>
            </a:endParaRPr>
          </a:p>
          <a:p>
            <a:endParaRPr lang="en-GB" dirty="0" smtClean="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endParaRPr lang="en-GB" dirty="0" smtClean="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p:txBody>
      </p:sp>
      <p:sp>
        <p:nvSpPr>
          <p:cNvPr id="12" name="Title 1"/>
          <p:cNvSpPr txBox="1">
            <a:spLocks/>
          </p:cNvSpPr>
          <p:nvPr/>
        </p:nvSpPr>
        <p:spPr>
          <a:xfrm>
            <a:off x="593414" y="1202493"/>
            <a:ext cx="7992889" cy="792088"/>
          </a:xfrm>
          <a:prstGeom prst="rect">
            <a:avLst/>
          </a:prstGeom>
          <a:solidFill>
            <a:srgbClr val="FFFF00"/>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dirty="0" smtClean="0">
                <a:latin typeface="Arial" panose="020B0604020202020204" pitchFamily="34" charset="0"/>
                <a:cs typeface="Arial" panose="020B0604020202020204" pitchFamily="34" charset="0"/>
              </a:rPr>
              <a:t>Activity</a:t>
            </a:r>
            <a:endParaRPr lang="en-GB" dirty="0">
              <a:latin typeface="Arial" panose="020B0604020202020204" pitchFamily="34" charset="0"/>
              <a:cs typeface="Arial" panose="020B0604020202020204" pitchFamily="34" charset="0"/>
            </a:endParaRPr>
          </a:p>
        </p:txBody>
      </p:sp>
      <p:pic>
        <p:nvPicPr>
          <p:cNvPr id="6" name="Picture 5"/>
          <p:cNvPicPr/>
          <p:nvPr/>
        </p:nvPicPr>
        <p:blipFill>
          <a:blip r:embed="rId6" cstate="print">
            <a:extLst>
              <a:ext uri="{28A0092B-C50C-407E-A947-70E740481C1C}">
                <a14:useLocalDpi xmlns:a14="http://schemas.microsoft.com/office/drawing/2010/main" val="0"/>
              </a:ext>
            </a:extLst>
          </a:blip>
          <a:stretch>
            <a:fillRect/>
          </a:stretch>
        </p:blipFill>
        <p:spPr>
          <a:xfrm>
            <a:off x="5516599" y="5044440"/>
            <a:ext cx="1877060" cy="1813560"/>
          </a:xfrm>
          <a:prstGeom prst="rect">
            <a:avLst/>
          </a:prstGeom>
        </p:spPr>
      </p:pic>
      <p:grpSp>
        <p:nvGrpSpPr>
          <p:cNvPr id="7" name="Group 6"/>
          <p:cNvGrpSpPr/>
          <p:nvPr/>
        </p:nvGrpSpPr>
        <p:grpSpPr>
          <a:xfrm>
            <a:off x="3414578" y="5021218"/>
            <a:ext cx="1924050" cy="1858645"/>
            <a:chOff x="5300745" y="4877388"/>
            <a:chExt cx="1924050" cy="1858645"/>
          </a:xfrm>
        </p:grpSpPr>
        <p:pic>
          <p:nvPicPr>
            <p:cNvPr id="8" name="Picture 7"/>
            <p:cNvPicPr/>
            <p:nvPr/>
          </p:nvPicPr>
          <p:blipFill>
            <a:blip r:embed="rId7" cstate="print">
              <a:extLst>
                <a:ext uri="{28A0092B-C50C-407E-A947-70E740481C1C}">
                  <a14:useLocalDpi xmlns:a14="http://schemas.microsoft.com/office/drawing/2010/main" val="0"/>
                </a:ext>
              </a:extLst>
            </a:blip>
            <a:stretch>
              <a:fillRect/>
            </a:stretch>
          </p:blipFill>
          <p:spPr>
            <a:xfrm rot="748194">
              <a:off x="5300745" y="4877388"/>
              <a:ext cx="1924050" cy="1858645"/>
            </a:xfrm>
            <a:prstGeom prst="rect">
              <a:avLst/>
            </a:prstGeom>
          </p:spPr>
        </p:pic>
        <p:sp>
          <p:nvSpPr>
            <p:cNvPr id="9" name="Text Box 2"/>
            <p:cNvSpPr txBox="1">
              <a:spLocks noChangeArrowheads="1"/>
            </p:cNvSpPr>
            <p:nvPr/>
          </p:nvSpPr>
          <p:spPr bwMode="auto">
            <a:xfrm>
              <a:off x="5506686" y="5193976"/>
              <a:ext cx="1512167" cy="494665"/>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Aft>
                  <a:spcPts val="800"/>
                </a:spcAft>
              </a:pPr>
              <a:r>
                <a:rPr lang="en-GB" sz="7200" dirty="0" smtClean="0">
                  <a:effectLst/>
                  <a:latin typeface="Calibri"/>
                  <a:ea typeface="Calibri"/>
                  <a:cs typeface="Times New Roman"/>
                </a:rPr>
                <a:t>?</a:t>
              </a:r>
              <a:endParaRPr lang="en-GB" sz="7200" dirty="0">
                <a:effectLst/>
                <a:latin typeface="Calibri"/>
                <a:ea typeface="Calibri"/>
                <a:cs typeface="Times New Roman"/>
              </a:endParaRPr>
            </a:p>
          </p:txBody>
        </p:sp>
      </p:grpSp>
      <p:grpSp>
        <p:nvGrpSpPr>
          <p:cNvPr id="10" name="Group 9"/>
          <p:cNvGrpSpPr/>
          <p:nvPr/>
        </p:nvGrpSpPr>
        <p:grpSpPr>
          <a:xfrm>
            <a:off x="7332890" y="5021897"/>
            <a:ext cx="1924050" cy="1858645"/>
            <a:chOff x="7412286" y="5947973"/>
            <a:chExt cx="1924050" cy="1858645"/>
          </a:xfrm>
        </p:grpSpPr>
        <p:pic>
          <p:nvPicPr>
            <p:cNvPr id="11" name="Picture 10"/>
            <p:cNvPicPr/>
            <p:nvPr/>
          </p:nvPicPr>
          <p:blipFill>
            <a:blip r:embed="rId7" cstate="print">
              <a:extLst>
                <a:ext uri="{28A0092B-C50C-407E-A947-70E740481C1C}">
                  <a14:useLocalDpi xmlns:a14="http://schemas.microsoft.com/office/drawing/2010/main" val="0"/>
                </a:ext>
              </a:extLst>
            </a:blip>
            <a:stretch>
              <a:fillRect/>
            </a:stretch>
          </p:blipFill>
          <p:spPr>
            <a:xfrm rot="748194">
              <a:off x="7412286" y="5947973"/>
              <a:ext cx="1924050" cy="1858645"/>
            </a:xfrm>
            <a:prstGeom prst="rect">
              <a:avLst/>
            </a:prstGeom>
          </p:spPr>
        </p:pic>
        <p:sp>
          <p:nvSpPr>
            <p:cNvPr id="13" name="Text Box 2"/>
            <p:cNvSpPr txBox="1">
              <a:spLocks noChangeArrowheads="1"/>
            </p:cNvSpPr>
            <p:nvPr/>
          </p:nvSpPr>
          <p:spPr bwMode="auto">
            <a:xfrm rot="992717">
              <a:off x="7627371" y="6192065"/>
              <a:ext cx="1535435" cy="737870"/>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Aft>
                  <a:spcPts val="800"/>
                </a:spcAft>
              </a:pPr>
              <a:r>
                <a:rPr lang="en-GB" sz="9600" b="1" dirty="0" smtClean="0">
                  <a:latin typeface="Bradley Hand ITC"/>
                  <a:ea typeface="Calibri"/>
                  <a:cs typeface="Arial"/>
                </a:rPr>
                <a:t>?</a:t>
              </a:r>
              <a:endParaRPr lang="en-GB" sz="9600" dirty="0">
                <a:effectLst/>
                <a:latin typeface="Calibri"/>
                <a:ea typeface="Calibri"/>
                <a:cs typeface="Times New Roman"/>
              </a:endParaRPr>
            </a:p>
          </p:txBody>
        </p:sp>
      </p:grpSp>
      <p:sp>
        <p:nvSpPr>
          <p:cNvPr id="14" name="Text Box 2"/>
          <p:cNvSpPr txBox="1">
            <a:spLocks noChangeArrowheads="1"/>
          </p:cNvSpPr>
          <p:nvPr/>
        </p:nvSpPr>
        <p:spPr bwMode="auto">
          <a:xfrm rot="21108118">
            <a:off x="5972945" y="5289844"/>
            <a:ext cx="1387282" cy="568325"/>
          </a:xfrm>
          <a:prstGeom prst="rect">
            <a:avLst/>
          </a:prstGeom>
          <a:noFill/>
          <a:ln w="9525">
            <a:noFill/>
            <a:miter lim="800000"/>
            <a:headEnd/>
            <a:tailEnd/>
          </a:ln>
        </p:spPr>
        <p:txBody>
          <a:bodyPr rot="0" vert="horz" wrap="square" lIns="91440" tIns="45720" rIns="91440" bIns="45720" anchor="t" anchorCtr="0">
            <a:noAutofit/>
          </a:bodyPr>
          <a:lstStyle/>
          <a:p>
            <a:r>
              <a:rPr lang="en-GB" sz="7200" dirty="0" smtClean="0">
                <a:effectLst/>
                <a:latin typeface="Arial"/>
                <a:ea typeface="Calibri"/>
                <a:cs typeface="Times New Roman"/>
              </a:rPr>
              <a:t>?</a:t>
            </a:r>
            <a:endParaRPr lang="en-GB" sz="7200" dirty="0">
              <a:effectLst/>
              <a:latin typeface="Calibri"/>
              <a:ea typeface="Calibri"/>
              <a:cs typeface="Times New Roman"/>
            </a:endParaRPr>
          </a:p>
        </p:txBody>
      </p:sp>
    </p:spTree>
    <p:custDataLst>
      <p:tags r:id="rId1"/>
    </p:custDataLst>
    <p:extLst>
      <p:ext uri="{BB962C8B-B14F-4D97-AF65-F5344CB8AC3E}">
        <p14:creationId xmlns:p14="http://schemas.microsoft.com/office/powerpoint/2010/main" val="376605048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314762973"/>
              </p:ext>
            </p:extLst>
          </p:nvPr>
        </p:nvGraphicFramePr>
        <p:xfrm>
          <a:off x="597562" y="1397000"/>
          <a:ext cx="7920880" cy="5303520"/>
        </p:xfrm>
        <a:graphic>
          <a:graphicData uri="http://schemas.openxmlformats.org/drawingml/2006/table">
            <a:tbl>
              <a:tblPr bandRow="1">
                <a:tableStyleId>{5C22544A-7EE6-4342-B048-85BDC9FD1C3A}</a:tableStyleId>
              </a:tblPr>
              <a:tblGrid>
                <a:gridCol w="3960440"/>
                <a:gridCol w="3960440"/>
              </a:tblGrid>
              <a:tr h="370840">
                <a:tc>
                  <a:txBody>
                    <a:bodyPr/>
                    <a:lstStyle/>
                    <a:p>
                      <a:r>
                        <a:rPr lang="en-GB" b="1" dirty="0" smtClean="0">
                          <a:latin typeface="Arial" panose="020B0604020202020204" pitchFamily="34" charset="0"/>
                          <a:cs typeface="Arial" panose="020B0604020202020204" pitchFamily="34" charset="0"/>
                        </a:rPr>
                        <a:t>Noor </a:t>
                      </a:r>
                      <a:r>
                        <a:rPr lang="en-GB" b="1" dirty="0" err="1" smtClean="0">
                          <a:latin typeface="Arial" panose="020B0604020202020204" pitchFamily="34" charset="0"/>
                          <a:cs typeface="Arial" panose="020B0604020202020204" pitchFamily="34" charset="0"/>
                        </a:rPr>
                        <a:t>Inayat</a:t>
                      </a:r>
                      <a:r>
                        <a:rPr lang="en-GB" b="1" dirty="0" smtClean="0">
                          <a:latin typeface="Arial" panose="020B0604020202020204" pitchFamily="34" charset="0"/>
                          <a:cs typeface="Arial" panose="020B0604020202020204" pitchFamily="34" charset="0"/>
                        </a:rPr>
                        <a:t> Khan,</a:t>
                      </a:r>
                      <a:r>
                        <a:rPr lang="en-GB" b="1" baseline="0" dirty="0" smtClean="0">
                          <a:latin typeface="Arial" panose="020B0604020202020204" pitchFamily="34" charset="0"/>
                          <a:cs typeface="Arial" panose="020B0604020202020204" pitchFamily="34" charset="0"/>
                        </a:rPr>
                        <a:t> </a:t>
                      </a:r>
                      <a:r>
                        <a:rPr lang="en-GB" b="1" dirty="0" smtClean="0">
                          <a:latin typeface="Arial" panose="020B0604020202020204" pitchFamily="34" charset="0"/>
                          <a:cs typeface="Arial" panose="020B0604020202020204" pitchFamily="34" charset="0"/>
                        </a:rPr>
                        <a:t>Gordon Square, London</a:t>
                      </a:r>
                    </a:p>
                    <a:p>
                      <a:endParaRPr lang="en-GB" dirty="0" smtClean="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hlinkClick r:id="rId4"/>
                        </a:rPr>
                        <a:t>Noor</a:t>
                      </a:r>
                      <a:r>
                        <a:rPr lang="en-GB" dirty="0" smtClean="0">
                          <a:latin typeface="Arial" panose="020B0604020202020204" pitchFamily="34" charset="0"/>
                          <a:cs typeface="Arial" panose="020B0604020202020204" pitchFamily="34" charset="0"/>
                        </a:rPr>
                        <a:t> was a wartime British secret agent of Indian descent who was the first female radio operator sent into Nazi-occupied France by the Special Operations Executive (SOE). </a:t>
                      </a:r>
                    </a:p>
                    <a:p>
                      <a:endParaRPr lang="en-GB" dirty="0" smtClean="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In 1943, she was captured and kept in chains and in solitary confinement. Despite repeated torture, she refused to reveal any information. In 1944 she was moved to Dachau concentration camp where on 13 September she was shot.</a:t>
                      </a:r>
                    </a:p>
                    <a:p>
                      <a:endParaRPr lang="en-GB" dirty="0" smtClean="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She was posthumously awarded the George Cross in 1949.</a:t>
                      </a:r>
                      <a:endParaRPr lang="en-GB" dirty="0">
                        <a:latin typeface="Arial" panose="020B0604020202020204" pitchFamily="34" charset="0"/>
                        <a:cs typeface="Arial" panose="020B0604020202020204" pitchFamily="34" charset="0"/>
                      </a:endParaRPr>
                    </a:p>
                  </a:txBody>
                  <a:tcPr/>
                </a:tc>
                <a:tc>
                  <a:txBody>
                    <a:bodyPr/>
                    <a:lstStyle/>
                    <a:p>
                      <a:endParaRPr lang="en-GB" dirty="0"/>
                    </a:p>
                  </a:txBody>
                  <a:tcPr/>
                </a:tc>
              </a:tr>
            </a:tbl>
          </a:graphicData>
        </a:graphic>
      </p:graphicFrame>
      <p:pic>
        <p:nvPicPr>
          <p:cNvPr id="3076"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H:\Documents\Immortalised resources\NoorInayatKha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2000" y="1399523"/>
            <a:ext cx="3936545" cy="524872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46115367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768960333"/>
              </p:ext>
            </p:extLst>
          </p:nvPr>
        </p:nvGraphicFramePr>
        <p:xfrm>
          <a:off x="597562" y="1397000"/>
          <a:ext cx="7920880" cy="5303520"/>
        </p:xfrm>
        <a:graphic>
          <a:graphicData uri="http://schemas.openxmlformats.org/drawingml/2006/table">
            <a:tbl>
              <a:tblPr bandRow="1">
                <a:tableStyleId>{5C22544A-7EE6-4342-B048-85BDC9FD1C3A}</a:tableStyleId>
              </a:tblPr>
              <a:tblGrid>
                <a:gridCol w="3960440"/>
                <a:gridCol w="3960440"/>
              </a:tblGrid>
              <a:tr h="370840">
                <a:tc>
                  <a:txBody>
                    <a:bodyPr/>
                    <a:lstStyle/>
                    <a:p>
                      <a:r>
                        <a:rPr lang="en-GB" b="1" dirty="0" smtClean="0">
                          <a:latin typeface="Arial" panose="020B0604020202020204" pitchFamily="34" charset="0"/>
                          <a:cs typeface="Arial" panose="020B0604020202020204" pitchFamily="34" charset="0"/>
                        </a:rPr>
                        <a:t>Bronze Woman Statue,</a:t>
                      </a:r>
                      <a:r>
                        <a:rPr lang="en-GB" b="1" baseline="0" dirty="0" smtClean="0">
                          <a:latin typeface="Arial" panose="020B0604020202020204" pitchFamily="34" charset="0"/>
                          <a:cs typeface="Arial" panose="020B0604020202020204" pitchFamily="34" charset="0"/>
                        </a:rPr>
                        <a:t> </a:t>
                      </a:r>
                      <a:r>
                        <a:rPr lang="en-GB" b="1" dirty="0" smtClean="0">
                          <a:latin typeface="Arial" panose="020B0604020202020204" pitchFamily="34" charset="0"/>
                          <a:cs typeface="Arial" panose="020B0604020202020204" pitchFamily="34" charset="0"/>
                        </a:rPr>
                        <a:t>Stockwell, London</a:t>
                      </a:r>
                    </a:p>
                    <a:p>
                      <a:endParaRPr lang="en-GB" dirty="0" smtClean="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hlinkClick r:id="rId4"/>
                        </a:rPr>
                        <a:t>Bronze Woman</a:t>
                      </a:r>
                      <a:r>
                        <a:rPr lang="en-GB" dirty="0" smtClean="0">
                          <a:latin typeface="Arial" panose="020B0604020202020204" pitchFamily="34" charset="0"/>
                          <a:cs typeface="Arial" panose="020B0604020202020204" pitchFamily="34" charset="0"/>
                        </a:rPr>
                        <a:t> is the first memorial to women in the Caribbean community. It was based on the now famous poem of the same name by Cécile </a:t>
                      </a:r>
                      <a:r>
                        <a:rPr lang="en-GB" dirty="0" err="1" smtClean="0">
                          <a:latin typeface="Arial" panose="020B0604020202020204" pitchFamily="34" charset="0"/>
                          <a:cs typeface="Arial" panose="020B0604020202020204" pitchFamily="34" charset="0"/>
                        </a:rPr>
                        <a:t>Nobrega</a:t>
                      </a:r>
                      <a:r>
                        <a:rPr lang="en-GB" dirty="0" smtClean="0">
                          <a:latin typeface="Arial" panose="020B0604020202020204" pitchFamily="34" charset="0"/>
                          <a:cs typeface="Arial" panose="020B0604020202020204" pitchFamily="34" charset="0"/>
                        </a:rPr>
                        <a:t> who lived in Stockwell until her passing in 2013. </a:t>
                      </a:r>
                    </a:p>
                    <a:p>
                      <a:endParaRPr lang="en-GB" dirty="0" smtClean="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The poem was written around 50 years ago, celebrating Caribbean women, with lines like ‘find me a place/ in the sun’ and ‘there I will set her/ honoured, free’. </a:t>
                      </a:r>
                    </a:p>
                    <a:p>
                      <a:endParaRPr lang="en-GB" dirty="0" smtClean="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The statue also marked the 60th anniversary of the arrival of the ship Empire </a:t>
                      </a:r>
                      <a:r>
                        <a:rPr lang="en-GB" dirty="0" err="1" smtClean="0">
                          <a:latin typeface="Arial" panose="020B0604020202020204" pitchFamily="34" charset="0"/>
                          <a:cs typeface="Arial" panose="020B0604020202020204" pitchFamily="34" charset="0"/>
                        </a:rPr>
                        <a:t>Windrush</a:t>
                      </a:r>
                      <a:r>
                        <a:rPr lang="en-GB" dirty="0" smtClean="0">
                          <a:latin typeface="Arial" panose="020B0604020202020204" pitchFamily="34" charset="0"/>
                          <a:cs typeface="Arial" panose="020B0604020202020204" pitchFamily="34" charset="0"/>
                        </a:rPr>
                        <a:t> to Britain</a:t>
                      </a:r>
                      <a:r>
                        <a:rPr lang="en-GB" baseline="0" dirty="0" smtClean="0">
                          <a:latin typeface="Arial" panose="020B0604020202020204" pitchFamily="34" charset="0"/>
                          <a:cs typeface="Arial" panose="020B0604020202020204" pitchFamily="34" charset="0"/>
                        </a:rPr>
                        <a:t> </a:t>
                      </a:r>
                      <a:r>
                        <a:rPr lang="en-GB" dirty="0" smtClean="0">
                          <a:latin typeface="Arial" panose="020B0604020202020204" pitchFamily="34" charset="0"/>
                          <a:cs typeface="Arial" panose="020B0604020202020204" pitchFamily="34" charset="0"/>
                        </a:rPr>
                        <a:t>in 2008.</a:t>
                      </a:r>
                      <a:endParaRPr lang="en-GB" dirty="0">
                        <a:latin typeface="Arial" panose="020B0604020202020204" pitchFamily="34" charset="0"/>
                        <a:cs typeface="Arial" panose="020B0604020202020204" pitchFamily="34" charset="0"/>
                      </a:endParaRPr>
                    </a:p>
                  </a:txBody>
                  <a:tcPr/>
                </a:tc>
                <a:tc>
                  <a:txBody>
                    <a:bodyPr/>
                    <a:lstStyle/>
                    <a:p>
                      <a:endParaRPr lang="en-GB" dirty="0"/>
                    </a:p>
                  </a:txBody>
                  <a:tcPr/>
                </a:tc>
              </a:tr>
            </a:tbl>
          </a:graphicData>
        </a:graphic>
      </p:graphicFrame>
      <p:pic>
        <p:nvPicPr>
          <p:cNvPr id="3076"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H:\Documents\Immortalised resources\Bronze_Woman,_Stockwell,_Lambeth_Walk_(32984700893).jpg"/>
          <p:cNvPicPr>
            <a:picLocks noChangeAspect="1" noChangeArrowheads="1"/>
          </p:cNvPicPr>
          <p:nvPr/>
        </p:nvPicPr>
        <p:blipFill rotWithShape="1">
          <a:blip r:embed="rId6">
            <a:extLst>
              <a:ext uri="{28A0092B-C50C-407E-A947-70E740481C1C}">
                <a14:useLocalDpi xmlns:a14="http://schemas.microsoft.com/office/drawing/2010/main" val="0"/>
              </a:ext>
            </a:extLst>
          </a:blip>
          <a:srcRect t="1918"/>
          <a:stretch/>
        </p:blipFill>
        <p:spPr bwMode="auto">
          <a:xfrm>
            <a:off x="4716016" y="1472538"/>
            <a:ext cx="3601948" cy="520973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94554766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150774288"/>
              </p:ext>
            </p:extLst>
          </p:nvPr>
        </p:nvGraphicFramePr>
        <p:xfrm>
          <a:off x="597562" y="1397000"/>
          <a:ext cx="7920880" cy="5303520"/>
        </p:xfrm>
        <a:graphic>
          <a:graphicData uri="http://schemas.openxmlformats.org/drawingml/2006/table">
            <a:tbl>
              <a:tblPr bandRow="1">
                <a:tableStyleId>{5C22544A-7EE6-4342-B048-85BDC9FD1C3A}</a:tableStyleId>
              </a:tblPr>
              <a:tblGrid>
                <a:gridCol w="3960440"/>
                <a:gridCol w="3960440"/>
              </a:tblGrid>
              <a:tr h="370840">
                <a:tc>
                  <a:txBody>
                    <a:bodyPr/>
                    <a:lstStyle/>
                    <a:p>
                      <a:r>
                        <a:rPr lang="en-GB" b="1" dirty="0" smtClean="0">
                          <a:latin typeface="Arial" panose="020B0604020202020204" pitchFamily="34" charset="0"/>
                          <a:cs typeface="Arial" panose="020B0604020202020204" pitchFamily="34" charset="0"/>
                        </a:rPr>
                        <a:t>Caribbean Servicemen and woman who served in WW1 and WW2, Brixton, London </a:t>
                      </a:r>
                    </a:p>
                    <a:p>
                      <a:endParaRPr lang="en-GB" dirty="0" smtClean="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Unveiled in June 2017, this </a:t>
                      </a:r>
                      <a:r>
                        <a:rPr lang="en-GB" dirty="0" smtClean="0">
                          <a:latin typeface="Arial" panose="020B0604020202020204" pitchFamily="34" charset="0"/>
                          <a:cs typeface="Arial" panose="020B0604020202020204" pitchFamily="34" charset="0"/>
                          <a:hlinkClick r:id="rId4"/>
                        </a:rPr>
                        <a:t>memorial</a:t>
                      </a:r>
                      <a:r>
                        <a:rPr lang="en-GB" dirty="0" smtClean="0">
                          <a:latin typeface="Arial" panose="020B0604020202020204" pitchFamily="34" charset="0"/>
                          <a:cs typeface="Arial" panose="020B0604020202020204" pitchFamily="34" charset="0"/>
                        </a:rPr>
                        <a:t> is in </a:t>
                      </a:r>
                      <a:r>
                        <a:rPr lang="en-GB" dirty="0" err="1" smtClean="0">
                          <a:latin typeface="Arial" panose="020B0604020202020204" pitchFamily="34" charset="0"/>
                          <a:cs typeface="Arial" panose="020B0604020202020204" pitchFamily="34" charset="0"/>
                        </a:rPr>
                        <a:t>Windrush</a:t>
                      </a:r>
                      <a:r>
                        <a:rPr lang="en-GB" dirty="0" smtClean="0">
                          <a:latin typeface="Arial" panose="020B0604020202020204" pitchFamily="34" charset="0"/>
                          <a:cs typeface="Arial" panose="020B0604020202020204" pitchFamily="34" charset="0"/>
                        </a:rPr>
                        <a:t> Square in Brixton, and commemorates the service personnel of African and Caribbean heritage who fought in WW1 and WW2.</a:t>
                      </a:r>
                    </a:p>
                    <a:p>
                      <a:endParaRPr lang="en-GB" dirty="0" smtClean="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It is inscribed with the name of every regiment from Africa and the Caribbean who served in World Wars I and II, as well as where they served, and when.</a:t>
                      </a:r>
                    </a:p>
                    <a:p>
                      <a:endParaRPr lang="en-GB" dirty="0" smtClean="0">
                        <a:latin typeface="Arial" panose="020B0604020202020204" pitchFamily="34" charset="0"/>
                        <a:cs typeface="Arial" panose="020B0604020202020204" pitchFamily="34" charset="0"/>
                      </a:endParaRPr>
                    </a:p>
                    <a:p>
                      <a:endParaRPr lang="en-GB" dirty="0" smtClean="0">
                        <a:latin typeface="Arial" panose="020B0604020202020204" pitchFamily="34" charset="0"/>
                        <a:cs typeface="Arial" panose="020B0604020202020204" pitchFamily="34" charset="0"/>
                      </a:endParaRPr>
                    </a:p>
                    <a:p>
                      <a:endParaRPr lang="en-GB" dirty="0" smtClean="0">
                        <a:latin typeface="Arial" panose="020B0604020202020204" pitchFamily="34" charset="0"/>
                        <a:cs typeface="Arial" panose="020B0604020202020204" pitchFamily="34" charset="0"/>
                      </a:endParaRPr>
                    </a:p>
                  </a:txBody>
                  <a:tcPr/>
                </a:tc>
                <a:tc>
                  <a:txBody>
                    <a:bodyPr/>
                    <a:lstStyle/>
                    <a:p>
                      <a:endParaRPr lang="en-GB" dirty="0"/>
                    </a:p>
                  </a:txBody>
                  <a:tcPr/>
                </a:tc>
              </a:tr>
            </a:tbl>
          </a:graphicData>
        </a:graphic>
      </p:graphicFrame>
      <p:pic>
        <p:nvPicPr>
          <p:cNvPr id="3076"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descr="H:\Documents\Immortalised resources\African_and_Caribbean_Memorial,_31_July_2017_01.jpg"/>
          <p:cNvPicPr>
            <a:picLocks noChangeAspect="1" noChangeArrowheads="1"/>
          </p:cNvPicPr>
          <p:nvPr/>
        </p:nvPicPr>
        <p:blipFill rotWithShape="1">
          <a:blip r:embed="rId6">
            <a:extLst>
              <a:ext uri="{28A0092B-C50C-407E-A947-70E740481C1C}">
                <a14:useLocalDpi xmlns:a14="http://schemas.microsoft.com/office/drawing/2010/main" val="0"/>
              </a:ext>
            </a:extLst>
          </a:blip>
          <a:srcRect b="23152"/>
          <a:stretch/>
        </p:blipFill>
        <p:spPr bwMode="auto">
          <a:xfrm>
            <a:off x="4666240" y="1461089"/>
            <a:ext cx="3841748" cy="52485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56108084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287092227"/>
              </p:ext>
            </p:extLst>
          </p:nvPr>
        </p:nvGraphicFramePr>
        <p:xfrm>
          <a:off x="597562" y="1397000"/>
          <a:ext cx="7920880" cy="5303520"/>
        </p:xfrm>
        <a:graphic>
          <a:graphicData uri="http://schemas.openxmlformats.org/drawingml/2006/table">
            <a:tbl>
              <a:tblPr bandRow="1">
                <a:tableStyleId>{5C22544A-7EE6-4342-B048-85BDC9FD1C3A}</a:tableStyleId>
              </a:tblPr>
              <a:tblGrid>
                <a:gridCol w="3960440"/>
                <a:gridCol w="3960440"/>
              </a:tblGrid>
              <a:tr h="370840">
                <a:tc>
                  <a:txBody>
                    <a:bodyPr/>
                    <a:lstStyle/>
                    <a:p>
                      <a:r>
                        <a:rPr lang="en-GB" b="1" dirty="0" smtClean="0">
                          <a:latin typeface="Arial" panose="020B0604020202020204" pitchFamily="34" charset="0"/>
                          <a:cs typeface="Arial" panose="020B0604020202020204" pitchFamily="34" charset="0"/>
                        </a:rPr>
                        <a:t>Platforms Piece, Brixton Station</a:t>
                      </a:r>
                    </a:p>
                    <a:p>
                      <a:endParaRPr lang="en-GB" dirty="0" smtClean="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Platforms Piece</a:t>
                      </a:r>
                      <a:r>
                        <a:rPr lang="en-GB" baseline="0" dirty="0" smtClean="0">
                          <a:latin typeface="Arial" panose="020B0604020202020204" pitchFamily="34" charset="0"/>
                          <a:cs typeface="Arial" panose="020B0604020202020204" pitchFamily="34" charset="0"/>
                        </a:rPr>
                        <a:t> is</a:t>
                      </a:r>
                      <a:r>
                        <a:rPr lang="en-GB" dirty="0" smtClean="0">
                          <a:latin typeface="Arial" panose="020B0604020202020204" pitchFamily="34" charset="0"/>
                          <a:cs typeface="Arial" panose="020B0604020202020204" pitchFamily="34" charset="0"/>
                        </a:rPr>
                        <a:t> a three-figure sculptural group</a:t>
                      </a:r>
                      <a:r>
                        <a:rPr lang="en-GB" baseline="0" dirty="0" smtClean="0">
                          <a:latin typeface="Arial" panose="020B0604020202020204" pitchFamily="34" charset="0"/>
                          <a:cs typeface="Arial" panose="020B0604020202020204" pitchFamily="34" charset="0"/>
                        </a:rPr>
                        <a:t> created in 1985-</a:t>
                      </a:r>
                      <a:r>
                        <a:rPr lang="en-GB" dirty="0" smtClean="0">
                          <a:latin typeface="Arial" panose="020B0604020202020204" pitchFamily="34" charset="0"/>
                          <a:cs typeface="Arial" panose="020B0604020202020204" pitchFamily="34" charset="0"/>
                        </a:rPr>
                        <a:t>6, by Kevin Atherton.</a:t>
                      </a:r>
                    </a:p>
                    <a:p>
                      <a:endParaRPr lang="en-GB" dirty="0" smtClean="0">
                        <a:latin typeface="Arial" panose="020B0604020202020204" pitchFamily="34" charset="0"/>
                        <a:cs typeface="Arial" panose="020B0604020202020204" pitchFamily="34" charset="0"/>
                      </a:endParaRPr>
                    </a:p>
                    <a:p>
                      <a:r>
                        <a:rPr lang="en-GB" dirty="0" smtClean="0">
                          <a:solidFill>
                            <a:schemeClr val="tx1"/>
                          </a:solidFill>
                          <a:latin typeface="Arial" panose="020B0604020202020204" pitchFamily="34" charset="0"/>
                          <a:cs typeface="Arial" panose="020B0604020202020204" pitchFamily="34" charset="0"/>
                        </a:rPr>
                        <a:t>Atherton wanted his three figures to </a:t>
                      </a:r>
                      <a:r>
                        <a:rPr lang="en-GB" dirty="0" smtClean="0">
                          <a:latin typeface="Arial" panose="020B0604020202020204" pitchFamily="34" charset="0"/>
                          <a:cs typeface="Arial" panose="020B0604020202020204" pitchFamily="34" charset="0"/>
                        </a:rPr>
                        <a:t>represent the real inhabitants of Brixton, and took much time seeking the right models. The three he chose were Peter Lloyd, Joy </a:t>
                      </a:r>
                      <a:r>
                        <a:rPr lang="en-GB" dirty="0" err="1" smtClean="0">
                          <a:latin typeface="Arial" panose="020B0604020202020204" pitchFamily="34" charset="0"/>
                          <a:cs typeface="Arial" panose="020B0604020202020204" pitchFamily="34" charset="0"/>
                        </a:rPr>
                        <a:t>Battick</a:t>
                      </a:r>
                      <a:r>
                        <a:rPr lang="en-GB" dirty="0" smtClean="0">
                          <a:latin typeface="Arial" panose="020B0604020202020204" pitchFamily="34" charset="0"/>
                          <a:cs typeface="Arial" panose="020B0604020202020204" pitchFamily="34" charset="0"/>
                        </a:rPr>
                        <a:t> and Karin </a:t>
                      </a:r>
                      <a:r>
                        <a:rPr lang="en-GB" dirty="0" err="1" smtClean="0">
                          <a:latin typeface="Arial" panose="020B0604020202020204" pitchFamily="34" charset="0"/>
                          <a:cs typeface="Arial" panose="020B0604020202020204" pitchFamily="34" charset="0"/>
                        </a:rPr>
                        <a:t>Heistermann</a:t>
                      </a:r>
                      <a:r>
                        <a:rPr lang="en-GB" dirty="0" smtClean="0">
                          <a:latin typeface="Arial" panose="020B0604020202020204" pitchFamily="34" charset="0"/>
                          <a:cs typeface="Arial" panose="020B0604020202020204" pitchFamily="34" charset="0"/>
                        </a:rPr>
                        <a:t>, each of whom had a particular connection to Brixton.</a:t>
                      </a:r>
                    </a:p>
                    <a:p>
                      <a:endParaRPr lang="en-GB" dirty="0" smtClean="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It was ‘</a:t>
                      </a:r>
                      <a:r>
                        <a:rPr lang="en-GB" dirty="0" smtClean="0">
                          <a:latin typeface="Arial" panose="020B0604020202020204" pitchFamily="34" charset="0"/>
                          <a:cs typeface="Arial" panose="020B0604020202020204" pitchFamily="34" charset="0"/>
                          <a:hlinkClick r:id="rId4"/>
                        </a:rPr>
                        <a:t>listed</a:t>
                      </a:r>
                      <a:r>
                        <a:rPr lang="en-GB" dirty="0" smtClean="0">
                          <a:latin typeface="Arial" panose="020B0604020202020204" pitchFamily="34" charset="0"/>
                          <a:cs typeface="Arial" panose="020B0604020202020204" pitchFamily="34" charset="0"/>
                        </a:rPr>
                        <a:t>’ in 2016 as it is believed to be the first sculptural representation of British black people in England in a public art context.</a:t>
                      </a:r>
                    </a:p>
                  </a:txBody>
                  <a:tcPr/>
                </a:tc>
                <a:tc>
                  <a:txBody>
                    <a:bodyPr/>
                    <a:lstStyle/>
                    <a:p>
                      <a:endParaRPr lang="en-GB" dirty="0"/>
                    </a:p>
                  </a:txBody>
                  <a:tcPr/>
                </a:tc>
              </a:tr>
            </a:tbl>
          </a:graphicData>
        </a:graphic>
      </p:graphicFrame>
      <p:pic>
        <p:nvPicPr>
          <p:cNvPr id="3076"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descr="H:\Documents\Immortalised resources\Male_Platform_Piece.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7025" r="29297"/>
          <a:stretch/>
        </p:blipFill>
        <p:spPr bwMode="auto">
          <a:xfrm>
            <a:off x="4667003" y="1484783"/>
            <a:ext cx="3705102" cy="517727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9717332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887866784"/>
              </p:ext>
            </p:extLst>
          </p:nvPr>
        </p:nvGraphicFramePr>
        <p:xfrm>
          <a:off x="597562" y="1397000"/>
          <a:ext cx="7920880" cy="5303520"/>
        </p:xfrm>
        <a:graphic>
          <a:graphicData uri="http://schemas.openxmlformats.org/drawingml/2006/table">
            <a:tbl>
              <a:tblPr bandRow="1">
                <a:tableStyleId>{5C22544A-7EE6-4342-B048-85BDC9FD1C3A}</a:tableStyleId>
              </a:tblPr>
              <a:tblGrid>
                <a:gridCol w="3960440"/>
                <a:gridCol w="3960440"/>
              </a:tblGrid>
              <a:tr h="370840">
                <a:tc>
                  <a:txBody>
                    <a:bodyPr/>
                    <a:lstStyle/>
                    <a:p>
                      <a:r>
                        <a:rPr lang="en-GB" b="1" dirty="0" smtClean="0">
                          <a:latin typeface="Arial" panose="020B0604020202020204" pitchFamily="34" charset="0"/>
                          <a:cs typeface="Arial" panose="020B0604020202020204" pitchFamily="34" charset="0"/>
                        </a:rPr>
                        <a:t>Statue commemorating Sikh soldiers who fought in WW1, National Arboretum,</a:t>
                      </a:r>
                      <a:r>
                        <a:rPr lang="en-GB" b="1" baseline="0" dirty="0" smtClean="0">
                          <a:latin typeface="Arial" panose="020B0604020202020204" pitchFamily="34" charset="0"/>
                          <a:cs typeface="Arial" panose="020B0604020202020204" pitchFamily="34" charset="0"/>
                        </a:rPr>
                        <a:t> </a:t>
                      </a:r>
                      <a:r>
                        <a:rPr lang="en-GB" b="1" dirty="0" smtClean="0">
                          <a:latin typeface="Arial" panose="020B0604020202020204" pitchFamily="34" charset="0"/>
                          <a:cs typeface="Arial" panose="020B0604020202020204" pitchFamily="34" charset="0"/>
                        </a:rPr>
                        <a:t>Staffordshire</a:t>
                      </a:r>
                    </a:p>
                    <a:p>
                      <a:r>
                        <a:rPr lang="en-GB" b="1" dirty="0" smtClean="0">
                          <a:latin typeface="Arial" panose="020B0604020202020204" pitchFamily="34" charset="0"/>
                          <a:cs typeface="Arial" panose="020B0604020202020204" pitchFamily="34" charset="0"/>
                        </a:rPr>
                        <a:t> </a:t>
                      </a:r>
                      <a:endParaRPr lang="en-GB" dirty="0" smtClean="0">
                        <a:latin typeface="Arial" panose="020B0604020202020204" pitchFamily="34" charset="0"/>
                        <a:cs typeface="Arial" panose="020B0604020202020204" pitchFamily="34" charset="0"/>
                      </a:endParaRPr>
                    </a:p>
                    <a:p>
                      <a:r>
                        <a:rPr lang="en-GB" baseline="0" dirty="0" smtClean="0">
                          <a:latin typeface="Arial" panose="020B0604020202020204" pitchFamily="34" charset="0"/>
                          <a:cs typeface="Arial" panose="020B0604020202020204" pitchFamily="34" charset="0"/>
                        </a:rPr>
                        <a:t>The </a:t>
                      </a:r>
                      <a:r>
                        <a:rPr lang="en-GB" baseline="0" dirty="0" smtClean="0">
                          <a:latin typeface="Arial" panose="020B0604020202020204" pitchFamily="34" charset="0"/>
                          <a:cs typeface="Arial" panose="020B0604020202020204" pitchFamily="34" charset="0"/>
                          <a:hlinkClick r:id="rId4"/>
                        </a:rPr>
                        <a:t>statue</a:t>
                      </a:r>
                      <a:r>
                        <a:rPr lang="en-GB" baseline="0" dirty="0" smtClean="0">
                          <a:latin typeface="Arial" panose="020B0604020202020204" pitchFamily="34" charset="0"/>
                          <a:cs typeface="Arial" panose="020B0604020202020204" pitchFamily="34" charset="0"/>
                        </a:rPr>
                        <a:t> commemorates the 130,000 Sikh men who took part in the First World War.</a:t>
                      </a:r>
                    </a:p>
                    <a:p>
                      <a:endParaRPr lang="en-GB" baseline="0" dirty="0" smtClean="0">
                        <a:latin typeface="Arial" panose="020B0604020202020204" pitchFamily="34" charset="0"/>
                        <a:cs typeface="Arial" panose="020B0604020202020204" pitchFamily="34" charset="0"/>
                      </a:endParaRPr>
                    </a:p>
                    <a:p>
                      <a:r>
                        <a:rPr lang="en-GB" baseline="0" dirty="0" smtClean="0">
                          <a:latin typeface="Arial" panose="020B0604020202020204" pitchFamily="34" charset="0"/>
                          <a:cs typeface="Arial" panose="020B0604020202020204" pitchFamily="34" charset="0"/>
                        </a:rPr>
                        <a:t>More than 150 people pledged over £</a:t>
                      </a:r>
                      <a:r>
                        <a:rPr lang="en-GB" baseline="0" dirty="0" smtClean="0">
                          <a:solidFill>
                            <a:schemeClr val="tx1"/>
                          </a:solidFill>
                          <a:latin typeface="Arial" panose="020B0604020202020204" pitchFamily="34" charset="0"/>
                          <a:cs typeface="Arial" panose="020B0604020202020204" pitchFamily="34" charset="0"/>
                        </a:rPr>
                        <a:t>22,000 between them </a:t>
                      </a:r>
                      <a:r>
                        <a:rPr lang="en-GB" baseline="0" dirty="0" smtClean="0">
                          <a:latin typeface="Arial" panose="020B0604020202020204" pitchFamily="34" charset="0"/>
                          <a:cs typeface="Arial" panose="020B0604020202020204" pitchFamily="34" charset="0"/>
                        </a:rPr>
                        <a:t>to pay for it.</a:t>
                      </a:r>
                    </a:p>
                    <a:p>
                      <a:endParaRPr lang="en-GB" baseline="0" dirty="0" smtClean="0">
                        <a:latin typeface="Arial" panose="020B0604020202020204" pitchFamily="34" charset="0"/>
                        <a:cs typeface="Arial" panose="020B0604020202020204" pitchFamily="34" charset="0"/>
                      </a:endParaRPr>
                    </a:p>
                    <a:p>
                      <a:r>
                        <a:rPr lang="en-GB" baseline="0" dirty="0" smtClean="0">
                          <a:latin typeface="Arial" panose="020B0604020202020204" pitchFamily="34" charset="0"/>
                          <a:cs typeface="Arial" panose="020B0604020202020204" pitchFamily="34" charset="0"/>
                        </a:rPr>
                        <a:t>The founder and chairman of the charity, Jay Singh-</a:t>
                      </a:r>
                      <a:r>
                        <a:rPr lang="en-GB" baseline="0" dirty="0" err="1" smtClean="0">
                          <a:latin typeface="Arial" panose="020B0604020202020204" pitchFamily="34" charset="0"/>
                          <a:cs typeface="Arial" panose="020B0604020202020204" pitchFamily="34" charset="0"/>
                        </a:rPr>
                        <a:t>Sohal</a:t>
                      </a:r>
                      <a:r>
                        <a:rPr lang="en-GB" baseline="0" dirty="0" smtClean="0">
                          <a:latin typeface="Arial" panose="020B0604020202020204" pitchFamily="34" charset="0"/>
                          <a:cs typeface="Arial" panose="020B0604020202020204" pitchFamily="34" charset="0"/>
                        </a:rPr>
                        <a:t>, said some Sikhs left their towns and villages for the first time "to venture abroad to fight for Great Britain" and "made a contribution when Britain itself didn't have the troops“.</a:t>
                      </a:r>
                    </a:p>
                    <a:p>
                      <a:endParaRPr lang="en-GB" dirty="0" smtClean="0">
                        <a:latin typeface="Arial" panose="020B0604020202020204" pitchFamily="34" charset="0"/>
                        <a:cs typeface="Arial" panose="020B0604020202020204" pitchFamily="34" charset="0"/>
                      </a:endParaRPr>
                    </a:p>
                  </a:txBody>
                  <a:tcPr/>
                </a:tc>
                <a:tc>
                  <a:txBody>
                    <a:bodyPr/>
                    <a:lstStyle/>
                    <a:p>
                      <a:endParaRPr lang="en-GB" dirty="0"/>
                    </a:p>
                  </a:txBody>
                  <a:tcPr/>
                </a:tc>
              </a:tr>
            </a:tbl>
          </a:graphicData>
        </a:graphic>
      </p:graphicFrame>
      <p:pic>
        <p:nvPicPr>
          <p:cNvPr id="3076"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 name="Picture 2" descr="H:\Documents\Immortalised resources\large_72125_mark_newton_22_09_201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8024" y="1475057"/>
            <a:ext cx="3419337" cy="515154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5237863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390227" y="2070312"/>
            <a:ext cx="5098571" cy="2862322"/>
          </a:xfrm>
          <a:prstGeom prst="rect">
            <a:avLst/>
          </a:prstGeom>
          <a:noFill/>
        </p:spPr>
        <p:txBody>
          <a:bodyPr wrap="square" rtlCol="0">
            <a:spAutoFit/>
          </a:bodyPr>
          <a:lstStyle/>
          <a:p>
            <a:r>
              <a:rPr lang="en-GB" dirty="0" smtClean="0">
                <a:latin typeface="Arial" panose="020B0604020202020204" pitchFamily="34" charset="0"/>
                <a:cs typeface="Arial" panose="020B0604020202020204" pitchFamily="34" charset="0"/>
              </a:rPr>
              <a:t>What is the most common type of memorial?</a:t>
            </a: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Do they fully represent ethnically diverse communities in England today, or in the past?</a:t>
            </a:r>
          </a:p>
          <a:p>
            <a:endParaRPr lang="en-GB" dirty="0">
              <a:latin typeface="Arial" panose="020B0604020202020204" pitchFamily="34" charset="0"/>
              <a:cs typeface="Arial" panose="020B0604020202020204" pitchFamily="34" charset="0"/>
            </a:endParaRPr>
          </a:p>
          <a:p>
            <a:pPr lvl="0"/>
            <a:r>
              <a:rPr lang="en-GB" dirty="0">
                <a:solidFill>
                  <a:prstClr val="black"/>
                </a:solidFill>
                <a:latin typeface="Arial" panose="020B0604020202020204" pitchFamily="34" charset="0"/>
                <a:cs typeface="Arial" panose="020B0604020202020204" pitchFamily="34" charset="0"/>
              </a:rPr>
              <a:t>Why is it important to commemorate </a:t>
            </a:r>
            <a:r>
              <a:rPr lang="en-GB" dirty="0" smtClean="0">
                <a:solidFill>
                  <a:prstClr val="black"/>
                </a:solidFill>
                <a:latin typeface="Arial" panose="020B0604020202020204" pitchFamily="34" charset="0"/>
                <a:cs typeface="Arial" panose="020B0604020202020204" pitchFamily="34" charset="0"/>
              </a:rPr>
              <a:t>ethnically diverse people &amp; communities?</a:t>
            </a:r>
          </a:p>
          <a:p>
            <a:pPr lvl="0"/>
            <a:endParaRPr lang="en-GB" dirty="0">
              <a:solidFill>
                <a:prstClr val="black"/>
              </a:solidFill>
              <a:latin typeface="Arial" panose="020B0604020202020204" pitchFamily="34" charset="0"/>
              <a:cs typeface="Arial" panose="020B0604020202020204" pitchFamily="34" charset="0"/>
            </a:endParaRPr>
          </a:p>
          <a:p>
            <a:pPr lvl="0"/>
            <a:r>
              <a:rPr lang="en-GB" dirty="0" smtClean="0">
                <a:solidFill>
                  <a:prstClr val="black"/>
                </a:solidFill>
                <a:latin typeface="Arial" panose="020B0604020202020204" pitchFamily="34" charset="0"/>
                <a:cs typeface="Arial" panose="020B0604020202020204" pitchFamily="34" charset="0"/>
              </a:rPr>
              <a:t>Who else from these communities today or in the past should also be ‘immortalised</a:t>
            </a:r>
            <a:r>
              <a:rPr lang="en-GB" dirty="0" smtClean="0">
                <a:solidFill>
                  <a:prstClr val="black"/>
                </a:solidFill>
                <a:latin typeface="Arial" panose="020B0604020202020204" pitchFamily="34" charset="0"/>
                <a:cs typeface="Arial" panose="020B0604020202020204" pitchFamily="34" charset="0"/>
              </a:rPr>
              <a:t>’?</a:t>
            </a:r>
            <a:endParaRPr lang="en-GB" dirty="0">
              <a:latin typeface="Arial" panose="020B0604020202020204" pitchFamily="34" charset="0"/>
              <a:cs typeface="Arial" panose="020B0604020202020204" pitchFamily="34" charset="0"/>
            </a:endParaRPr>
          </a:p>
        </p:txBody>
      </p:sp>
      <p:sp>
        <p:nvSpPr>
          <p:cNvPr id="12" name="Title 1"/>
          <p:cNvSpPr txBox="1">
            <a:spLocks/>
          </p:cNvSpPr>
          <p:nvPr/>
        </p:nvSpPr>
        <p:spPr>
          <a:xfrm>
            <a:off x="593414" y="1202493"/>
            <a:ext cx="7992889" cy="792088"/>
          </a:xfrm>
          <a:prstGeom prst="rect">
            <a:avLst/>
          </a:prstGeom>
          <a:solidFill>
            <a:srgbClr val="FFFF00"/>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dirty="0" smtClean="0">
                <a:latin typeface="Arial" panose="020B0604020202020204" pitchFamily="34" charset="0"/>
                <a:cs typeface="Arial" panose="020B0604020202020204" pitchFamily="34" charset="0"/>
              </a:rPr>
              <a:t>Activity</a:t>
            </a:r>
            <a:endParaRPr lang="en-GB" dirty="0">
              <a:latin typeface="Arial" panose="020B0604020202020204" pitchFamily="34" charset="0"/>
              <a:cs typeface="Arial" panose="020B0604020202020204" pitchFamily="34" charset="0"/>
            </a:endParaRPr>
          </a:p>
        </p:txBody>
      </p:sp>
      <p:pic>
        <p:nvPicPr>
          <p:cNvPr id="6" name="Picture 5"/>
          <p:cNvPicPr/>
          <p:nvPr/>
        </p:nvPicPr>
        <p:blipFill>
          <a:blip r:embed="rId5" cstate="print">
            <a:extLst>
              <a:ext uri="{28A0092B-C50C-407E-A947-70E740481C1C}">
                <a14:useLocalDpi xmlns:a14="http://schemas.microsoft.com/office/drawing/2010/main" val="0"/>
              </a:ext>
            </a:extLst>
          </a:blip>
          <a:stretch>
            <a:fillRect/>
          </a:stretch>
        </p:blipFill>
        <p:spPr>
          <a:xfrm>
            <a:off x="5516599" y="5044440"/>
            <a:ext cx="1877060" cy="1813560"/>
          </a:xfrm>
          <a:prstGeom prst="rect">
            <a:avLst/>
          </a:prstGeom>
        </p:spPr>
      </p:pic>
      <p:grpSp>
        <p:nvGrpSpPr>
          <p:cNvPr id="7" name="Group 6"/>
          <p:cNvGrpSpPr/>
          <p:nvPr/>
        </p:nvGrpSpPr>
        <p:grpSpPr>
          <a:xfrm>
            <a:off x="3414578" y="5021218"/>
            <a:ext cx="1924050" cy="1858645"/>
            <a:chOff x="5300745" y="4877388"/>
            <a:chExt cx="1924050" cy="1858645"/>
          </a:xfrm>
        </p:grpSpPr>
        <p:pic>
          <p:nvPicPr>
            <p:cNvPr id="8" name="Picture 7"/>
            <p:cNvPicPr/>
            <p:nvPr/>
          </p:nvPicPr>
          <p:blipFill>
            <a:blip r:embed="rId6" cstate="print">
              <a:extLst>
                <a:ext uri="{28A0092B-C50C-407E-A947-70E740481C1C}">
                  <a14:useLocalDpi xmlns:a14="http://schemas.microsoft.com/office/drawing/2010/main" val="0"/>
                </a:ext>
              </a:extLst>
            </a:blip>
            <a:stretch>
              <a:fillRect/>
            </a:stretch>
          </p:blipFill>
          <p:spPr>
            <a:xfrm rot="748194">
              <a:off x="5300745" y="4877388"/>
              <a:ext cx="1924050" cy="1858645"/>
            </a:xfrm>
            <a:prstGeom prst="rect">
              <a:avLst/>
            </a:prstGeom>
          </p:spPr>
        </p:pic>
        <p:sp>
          <p:nvSpPr>
            <p:cNvPr id="9" name="Text Box 2"/>
            <p:cNvSpPr txBox="1">
              <a:spLocks noChangeArrowheads="1"/>
            </p:cNvSpPr>
            <p:nvPr/>
          </p:nvSpPr>
          <p:spPr bwMode="auto">
            <a:xfrm>
              <a:off x="5506686" y="5193976"/>
              <a:ext cx="1512167" cy="494665"/>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Aft>
                  <a:spcPts val="800"/>
                </a:spcAft>
              </a:pPr>
              <a:r>
                <a:rPr lang="en-GB" sz="7200" dirty="0" smtClean="0">
                  <a:effectLst/>
                  <a:latin typeface="Calibri"/>
                  <a:ea typeface="Calibri"/>
                  <a:cs typeface="Times New Roman"/>
                </a:rPr>
                <a:t>?</a:t>
              </a:r>
              <a:endParaRPr lang="en-GB" sz="7200" dirty="0">
                <a:effectLst/>
                <a:latin typeface="Calibri"/>
                <a:ea typeface="Calibri"/>
                <a:cs typeface="Times New Roman"/>
              </a:endParaRPr>
            </a:p>
          </p:txBody>
        </p:sp>
      </p:grpSp>
      <p:grpSp>
        <p:nvGrpSpPr>
          <p:cNvPr id="10" name="Group 9"/>
          <p:cNvGrpSpPr/>
          <p:nvPr/>
        </p:nvGrpSpPr>
        <p:grpSpPr>
          <a:xfrm>
            <a:off x="7332890" y="5021897"/>
            <a:ext cx="1924050" cy="1858645"/>
            <a:chOff x="7412286" y="5947973"/>
            <a:chExt cx="1924050" cy="1858645"/>
          </a:xfrm>
        </p:grpSpPr>
        <p:pic>
          <p:nvPicPr>
            <p:cNvPr id="11" name="Picture 10"/>
            <p:cNvPicPr/>
            <p:nvPr/>
          </p:nvPicPr>
          <p:blipFill>
            <a:blip r:embed="rId6" cstate="print">
              <a:extLst>
                <a:ext uri="{28A0092B-C50C-407E-A947-70E740481C1C}">
                  <a14:useLocalDpi xmlns:a14="http://schemas.microsoft.com/office/drawing/2010/main" val="0"/>
                </a:ext>
              </a:extLst>
            </a:blip>
            <a:stretch>
              <a:fillRect/>
            </a:stretch>
          </p:blipFill>
          <p:spPr>
            <a:xfrm rot="748194">
              <a:off x="7412286" y="5947973"/>
              <a:ext cx="1924050" cy="1858645"/>
            </a:xfrm>
            <a:prstGeom prst="rect">
              <a:avLst/>
            </a:prstGeom>
          </p:spPr>
        </p:pic>
        <p:sp>
          <p:nvSpPr>
            <p:cNvPr id="13" name="Text Box 2"/>
            <p:cNvSpPr txBox="1">
              <a:spLocks noChangeArrowheads="1"/>
            </p:cNvSpPr>
            <p:nvPr/>
          </p:nvSpPr>
          <p:spPr bwMode="auto">
            <a:xfrm rot="992717">
              <a:off x="7627371" y="6192065"/>
              <a:ext cx="1535435" cy="737870"/>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Aft>
                  <a:spcPts val="800"/>
                </a:spcAft>
              </a:pPr>
              <a:r>
                <a:rPr lang="en-GB" sz="9600" b="1" dirty="0" smtClean="0">
                  <a:latin typeface="Bradley Hand ITC"/>
                  <a:ea typeface="Calibri"/>
                  <a:cs typeface="Arial"/>
                </a:rPr>
                <a:t>?</a:t>
              </a:r>
              <a:endParaRPr lang="en-GB" sz="9600" dirty="0">
                <a:effectLst/>
                <a:latin typeface="Calibri"/>
                <a:ea typeface="Calibri"/>
                <a:cs typeface="Times New Roman"/>
              </a:endParaRPr>
            </a:p>
          </p:txBody>
        </p:sp>
      </p:grpSp>
      <p:sp>
        <p:nvSpPr>
          <p:cNvPr id="14" name="Text Box 2"/>
          <p:cNvSpPr txBox="1">
            <a:spLocks noChangeArrowheads="1"/>
          </p:cNvSpPr>
          <p:nvPr/>
        </p:nvSpPr>
        <p:spPr bwMode="auto">
          <a:xfrm rot="21108118">
            <a:off x="5972945" y="5289844"/>
            <a:ext cx="1387282" cy="568325"/>
          </a:xfrm>
          <a:prstGeom prst="rect">
            <a:avLst/>
          </a:prstGeom>
          <a:noFill/>
          <a:ln w="9525">
            <a:noFill/>
            <a:miter lim="800000"/>
            <a:headEnd/>
            <a:tailEnd/>
          </a:ln>
        </p:spPr>
        <p:txBody>
          <a:bodyPr rot="0" vert="horz" wrap="square" lIns="91440" tIns="45720" rIns="91440" bIns="45720" anchor="t" anchorCtr="0">
            <a:noAutofit/>
          </a:bodyPr>
          <a:lstStyle/>
          <a:p>
            <a:r>
              <a:rPr lang="en-GB" sz="7200" dirty="0" smtClean="0">
                <a:effectLst/>
                <a:latin typeface="Arial"/>
                <a:ea typeface="Calibri"/>
                <a:cs typeface="Times New Roman"/>
              </a:rPr>
              <a:t>?</a:t>
            </a:r>
            <a:endParaRPr lang="en-GB" sz="7200" dirty="0">
              <a:effectLst/>
              <a:latin typeface="Calibri"/>
              <a:ea typeface="Calibri"/>
              <a:cs typeface="Times New Roman"/>
            </a:endParaRPr>
          </a:p>
        </p:txBody>
      </p:sp>
      <p:pic>
        <p:nvPicPr>
          <p:cNvPr id="15" name="Picture 2" descr="H:\Documents\Immortalised resources\NoorInayatKhan.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5094" r="15636"/>
          <a:stretch/>
        </p:blipFill>
        <p:spPr bwMode="auto">
          <a:xfrm>
            <a:off x="593414" y="2070312"/>
            <a:ext cx="2456738" cy="472884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821371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10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1000" fill="hold"/>
                                        <p:tgtEl>
                                          <p:spTgt spid="4">
                                            <p:txEl>
                                              <p:pRg st="2" end="2"/>
                                            </p:txEl>
                                          </p:spTgt>
                                        </p:tgtEl>
                                        <p:attrNameLst>
                                          <p:attrName>ppt_x</p:attrName>
                                        </p:attrNameLst>
                                      </p:cBhvr>
                                      <p:tavLst>
                                        <p:tav tm="0">
                                          <p:val>
                                            <p:strVal val="1+#ppt_w/2"/>
                                          </p:val>
                                        </p:tav>
                                        <p:tav tm="100000">
                                          <p:val>
                                            <p:strVal val="#ppt_x"/>
                                          </p:val>
                                        </p:tav>
                                      </p:tavLst>
                                    </p:anim>
                                    <p:anim calcmode="lin" valueType="num">
                                      <p:cBhvr additive="base">
                                        <p:cTn id="14" dur="10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additive="base">
                                        <p:cTn id="19" dur="1000" fill="hold"/>
                                        <p:tgtEl>
                                          <p:spTgt spid="4">
                                            <p:txEl>
                                              <p:pRg st="4" end="4"/>
                                            </p:txEl>
                                          </p:spTgt>
                                        </p:tgtEl>
                                        <p:attrNameLst>
                                          <p:attrName>ppt_x</p:attrName>
                                        </p:attrNameLst>
                                      </p:cBhvr>
                                      <p:tavLst>
                                        <p:tav tm="0">
                                          <p:val>
                                            <p:strVal val="1+#ppt_w/2"/>
                                          </p:val>
                                        </p:tav>
                                        <p:tav tm="100000">
                                          <p:val>
                                            <p:strVal val="#ppt_x"/>
                                          </p:val>
                                        </p:tav>
                                      </p:tavLst>
                                    </p:anim>
                                    <p:anim calcmode="lin" valueType="num">
                                      <p:cBhvr additive="base">
                                        <p:cTn id="20" dur="1000" fill="hold"/>
                                        <p:tgtEl>
                                          <p:spTgt spid="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anim calcmode="lin" valueType="num">
                                      <p:cBhvr additive="base">
                                        <p:cTn id="25" dur="1000" fill="hold"/>
                                        <p:tgtEl>
                                          <p:spTgt spid="4">
                                            <p:txEl>
                                              <p:pRg st="6" end="6"/>
                                            </p:txEl>
                                          </p:spTgt>
                                        </p:tgtEl>
                                        <p:attrNameLst>
                                          <p:attrName>ppt_x</p:attrName>
                                        </p:attrNameLst>
                                      </p:cBhvr>
                                      <p:tavLst>
                                        <p:tav tm="0">
                                          <p:val>
                                            <p:strVal val="1+#ppt_w/2"/>
                                          </p:val>
                                        </p:tav>
                                        <p:tav tm="100000">
                                          <p:val>
                                            <p:strVal val="#ppt_x"/>
                                          </p:val>
                                        </p:tav>
                                      </p:tavLst>
                                    </p:anim>
                                    <p:anim calcmode="lin" valueType="num">
                                      <p:cBhvr additive="base">
                                        <p:cTn id="26" dur="1000" fill="hold"/>
                                        <p:tgtEl>
                                          <p:spTgt spid="4">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
          <p:cNvSpPr txBox="1">
            <a:spLocks/>
          </p:cNvSpPr>
          <p:nvPr/>
        </p:nvSpPr>
        <p:spPr>
          <a:xfrm>
            <a:off x="593414" y="1202493"/>
            <a:ext cx="7992889" cy="792088"/>
          </a:xfrm>
          <a:prstGeom prst="rect">
            <a:avLst/>
          </a:prstGeom>
          <a:solidFill>
            <a:srgbClr val="FFFF00"/>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dirty="0" smtClean="0">
                <a:latin typeface="Arial" panose="020B0604020202020204" pitchFamily="34" charset="0"/>
                <a:cs typeface="Arial" panose="020B0604020202020204" pitchFamily="34" charset="0"/>
              </a:rPr>
              <a:t>Creative Activity 1</a:t>
            </a:r>
            <a:endParaRPr lang="en-GB" dirty="0">
              <a:latin typeface="Arial" panose="020B0604020202020204" pitchFamily="34" charset="0"/>
              <a:cs typeface="Arial" panose="020B0604020202020204" pitchFamily="34" charset="0"/>
            </a:endParaRPr>
          </a:p>
        </p:txBody>
      </p:sp>
      <p:sp>
        <p:nvSpPr>
          <p:cNvPr id="8" name="TextBox 7"/>
          <p:cNvSpPr txBox="1"/>
          <p:nvPr/>
        </p:nvSpPr>
        <p:spPr>
          <a:xfrm>
            <a:off x="597563" y="2060848"/>
            <a:ext cx="7920879" cy="923330"/>
          </a:xfrm>
          <a:prstGeom prst="rect">
            <a:avLst/>
          </a:prstGeom>
          <a:noFill/>
        </p:spPr>
        <p:txBody>
          <a:bodyPr wrap="square" rtlCol="0">
            <a:spAutoFit/>
          </a:bodyPr>
          <a:lstStyle/>
          <a:p>
            <a:r>
              <a:rPr lang="en-GB" b="1" dirty="0" smtClean="0">
                <a:latin typeface="Arial" panose="020B0604020202020204" pitchFamily="34" charset="0"/>
                <a:cs typeface="Arial" panose="020B0604020202020204" pitchFamily="34" charset="0"/>
              </a:rPr>
              <a:t>Message in a bottle – </a:t>
            </a:r>
            <a:r>
              <a:rPr lang="en-GB" dirty="0">
                <a:latin typeface="Arial" panose="020B0604020202020204" pitchFamily="34" charset="0"/>
                <a:cs typeface="Arial" panose="020B0604020202020204" pitchFamily="34" charset="0"/>
              </a:rPr>
              <a:t>D</a:t>
            </a:r>
            <a:r>
              <a:rPr lang="en-GB" dirty="0" smtClean="0">
                <a:latin typeface="Arial" panose="020B0604020202020204" pitchFamily="34" charset="0"/>
                <a:cs typeface="Arial" panose="020B0604020202020204" pitchFamily="34" charset="0"/>
              </a:rPr>
              <a:t>raw </a:t>
            </a:r>
            <a:r>
              <a:rPr lang="en-GB" dirty="0">
                <a:latin typeface="Arial" panose="020B0604020202020204" pitchFamily="34" charset="0"/>
                <a:cs typeface="Arial" panose="020B0604020202020204" pitchFamily="34" charset="0"/>
              </a:rPr>
              <a:t>or write a message in </a:t>
            </a:r>
            <a:r>
              <a:rPr lang="en-GB" dirty="0" smtClean="0">
                <a:latin typeface="Arial" panose="020B0604020202020204" pitchFamily="34" charset="0"/>
                <a:cs typeface="Arial" panose="020B0604020202020204" pitchFamily="34" charset="0"/>
              </a:rPr>
              <a:t>a </a:t>
            </a:r>
            <a:r>
              <a:rPr lang="en-GB" dirty="0">
                <a:latin typeface="Arial" panose="020B0604020202020204" pitchFamily="34" charset="0"/>
                <a:cs typeface="Arial" panose="020B0604020202020204" pitchFamily="34" charset="0"/>
              </a:rPr>
              <a:t>bottle to a person of </a:t>
            </a:r>
            <a:r>
              <a:rPr lang="en-GB" dirty="0" smtClean="0">
                <a:latin typeface="Arial" panose="020B0604020202020204" pitchFamily="34" charset="0"/>
                <a:cs typeface="Arial" panose="020B0604020202020204" pitchFamily="34" charset="0"/>
              </a:rPr>
              <a:t>ethnically diverse heritage </a:t>
            </a:r>
            <a:r>
              <a:rPr lang="en-GB" dirty="0">
                <a:latin typeface="Arial" panose="020B0604020202020204" pitchFamily="34" charset="0"/>
                <a:cs typeface="Arial" panose="020B0604020202020204" pitchFamily="34" charset="0"/>
              </a:rPr>
              <a:t>who inspires you (living or dead) – this can be a poem, a letter, a drawing etc. Who will </a:t>
            </a:r>
            <a:r>
              <a:rPr lang="en-GB" dirty="0" smtClean="0">
                <a:latin typeface="Arial" panose="020B0604020202020204" pitchFamily="34" charset="0"/>
                <a:cs typeface="Arial" panose="020B0604020202020204" pitchFamily="34" charset="0"/>
              </a:rPr>
              <a:t>you choose, </a:t>
            </a:r>
            <a:r>
              <a:rPr lang="en-GB" dirty="0">
                <a:latin typeface="Arial" panose="020B0604020202020204" pitchFamily="34" charset="0"/>
                <a:cs typeface="Arial" panose="020B0604020202020204" pitchFamily="34" charset="0"/>
              </a:rPr>
              <a:t>and why? </a:t>
            </a:r>
          </a:p>
        </p:txBody>
      </p:sp>
      <p:pic>
        <p:nvPicPr>
          <p:cNvPr id="6" name="Picture Placeholder 10">
            <a:extLst>
              <a:ext uri="{FF2B5EF4-FFF2-40B4-BE49-F238E27FC236}">
                <a16:creationId xmlns:a16="http://schemas.microsoft.com/office/drawing/2014/main" xmlns="" id="{57D5C0D3-8121-4F40-A05D-2202F73E5385}"/>
              </a:ext>
            </a:extLst>
          </p:cNvPr>
          <p:cNvPicPr>
            <a:picLocks/>
          </p:cNvPicPr>
          <p:nvPr/>
        </p:nvPicPr>
        <p:blipFill>
          <a:blip r:embed="rId5">
            <a:extLst>
              <a:ext uri="{28A0092B-C50C-407E-A947-70E740481C1C}">
                <a14:useLocalDpi xmlns:a14="http://schemas.microsoft.com/office/drawing/2010/main" val="0"/>
              </a:ext>
            </a:extLst>
          </a:blip>
          <a:srcRect t="7065" b="7065"/>
          <a:stretch>
            <a:fillRect/>
          </a:stretch>
        </p:blipFill>
        <p:spPr>
          <a:xfrm rot="10800000">
            <a:off x="1107125" y="2981021"/>
            <a:ext cx="6929752" cy="3882326"/>
          </a:xfrm>
          <a:prstGeom prst="rect">
            <a:avLst/>
          </a:prstGeom>
        </p:spPr>
      </p:pic>
    </p:spTree>
    <p:custDataLst>
      <p:tags r:id="rId1"/>
    </p:custDataLst>
    <p:extLst>
      <p:ext uri="{BB962C8B-B14F-4D97-AF65-F5344CB8AC3E}">
        <p14:creationId xmlns:p14="http://schemas.microsoft.com/office/powerpoint/2010/main" val="33036942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593414" y="2132856"/>
            <a:ext cx="7992888" cy="923330"/>
          </a:xfrm>
          <a:prstGeom prst="rect">
            <a:avLst/>
          </a:prstGeom>
          <a:noFill/>
        </p:spPr>
        <p:txBody>
          <a:bodyPr wrap="square" rtlCol="0">
            <a:spAutoFit/>
          </a:bodyPr>
          <a:lstStyle/>
          <a:p>
            <a:pPr algn="ctr"/>
            <a:r>
              <a:rPr lang="en-GB" b="1" dirty="0" smtClean="0">
                <a:latin typeface="Arial" panose="020B0604020202020204" pitchFamily="34" charset="0"/>
                <a:cs typeface="Arial" panose="020B0604020202020204" pitchFamily="34" charset="0"/>
              </a:rPr>
              <a:t>What questions do you need to ask to find out more about a statue?</a:t>
            </a:r>
          </a:p>
          <a:p>
            <a:pPr algn="ctr"/>
            <a:r>
              <a:rPr lang="en-GB" b="1" dirty="0" err="1" smtClean="0">
                <a:latin typeface="Arial" panose="020B0604020202020204" pitchFamily="34" charset="0"/>
                <a:cs typeface="Arial" panose="020B0604020202020204" pitchFamily="34" charset="0"/>
              </a:rPr>
              <a:t>E.g</a:t>
            </a:r>
            <a:r>
              <a:rPr lang="en-GB" b="1" dirty="0" smtClean="0">
                <a:latin typeface="Arial" panose="020B0604020202020204" pitchFamily="34" charset="0"/>
                <a:cs typeface="Arial" panose="020B0604020202020204" pitchFamily="34" charset="0"/>
              </a:rPr>
              <a:t>: Statue </a:t>
            </a:r>
            <a:r>
              <a:rPr lang="en-GB" b="1" dirty="0">
                <a:latin typeface="Arial" panose="020B0604020202020204" pitchFamily="34" charset="0"/>
                <a:cs typeface="Arial" panose="020B0604020202020204" pitchFamily="34" charset="0"/>
              </a:rPr>
              <a:t>of </a:t>
            </a:r>
            <a:r>
              <a:rPr lang="en-GB" b="1" dirty="0" smtClean="0">
                <a:latin typeface="Arial" panose="020B0604020202020204" pitchFamily="34" charset="0"/>
                <a:cs typeface="Arial" panose="020B0604020202020204" pitchFamily="34" charset="0"/>
              </a:rPr>
              <a:t>Nelson on Nelson’s Column, Trafalgar Square, London</a:t>
            </a:r>
            <a:endParaRPr lang="en-GB" b="1" dirty="0">
              <a:latin typeface="Arial" panose="020B0604020202020204" pitchFamily="34" charset="0"/>
              <a:cs typeface="Arial" panose="020B0604020202020204" pitchFamily="34" charset="0"/>
            </a:endParaRPr>
          </a:p>
          <a:p>
            <a:endParaRPr lang="en-GB" dirty="0" smtClean="0">
              <a:latin typeface="Arial" panose="020B0604020202020204" pitchFamily="34" charset="0"/>
              <a:cs typeface="Arial" panose="020B0604020202020204" pitchFamily="34" charset="0"/>
            </a:endParaRPr>
          </a:p>
        </p:txBody>
      </p:sp>
      <p:sp>
        <p:nvSpPr>
          <p:cNvPr id="4" name="Title 1"/>
          <p:cNvSpPr txBox="1">
            <a:spLocks/>
          </p:cNvSpPr>
          <p:nvPr/>
        </p:nvSpPr>
        <p:spPr>
          <a:xfrm>
            <a:off x="593414" y="1202493"/>
            <a:ext cx="7992889" cy="792088"/>
          </a:xfrm>
          <a:prstGeom prst="rect">
            <a:avLst/>
          </a:prstGeom>
          <a:solidFill>
            <a:srgbClr val="FFFF00"/>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dirty="0" smtClean="0">
                <a:latin typeface="Arial" panose="020B0604020202020204" pitchFamily="34" charset="0"/>
                <a:cs typeface="Arial" panose="020B0604020202020204" pitchFamily="34" charset="0"/>
              </a:rPr>
              <a:t>Activity</a:t>
            </a:r>
            <a:endParaRPr lang="en-GB" dirty="0">
              <a:latin typeface="Arial" panose="020B0604020202020204" pitchFamily="34" charset="0"/>
              <a:cs typeface="Arial" panose="020B0604020202020204" pitchFamily="34" charset="0"/>
            </a:endParaRPr>
          </a:p>
        </p:txBody>
      </p:sp>
      <p:sp>
        <p:nvSpPr>
          <p:cNvPr id="10" name="Speech Bubble: Rectangle 18"/>
          <p:cNvSpPr/>
          <p:nvPr/>
        </p:nvSpPr>
        <p:spPr>
          <a:xfrm>
            <a:off x="33097" y="2839015"/>
            <a:ext cx="1498600" cy="1464310"/>
          </a:xfrm>
          <a:prstGeom prst="wedgeRectCallou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400" dirty="0">
                <a:solidFill>
                  <a:srgbClr val="000000"/>
                </a:solidFill>
                <a:effectLst/>
                <a:latin typeface="Arial"/>
                <a:ea typeface="Calibri"/>
                <a:cs typeface="Times New Roman"/>
              </a:rPr>
              <a:t>Is there the name of the artist? Who paid for it?  </a:t>
            </a:r>
            <a:endParaRPr lang="en-GB" sz="1100" dirty="0">
              <a:effectLst/>
              <a:ea typeface="Calibri"/>
              <a:cs typeface="Times New Roman"/>
            </a:endParaRPr>
          </a:p>
        </p:txBody>
      </p:sp>
      <p:sp>
        <p:nvSpPr>
          <p:cNvPr id="11" name="Speech Bubble: Rectangle 2"/>
          <p:cNvSpPr/>
          <p:nvPr/>
        </p:nvSpPr>
        <p:spPr>
          <a:xfrm>
            <a:off x="7601678" y="2839014"/>
            <a:ext cx="1498600" cy="1464310"/>
          </a:xfrm>
          <a:prstGeom prst="wedgeRectCallou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400">
                <a:solidFill>
                  <a:srgbClr val="000000"/>
                </a:solidFill>
                <a:effectLst/>
                <a:latin typeface="Arial"/>
                <a:ea typeface="Calibri"/>
                <a:cs typeface="Times New Roman"/>
              </a:rPr>
              <a:t>Is there a date? When was it made? </a:t>
            </a:r>
            <a:endParaRPr lang="en-GB" sz="1100">
              <a:effectLst/>
              <a:ea typeface="Calibri"/>
              <a:cs typeface="Times New Roman"/>
            </a:endParaRPr>
          </a:p>
        </p:txBody>
      </p:sp>
      <p:sp>
        <p:nvSpPr>
          <p:cNvPr id="12" name="Speech Bubble: Rectangle 17"/>
          <p:cNvSpPr/>
          <p:nvPr/>
        </p:nvSpPr>
        <p:spPr>
          <a:xfrm>
            <a:off x="7601678" y="5085184"/>
            <a:ext cx="1498600" cy="1464310"/>
          </a:xfrm>
          <a:prstGeom prst="wedgeRectCallou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endParaRPr lang="en-GB" sz="1400" dirty="0" smtClean="0">
              <a:solidFill>
                <a:srgbClr val="000000"/>
              </a:solidFill>
              <a:effectLst/>
              <a:latin typeface="Arial"/>
              <a:ea typeface="Calibri"/>
              <a:cs typeface="Times New Roman"/>
            </a:endParaRPr>
          </a:p>
          <a:p>
            <a:pPr algn="ctr">
              <a:lnSpc>
                <a:spcPct val="107000"/>
              </a:lnSpc>
              <a:spcAft>
                <a:spcPts val="800"/>
              </a:spcAft>
            </a:pPr>
            <a:r>
              <a:rPr lang="en-GB" sz="1400" dirty="0" smtClean="0">
                <a:solidFill>
                  <a:srgbClr val="000000"/>
                </a:solidFill>
                <a:effectLst/>
                <a:latin typeface="Arial"/>
                <a:ea typeface="Calibri"/>
                <a:cs typeface="Times New Roman"/>
              </a:rPr>
              <a:t>Is </a:t>
            </a:r>
            <a:r>
              <a:rPr lang="en-GB" sz="1400" dirty="0">
                <a:solidFill>
                  <a:srgbClr val="000000"/>
                </a:solidFill>
                <a:effectLst/>
                <a:latin typeface="Arial"/>
                <a:ea typeface="Calibri"/>
                <a:cs typeface="Times New Roman"/>
              </a:rPr>
              <a:t>it a life like representation of the person? If yes, why? If no, why not?</a:t>
            </a:r>
            <a:endParaRPr lang="en-GB" sz="1100" dirty="0">
              <a:effectLst/>
              <a:ea typeface="Calibri"/>
              <a:cs typeface="Times New Roman"/>
            </a:endParaRPr>
          </a:p>
          <a:p>
            <a:pPr algn="ctr">
              <a:lnSpc>
                <a:spcPct val="107000"/>
              </a:lnSpc>
              <a:spcAft>
                <a:spcPts val="800"/>
              </a:spcAft>
            </a:pPr>
            <a:r>
              <a:rPr lang="en-GB" sz="1600" dirty="0">
                <a:solidFill>
                  <a:srgbClr val="000000"/>
                </a:solidFill>
                <a:effectLst/>
                <a:ea typeface="Calibri"/>
                <a:cs typeface="Times New Roman"/>
              </a:rPr>
              <a:t> </a:t>
            </a:r>
            <a:endParaRPr lang="en-GB" sz="1100" dirty="0">
              <a:effectLst/>
              <a:ea typeface="Calibri"/>
              <a:cs typeface="Times New Roman"/>
            </a:endParaRPr>
          </a:p>
        </p:txBody>
      </p:sp>
      <p:sp>
        <p:nvSpPr>
          <p:cNvPr id="13" name="Speech Bubble: Rectangle 16"/>
          <p:cNvSpPr/>
          <p:nvPr/>
        </p:nvSpPr>
        <p:spPr>
          <a:xfrm>
            <a:off x="59024" y="5085184"/>
            <a:ext cx="1498600" cy="1464310"/>
          </a:xfrm>
          <a:prstGeom prst="wedgeRectCallou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400">
                <a:solidFill>
                  <a:srgbClr val="000000"/>
                </a:solidFill>
                <a:effectLst/>
                <a:latin typeface="Arial"/>
                <a:ea typeface="Calibri"/>
                <a:cs typeface="Times New Roman"/>
              </a:rPr>
              <a:t>Is there any text/ writing? Can you see a name?</a:t>
            </a:r>
            <a:endParaRPr lang="en-GB" sz="1100">
              <a:effectLst/>
              <a:ea typeface="Calibri"/>
              <a:cs typeface="Times New Roman"/>
            </a:endParaRPr>
          </a:p>
        </p:txBody>
      </p:sp>
      <p:sp>
        <p:nvSpPr>
          <p:cNvPr id="14" name="Speech Bubble: Rectangle 16"/>
          <p:cNvSpPr/>
          <p:nvPr/>
        </p:nvSpPr>
        <p:spPr>
          <a:xfrm>
            <a:off x="5940152" y="2839882"/>
            <a:ext cx="1498600" cy="1464310"/>
          </a:xfrm>
          <a:prstGeom prst="wedgeRectCallou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400" dirty="0" smtClean="0">
                <a:solidFill>
                  <a:srgbClr val="000000"/>
                </a:solidFill>
                <a:latin typeface="Arial"/>
                <a:ea typeface="Calibri"/>
                <a:cs typeface="Times New Roman"/>
              </a:rPr>
              <a:t>If </a:t>
            </a:r>
            <a:r>
              <a:rPr lang="en-GB" sz="1400" dirty="0">
                <a:solidFill>
                  <a:srgbClr val="000000"/>
                </a:solidFill>
                <a:latin typeface="Arial"/>
                <a:ea typeface="Calibri"/>
                <a:cs typeface="Times New Roman"/>
              </a:rPr>
              <a:t>it </a:t>
            </a:r>
            <a:r>
              <a:rPr lang="en-GB" sz="1400" dirty="0" smtClean="0">
                <a:solidFill>
                  <a:srgbClr val="000000"/>
                </a:solidFill>
                <a:latin typeface="Arial"/>
                <a:ea typeface="Calibri"/>
                <a:cs typeface="Times New Roman"/>
              </a:rPr>
              <a:t>is </a:t>
            </a:r>
            <a:r>
              <a:rPr lang="en-GB" sz="1400" dirty="0">
                <a:solidFill>
                  <a:srgbClr val="000000"/>
                </a:solidFill>
                <a:latin typeface="Arial"/>
                <a:ea typeface="Calibri"/>
                <a:cs typeface="Times New Roman"/>
              </a:rPr>
              <a:t>a person? What are they like? Man/ </a:t>
            </a:r>
            <a:r>
              <a:rPr lang="en-GB" sz="1400" dirty="0" smtClean="0">
                <a:solidFill>
                  <a:srgbClr val="000000"/>
                </a:solidFill>
                <a:latin typeface="Arial"/>
                <a:ea typeface="Calibri"/>
                <a:cs typeface="Times New Roman"/>
              </a:rPr>
              <a:t>Woman, describe </a:t>
            </a:r>
            <a:r>
              <a:rPr lang="en-GB" sz="1400" dirty="0">
                <a:solidFill>
                  <a:srgbClr val="000000"/>
                </a:solidFill>
                <a:latin typeface="Arial"/>
                <a:ea typeface="Calibri"/>
                <a:cs typeface="Times New Roman"/>
              </a:rPr>
              <a:t>them.</a:t>
            </a:r>
            <a:endParaRPr lang="en-GB" sz="1100" dirty="0">
              <a:effectLst/>
              <a:ea typeface="Calibri"/>
              <a:cs typeface="Times New Roman"/>
            </a:endParaRPr>
          </a:p>
        </p:txBody>
      </p:sp>
      <p:sp>
        <p:nvSpPr>
          <p:cNvPr id="15" name="Speech Bubble: Rectangle 16"/>
          <p:cNvSpPr/>
          <p:nvPr/>
        </p:nvSpPr>
        <p:spPr>
          <a:xfrm>
            <a:off x="5940152" y="5099604"/>
            <a:ext cx="1498600" cy="1464310"/>
          </a:xfrm>
          <a:prstGeom prst="wedgeRectCallou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400" dirty="0" smtClean="0">
                <a:solidFill>
                  <a:srgbClr val="000000"/>
                </a:solidFill>
                <a:latin typeface="Arial"/>
                <a:ea typeface="Calibri"/>
                <a:cs typeface="Times New Roman"/>
              </a:rPr>
              <a:t>Where </a:t>
            </a:r>
            <a:r>
              <a:rPr lang="en-GB" sz="1400" dirty="0">
                <a:solidFill>
                  <a:srgbClr val="000000"/>
                </a:solidFill>
                <a:latin typeface="Arial"/>
                <a:ea typeface="Calibri"/>
                <a:cs typeface="Times New Roman"/>
              </a:rPr>
              <a:t>is it located? Look around, why do you think it’s been placed where it has? </a:t>
            </a:r>
            <a:endParaRPr lang="en-GB" sz="1100" dirty="0">
              <a:effectLst/>
              <a:ea typeface="Calibri"/>
              <a:cs typeface="Times New Roman"/>
            </a:endParaRPr>
          </a:p>
        </p:txBody>
      </p:sp>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18230" r="6356"/>
          <a:stretch/>
        </p:blipFill>
        <p:spPr>
          <a:xfrm>
            <a:off x="1691680" y="2839015"/>
            <a:ext cx="4150980" cy="3967994"/>
          </a:xfrm>
          <a:prstGeom prst="rect">
            <a:avLst/>
          </a:prstGeom>
        </p:spPr>
      </p:pic>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r="11504"/>
          <a:stretch/>
        </p:blipFill>
        <p:spPr>
          <a:xfrm>
            <a:off x="3591732" y="2862063"/>
            <a:ext cx="2215302" cy="1668850"/>
          </a:xfrm>
          <a:prstGeom prst="rect">
            <a:avLst/>
          </a:prstGeom>
        </p:spPr>
      </p:pic>
    </p:spTree>
    <p:custDataLst>
      <p:tags r:id="rId1"/>
    </p:custDataLst>
    <p:extLst>
      <p:ext uri="{BB962C8B-B14F-4D97-AF65-F5344CB8AC3E}">
        <p14:creationId xmlns:p14="http://schemas.microsoft.com/office/powerpoint/2010/main" val="1455399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1000" fill="hold"/>
                                        <p:tgtEl>
                                          <p:spTgt spid="11"/>
                                        </p:tgtEl>
                                        <p:attrNameLst>
                                          <p:attrName>ppt_x</p:attrName>
                                        </p:attrNameLst>
                                      </p:cBhvr>
                                      <p:tavLst>
                                        <p:tav tm="0">
                                          <p:val>
                                            <p:strVal val="1+#ppt_w/2"/>
                                          </p:val>
                                        </p:tav>
                                        <p:tav tm="100000">
                                          <p:val>
                                            <p:strVal val="#ppt_x"/>
                                          </p:val>
                                        </p:tav>
                                      </p:tavLst>
                                    </p:anim>
                                    <p:anim calcmode="lin" valueType="num">
                                      <p:cBhvr additive="base">
                                        <p:cTn id="14"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1000" fill="hold"/>
                                        <p:tgtEl>
                                          <p:spTgt spid="13"/>
                                        </p:tgtEl>
                                        <p:attrNameLst>
                                          <p:attrName>ppt_x</p:attrName>
                                        </p:attrNameLst>
                                      </p:cBhvr>
                                      <p:tavLst>
                                        <p:tav tm="0">
                                          <p:val>
                                            <p:strVal val="0-#ppt_w/2"/>
                                          </p:val>
                                        </p:tav>
                                        <p:tav tm="100000">
                                          <p:val>
                                            <p:strVal val="#ppt_x"/>
                                          </p:val>
                                        </p:tav>
                                      </p:tavLst>
                                    </p:anim>
                                    <p:anim calcmode="lin" valueType="num">
                                      <p:cBhvr additive="base">
                                        <p:cTn id="20" dur="10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1000" fill="hold"/>
                                        <p:tgtEl>
                                          <p:spTgt spid="12"/>
                                        </p:tgtEl>
                                        <p:attrNameLst>
                                          <p:attrName>ppt_x</p:attrName>
                                        </p:attrNameLst>
                                      </p:cBhvr>
                                      <p:tavLst>
                                        <p:tav tm="0">
                                          <p:val>
                                            <p:strVal val="1+#ppt_w/2"/>
                                          </p:val>
                                        </p:tav>
                                        <p:tav tm="100000">
                                          <p:val>
                                            <p:strVal val="#ppt_x"/>
                                          </p:val>
                                        </p:tav>
                                      </p:tavLst>
                                    </p:anim>
                                    <p:anim calcmode="lin" valueType="num">
                                      <p:cBhvr additive="base">
                                        <p:cTn id="26"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1000" fill="hold"/>
                                        <p:tgtEl>
                                          <p:spTgt spid="14"/>
                                        </p:tgtEl>
                                        <p:attrNameLst>
                                          <p:attrName>ppt_x</p:attrName>
                                        </p:attrNameLst>
                                      </p:cBhvr>
                                      <p:tavLst>
                                        <p:tav tm="0">
                                          <p:val>
                                            <p:strVal val="#ppt_x"/>
                                          </p:val>
                                        </p:tav>
                                        <p:tav tm="100000">
                                          <p:val>
                                            <p:strVal val="#ppt_x"/>
                                          </p:val>
                                        </p:tav>
                                      </p:tavLst>
                                    </p:anim>
                                    <p:anim calcmode="lin" valueType="num">
                                      <p:cBhvr additive="base">
                                        <p:cTn id="32" dur="10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1000" fill="hold"/>
                                        <p:tgtEl>
                                          <p:spTgt spid="15"/>
                                        </p:tgtEl>
                                        <p:attrNameLst>
                                          <p:attrName>ppt_x</p:attrName>
                                        </p:attrNameLst>
                                      </p:cBhvr>
                                      <p:tavLst>
                                        <p:tav tm="0">
                                          <p:val>
                                            <p:strVal val="#ppt_x"/>
                                          </p:val>
                                        </p:tav>
                                        <p:tav tm="100000">
                                          <p:val>
                                            <p:strVal val="#ppt_x"/>
                                          </p:val>
                                        </p:tav>
                                      </p:tavLst>
                                    </p:anim>
                                    <p:anim calcmode="lin" valueType="num">
                                      <p:cBhvr additive="base">
                                        <p:cTn id="38"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
          <p:cNvSpPr txBox="1">
            <a:spLocks/>
          </p:cNvSpPr>
          <p:nvPr/>
        </p:nvSpPr>
        <p:spPr>
          <a:xfrm>
            <a:off x="593414" y="1202493"/>
            <a:ext cx="7992889" cy="792088"/>
          </a:xfrm>
          <a:prstGeom prst="rect">
            <a:avLst/>
          </a:prstGeom>
          <a:solidFill>
            <a:srgbClr val="FFFF00"/>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dirty="0" smtClean="0">
                <a:latin typeface="Arial" panose="020B0604020202020204" pitchFamily="34" charset="0"/>
                <a:cs typeface="Arial" panose="020B0604020202020204" pitchFamily="34" charset="0"/>
              </a:rPr>
              <a:t>Creative Activity 2</a:t>
            </a:r>
            <a:endParaRPr lang="en-GB" dirty="0">
              <a:latin typeface="Arial" panose="020B0604020202020204" pitchFamily="34" charset="0"/>
              <a:cs typeface="Arial" panose="020B0604020202020204" pitchFamily="34" charset="0"/>
            </a:endParaRPr>
          </a:p>
        </p:txBody>
      </p:sp>
      <p:sp>
        <p:nvSpPr>
          <p:cNvPr id="8" name="TextBox 7"/>
          <p:cNvSpPr txBox="1"/>
          <p:nvPr/>
        </p:nvSpPr>
        <p:spPr>
          <a:xfrm>
            <a:off x="4427985" y="2067265"/>
            <a:ext cx="4127764" cy="4801314"/>
          </a:xfrm>
          <a:prstGeom prst="rect">
            <a:avLst/>
          </a:prstGeom>
          <a:noFill/>
        </p:spPr>
        <p:txBody>
          <a:bodyPr wrap="square" rtlCol="0">
            <a:spAutoFit/>
          </a:bodyPr>
          <a:lstStyle/>
          <a:p>
            <a:r>
              <a:rPr lang="en-GB" b="1" dirty="0" smtClean="0">
                <a:latin typeface="Arial" panose="020B0604020202020204" pitchFamily="34" charset="0"/>
                <a:cs typeface="Arial" panose="020B0604020202020204" pitchFamily="34" charset="0"/>
              </a:rPr>
              <a:t>Stories </a:t>
            </a:r>
            <a:r>
              <a:rPr lang="en-GB" b="1" dirty="0">
                <a:latin typeface="Arial" panose="020B0604020202020204" pitchFamily="34" charset="0"/>
                <a:cs typeface="Arial" panose="020B0604020202020204" pitchFamily="34" charset="0"/>
              </a:rPr>
              <a:t>of the Seas </a:t>
            </a:r>
            <a:r>
              <a:rPr lang="en-GB" b="1" dirty="0" smtClean="0">
                <a:latin typeface="Arial" panose="020B0604020202020204" pitchFamily="34" charset="0"/>
                <a:cs typeface="Arial" panose="020B0604020202020204" pitchFamily="34" charset="0"/>
              </a:rPr>
              <a:t> </a:t>
            </a:r>
          </a:p>
          <a:p>
            <a:endParaRPr lang="en-GB" b="1"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O</a:t>
            </a:r>
            <a:r>
              <a:rPr lang="en-GB" dirty="0" smtClean="0">
                <a:latin typeface="Arial" panose="020B0604020202020204" pitchFamily="34" charset="0"/>
                <a:cs typeface="Arial" panose="020B0604020202020204" pitchFamily="34" charset="0"/>
              </a:rPr>
              <a:t>n </a:t>
            </a:r>
            <a:r>
              <a:rPr lang="en-GB" dirty="0">
                <a:latin typeface="Arial" panose="020B0604020202020204" pitchFamily="34" charset="0"/>
                <a:cs typeface="Arial" panose="020B0604020202020204" pitchFamily="34" charset="0"/>
              </a:rPr>
              <a:t>board HMS Victory were </a:t>
            </a:r>
            <a:r>
              <a:rPr lang="en-GB" dirty="0" smtClean="0">
                <a:latin typeface="Arial" panose="020B0604020202020204" pitchFamily="34" charset="0"/>
                <a:cs typeface="Arial" panose="020B0604020202020204" pitchFamily="34" charset="0"/>
              </a:rPr>
              <a:t>men from 22 countries other than England.</a:t>
            </a: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Write </a:t>
            </a:r>
            <a:r>
              <a:rPr lang="en-GB" dirty="0">
                <a:latin typeface="Arial" panose="020B0604020202020204" pitchFamily="34" charset="0"/>
                <a:cs typeface="Arial" panose="020B0604020202020204" pitchFamily="34" charset="0"/>
              </a:rPr>
              <a:t>a story or poem about one of the soldiers on board the ship. </a:t>
            </a:r>
            <a:endParaRPr lang="en-GB" dirty="0" smtClean="0">
              <a:latin typeface="Arial" panose="020B0604020202020204" pitchFamily="34" charset="0"/>
              <a:cs typeface="Arial" panose="020B0604020202020204" pitchFamily="34" charset="0"/>
            </a:endParaRPr>
          </a:p>
          <a:p>
            <a:endParaRPr lang="en-GB" dirty="0" smtClean="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What </a:t>
            </a:r>
            <a:r>
              <a:rPr lang="en-GB" dirty="0">
                <a:latin typeface="Arial" panose="020B0604020202020204" pitchFamily="34" charset="0"/>
                <a:cs typeface="Arial" panose="020B0604020202020204" pitchFamily="34" charset="0"/>
              </a:rPr>
              <a:t>was life like? </a:t>
            </a:r>
            <a:endParaRPr lang="en-GB" dirty="0" smtClean="0">
              <a:latin typeface="Arial" panose="020B0604020202020204" pitchFamily="34" charset="0"/>
              <a:cs typeface="Arial" panose="020B0604020202020204" pitchFamily="34" charset="0"/>
            </a:endParaRPr>
          </a:p>
          <a:p>
            <a:endParaRPr lang="en-GB" dirty="0" smtClean="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What </a:t>
            </a:r>
            <a:r>
              <a:rPr lang="en-GB" dirty="0">
                <a:latin typeface="Arial" panose="020B0604020202020204" pitchFamily="34" charset="0"/>
                <a:cs typeface="Arial" panose="020B0604020202020204" pitchFamily="34" charset="0"/>
              </a:rPr>
              <a:t>or who was left behind? </a:t>
            </a:r>
            <a:endParaRPr lang="en-GB" dirty="0" smtClean="0">
              <a:latin typeface="Arial" panose="020B0604020202020204" pitchFamily="34" charset="0"/>
              <a:cs typeface="Arial" panose="020B0604020202020204" pitchFamily="34" charset="0"/>
            </a:endParaRPr>
          </a:p>
          <a:p>
            <a:endParaRPr lang="en-GB" dirty="0" smtClean="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What </a:t>
            </a:r>
            <a:r>
              <a:rPr lang="en-GB" dirty="0">
                <a:latin typeface="Arial" panose="020B0604020202020204" pitchFamily="34" charset="0"/>
                <a:cs typeface="Arial" panose="020B0604020202020204" pitchFamily="34" charset="0"/>
              </a:rPr>
              <a:t>would they find in England at the end of their journey? </a:t>
            </a:r>
            <a:endParaRPr lang="en-GB" dirty="0" smtClean="0">
              <a:latin typeface="Arial" panose="020B0604020202020204" pitchFamily="34" charset="0"/>
              <a:cs typeface="Arial" panose="020B0604020202020204" pitchFamily="34" charset="0"/>
            </a:endParaRPr>
          </a:p>
          <a:p>
            <a:endParaRPr lang="en-GB" dirty="0" smtClean="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What </a:t>
            </a:r>
            <a:r>
              <a:rPr lang="en-GB" dirty="0">
                <a:latin typeface="Arial" panose="020B0604020202020204" pitchFamily="34" charset="0"/>
                <a:cs typeface="Arial" panose="020B0604020202020204" pitchFamily="34" charset="0"/>
              </a:rPr>
              <a:t>was it like living in a new country so far away from home?</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7082" y="2042763"/>
            <a:ext cx="3627953" cy="4798881"/>
          </a:xfrm>
          <a:prstGeom prst="rect">
            <a:avLst/>
          </a:prstGeom>
        </p:spPr>
      </p:pic>
    </p:spTree>
    <p:custDataLst>
      <p:tags r:id="rId1"/>
    </p:custDataLst>
    <p:extLst>
      <p:ext uri="{BB962C8B-B14F-4D97-AF65-F5344CB8AC3E}">
        <p14:creationId xmlns:p14="http://schemas.microsoft.com/office/powerpoint/2010/main" val="235596168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
          <p:cNvSpPr txBox="1">
            <a:spLocks/>
          </p:cNvSpPr>
          <p:nvPr/>
        </p:nvSpPr>
        <p:spPr>
          <a:xfrm>
            <a:off x="593414" y="1202493"/>
            <a:ext cx="7992889" cy="792088"/>
          </a:xfrm>
          <a:prstGeom prst="rect">
            <a:avLst/>
          </a:prstGeom>
          <a:solidFill>
            <a:srgbClr val="FFFF00"/>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dirty="0" smtClean="0">
                <a:latin typeface="Arial" panose="020B0604020202020204" pitchFamily="34" charset="0"/>
                <a:cs typeface="Arial" panose="020B0604020202020204" pitchFamily="34" charset="0"/>
              </a:rPr>
              <a:t>Creative Activity </a:t>
            </a:r>
            <a:r>
              <a:rPr lang="en-GB" dirty="0">
                <a:latin typeface="Arial" panose="020B0604020202020204" pitchFamily="34" charset="0"/>
                <a:cs typeface="Arial" panose="020B0604020202020204" pitchFamily="34" charset="0"/>
              </a:rPr>
              <a:t>3</a:t>
            </a:r>
          </a:p>
        </p:txBody>
      </p:sp>
      <p:sp>
        <p:nvSpPr>
          <p:cNvPr id="8" name="TextBox 7"/>
          <p:cNvSpPr txBox="1"/>
          <p:nvPr/>
        </p:nvSpPr>
        <p:spPr>
          <a:xfrm>
            <a:off x="593414" y="2067265"/>
            <a:ext cx="4410634" cy="4524315"/>
          </a:xfrm>
          <a:prstGeom prst="rect">
            <a:avLst/>
          </a:prstGeom>
          <a:noFill/>
        </p:spPr>
        <p:txBody>
          <a:bodyPr wrap="square" rtlCol="0">
            <a:spAutoFit/>
          </a:bodyPr>
          <a:lstStyle/>
          <a:p>
            <a:r>
              <a:rPr lang="en-GB" b="1" dirty="0" smtClean="0">
                <a:latin typeface="Arial" panose="020B0604020202020204" pitchFamily="34" charset="0"/>
                <a:cs typeface="Arial" panose="020B0604020202020204" pitchFamily="34" charset="0"/>
              </a:rPr>
              <a:t>Designing </a:t>
            </a:r>
            <a:r>
              <a:rPr lang="en-GB" b="1" dirty="0">
                <a:latin typeface="Arial" panose="020B0604020202020204" pitchFamily="34" charset="0"/>
                <a:cs typeface="Arial" panose="020B0604020202020204" pitchFamily="34" charset="0"/>
              </a:rPr>
              <a:t>a memorial </a:t>
            </a:r>
            <a:endParaRPr lang="en-GB" b="1" dirty="0" smtClean="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C</a:t>
            </a:r>
            <a:r>
              <a:rPr lang="en-GB" dirty="0" smtClean="0">
                <a:latin typeface="Arial" panose="020B0604020202020204" pitchFamily="34" charset="0"/>
                <a:cs typeface="Arial" panose="020B0604020202020204" pitchFamily="34" charset="0"/>
              </a:rPr>
              <a:t>reate </a:t>
            </a:r>
            <a:r>
              <a:rPr lang="en-GB" dirty="0">
                <a:latin typeface="Arial" panose="020B0604020202020204" pitchFamily="34" charset="0"/>
                <a:cs typeface="Arial" panose="020B0604020202020204" pitchFamily="34" charset="0"/>
              </a:rPr>
              <a:t>a memorial commemorating </a:t>
            </a:r>
            <a:r>
              <a:rPr lang="en-GB" dirty="0" smtClean="0">
                <a:latin typeface="Arial" panose="020B0604020202020204" pitchFamily="34" charset="0"/>
                <a:cs typeface="Arial" panose="020B0604020202020204" pitchFamily="34" charset="0"/>
              </a:rPr>
              <a:t>an ethnically diverse person </a:t>
            </a:r>
            <a:r>
              <a:rPr lang="en-GB" dirty="0">
                <a:latin typeface="Arial" panose="020B0604020202020204" pitchFamily="34" charset="0"/>
                <a:cs typeface="Arial" panose="020B0604020202020204" pitchFamily="34" charset="0"/>
              </a:rPr>
              <a:t>who was an inspirational figure. </a:t>
            </a:r>
            <a:endParaRPr lang="en-GB" dirty="0" smtClean="0">
              <a:latin typeface="Arial" panose="020B0604020202020204" pitchFamily="34" charset="0"/>
              <a:cs typeface="Arial" panose="020B0604020202020204" pitchFamily="34" charset="0"/>
            </a:endParaRPr>
          </a:p>
          <a:p>
            <a:endParaRPr lang="en-GB" dirty="0" smtClean="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Why did you choose this person/people?</a:t>
            </a:r>
          </a:p>
          <a:p>
            <a:endParaRPr lang="en-GB" sz="900" dirty="0" smtClean="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How should they </a:t>
            </a:r>
            <a:r>
              <a:rPr lang="en-GB" dirty="0">
                <a:latin typeface="Arial" panose="020B0604020202020204" pitchFamily="34" charset="0"/>
                <a:cs typeface="Arial" panose="020B0604020202020204" pitchFamily="34" charset="0"/>
              </a:rPr>
              <a:t>be remembered? </a:t>
            </a:r>
            <a:endParaRPr lang="en-GB" dirty="0" smtClean="0">
              <a:latin typeface="Arial" panose="020B0604020202020204" pitchFamily="34" charset="0"/>
              <a:cs typeface="Arial" panose="020B0604020202020204" pitchFamily="34" charset="0"/>
            </a:endParaRPr>
          </a:p>
          <a:p>
            <a:endParaRPr lang="en-GB" sz="900" dirty="0" smtClean="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Where </a:t>
            </a:r>
            <a:r>
              <a:rPr lang="en-GB" dirty="0">
                <a:latin typeface="Arial" panose="020B0604020202020204" pitchFamily="34" charset="0"/>
                <a:cs typeface="Arial" panose="020B0604020202020204" pitchFamily="34" charset="0"/>
              </a:rPr>
              <a:t>would </a:t>
            </a:r>
            <a:r>
              <a:rPr lang="en-GB" dirty="0" smtClean="0">
                <a:latin typeface="Arial" panose="020B0604020202020204" pitchFamily="34" charset="0"/>
                <a:cs typeface="Arial" panose="020B0604020202020204" pitchFamily="34" charset="0"/>
              </a:rPr>
              <a:t>you </a:t>
            </a:r>
            <a:r>
              <a:rPr lang="en-GB" dirty="0">
                <a:latin typeface="Arial" panose="020B0604020202020204" pitchFamily="34" charset="0"/>
                <a:cs typeface="Arial" panose="020B0604020202020204" pitchFamily="34" charset="0"/>
              </a:rPr>
              <a:t>place the </a:t>
            </a:r>
            <a:r>
              <a:rPr lang="en-GB" dirty="0" smtClean="0">
                <a:latin typeface="Arial" panose="020B0604020202020204" pitchFamily="34" charset="0"/>
                <a:cs typeface="Arial" panose="020B0604020202020204" pitchFamily="34" charset="0"/>
              </a:rPr>
              <a:t>memorial?</a:t>
            </a:r>
          </a:p>
          <a:p>
            <a:endParaRPr lang="en-GB" sz="900"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Would </a:t>
            </a:r>
            <a:r>
              <a:rPr lang="en-GB" dirty="0">
                <a:latin typeface="Arial" panose="020B0604020202020204" pitchFamily="34" charset="0"/>
                <a:cs typeface="Arial" panose="020B0604020202020204" pitchFamily="34" charset="0"/>
              </a:rPr>
              <a:t>the memorial be used to create debate, or to encourage and </a:t>
            </a:r>
            <a:r>
              <a:rPr lang="en-GB" dirty="0" smtClean="0">
                <a:latin typeface="Arial" panose="020B0604020202020204" pitchFamily="34" charset="0"/>
                <a:cs typeface="Arial" panose="020B0604020202020204" pitchFamily="34" charset="0"/>
              </a:rPr>
              <a:t>inspire?</a:t>
            </a:r>
          </a:p>
          <a:p>
            <a:r>
              <a:rPr lang="en-GB" dirty="0" smtClean="0">
                <a:latin typeface="Arial" panose="020B0604020202020204" pitchFamily="34" charset="0"/>
                <a:cs typeface="Arial" panose="020B0604020202020204" pitchFamily="34" charset="0"/>
              </a:rPr>
              <a:t> </a:t>
            </a:r>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What </a:t>
            </a:r>
            <a:r>
              <a:rPr lang="en-GB" dirty="0">
                <a:latin typeface="Arial" panose="020B0604020202020204" pitchFamily="34" charset="0"/>
                <a:cs typeface="Arial" panose="020B0604020202020204" pitchFamily="34" charset="0"/>
              </a:rPr>
              <a:t>would </a:t>
            </a:r>
            <a:r>
              <a:rPr lang="en-GB" dirty="0" smtClean="0">
                <a:latin typeface="Arial" panose="020B0604020202020204" pitchFamily="34" charset="0"/>
                <a:cs typeface="Arial" panose="020B0604020202020204" pitchFamily="34" charset="0"/>
              </a:rPr>
              <a:t>it be </a:t>
            </a:r>
            <a:r>
              <a:rPr lang="en-GB" dirty="0">
                <a:latin typeface="Arial" panose="020B0604020202020204" pitchFamily="34" charset="0"/>
                <a:cs typeface="Arial" panose="020B0604020202020204" pitchFamily="34" charset="0"/>
              </a:rPr>
              <a:t>made from? </a:t>
            </a:r>
            <a:endParaRPr lang="en-GB" dirty="0" smtClean="0">
              <a:latin typeface="Arial" panose="020B0604020202020204" pitchFamily="34" charset="0"/>
              <a:cs typeface="Arial" panose="020B0604020202020204" pitchFamily="34" charset="0"/>
            </a:endParaRPr>
          </a:p>
          <a:p>
            <a:endParaRPr lang="en-GB" sz="900" dirty="0" smtClean="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Would it be </a:t>
            </a:r>
            <a:r>
              <a:rPr lang="en-GB" dirty="0">
                <a:latin typeface="Arial" panose="020B0604020202020204" pitchFamily="34" charset="0"/>
                <a:cs typeface="Arial" panose="020B0604020202020204" pitchFamily="34" charset="0"/>
              </a:rPr>
              <a:t>temporary or permanent?</a:t>
            </a:r>
          </a:p>
        </p:txBody>
      </p:sp>
      <p:sp>
        <p:nvSpPr>
          <p:cNvPr id="3" name="TextBox 2"/>
          <p:cNvSpPr txBox="1"/>
          <p:nvPr/>
        </p:nvSpPr>
        <p:spPr>
          <a:xfrm>
            <a:off x="5004048" y="2087831"/>
            <a:ext cx="3960440" cy="4662815"/>
          </a:xfrm>
          <a:prstGeom prst="rect">
            <a:avLst/>
          </a:prstGeom>
          <a:noFill/>
        </p:spPr>
        <p:txBody>
          <a:bodyPr wrap="square" rtlCol="0">
            <a:spAutoFit/>
          </a:bodyPr>
          <a:lstStyle/>
          <a:p>
            <a:r>
              <a:rPr lang="en-GB" b="1" dirty="0">
                <a:latin typeface="Arial" panose="020B0604020202020204" pitchFamily="34" charset="0"/>
                <a:cs typeface="Arial" panose="020B0604020202020204" pitchFamily="34" charset="0"/>
              </a:rPr>
              <a:t>The memorial can be:</a:t>
            </a:r>
          </a:p>
          <a:p>
            <a:endParaRPr lang="en-GB" dirty="0">
              <a:latin typeface="Arial" panose="020B0604020202020204" pitchFamily="34" charset="0"/>
              <a:cs typeface="Arial" panose="020B0604020202020204" pitchFamily="34" charset="0"/>
            </a:endParaRPr>
          </a:p>
          <a:p>
            <a:pPr marL="285750" indent="-285750">
              <a:lnSpc>
                <a:spcPct val="150000"/>
              </a:lnSpc>
              <a:buFont typeface="Arial" panose="020B0604020202020204" pitchFamily="34" charset="0"/>
              <a:buChar char="•"/>
            </a:pPr>
            <a:r>
              <a:rPr lang="en-GB" dirty="0" smtClean="0">
                <a:latin typeface="Arial" panose="020B0604020202020204" pitchFamily="34" charset="0"/>
                <a:cs typeface="Arial" panose="020B0604020202020204" pitchFamily="34" charset="0"/>
              </a:rPr>
              <a:t>Drawn/painted</a:t>
            </a:r>
            <a:endParaRPr lang="en-GB" dirty="0">
              <a:latin typeface="Arial" panose="020B0604020202020204" pitchFamily="34" charset="0"/>
              <a:cs typeface="Arial" panose="020B0604020202020204" pitchFamily="34" charset="0"/>
            </a:endParaRPr>
          </a:p>
          <a:p>
            <a:pPr marL="285750" indent="-285750">
              <a:lnSpc>
                <a:spcPct val="150000"/>
              </a:lnSpc>
              <a:buFont typeface="Arial" panose="020B0604020202020204" pitchFamily="34" charset="0"/>
              <a:buChar char="•"/>
            </a:pPr>
            <a:r>
              <a:rPr lang="en-GB" dirty="0" smtClean="0">
                <a:latin typeface="Arial" panose="020B0604020202020204" pitchFamily="34" charset="0"/>
                <a:cs typeface="Arial" panose="020B0604020202020204" pitchFamily="34" charset="0"/>
              </a:rPr>
              <a:t>Made </a:t>
            </a:r>
            <a:r>
              <a:rPr lang="en-GB" dirty="0">
                <a:latin typeface="Arial" panose="020B0604020202020204" pitchFamily="34" charset="0"/>
                <a:cs typeface="Arial" panose="020B0604020202020204" pitchFamily="34" charset="0"/>
              </a:rPr>
              <a:t>from clay</a:t>
            </a:r>
          </a:p>
          <a:p>
            <a:pPr marL="285750" indent="-285750">
              <a:lnSpc>
                <a:spcPct val="150000"/>
              </a:lnSpc>
              <a:buFont typeface="Arial" panose="020B0604020202020204" pitchFamily="34" charset="0"/>
              <a:buChar char="•"/>
            </a:pPr>
            <a:r>
              <a:rPr lang="en-GB" dirty="0" smtClean="0">
                <a:latin typeface="Arial" panose="020B0604020202020204" pitchFamily="34" charset="0"/>
                <a:cs typeface="Arial" panose="020B0604020202020204" pitchFamily="34" charset="0"/>
              </a:rPr>
              <a:t>Created </a:t>
            </a:r>
            <a:r>
              <a:rPr lang="en-GB" dirty="0">
                <a:latin typeface="Arial" panose="020B0604020202020204" pitchFamily="34" charset="0"/>
                <a:cs typeface="Arial" panose="020B0604020202020204" pitchFamily="34" charset="0"/>
              </a:rPr>
              <a:t>using lino cutting or printmaking techniques </a:t>
            </a:r>
          </a:p>
          <a:p>
            <a:pPr marL="285750" indent="-285750">
              <a:lnSpc>
                <a:spcPct val="150000"/>
              </a:lnSpc>
              <a:buFont typeface="Arial" panose="020B0604020202020204" pitchFamily="34" charset="0"/>
              <a:buChar char="•"/>
            </a:pPr>
            <a:r>
              <a:rPr lang="en-GB" dirty="0" smtClean="0">
                <a:latin typeface="Arial" panose="020B0604020202020204" pitchFamily="34" charset="0"/>
                <a:cs typeface="Arial" panose="020B0604020202020204" pitchFamily="34" charset="0"/>
              </a:rPr>
              <a:t>Sculpted </a:t>
            </a:r>
            <a:endParaRPr lang="en-GB" dirty="0">
              <a:latin typeface="Arial" panose="020B0604020202020204" pitchFamily="34" charset="0"/>
              <a:cs typeface="Arial" panose="020B0604020202020204" pitchFamily="34" charset="0"/>
            </a:endParaRPr>
          </a:p>
          <a:p>
            <a:pPr marL="285750" indent="-285750">
              <a:lnSpc>
                <a:spcPct val="150000"/>
              </a:lnSpc>
              <a:buFont typeface="Arial" panose="020B0604020202020204" pitchFamily="34" charset="0"/>
              <a:buChar char="•"/>
            </a:pPr>
            <a:r>
              <a:rPr lang="en-GB" dirty="0" smtClean="0">
                <a:latin typeface="Arial" panose="020B0604020202020204" pitchFamily="34" charset="0"/>
                <a:cs typeface="Arial" panose="020B0604020202020204" pitchFamily="34" charset="0"/>
              </a:rPr>
              <a:t>3D </a:t>
            </a:r>
            <a:r>
              <a:rPr lang="en-GB" dirty="0">
                <a:latin typeface="Arial" panose="020B0604020202020204" pitchFamily="34" charset="0"/>
                <a:cs typeface="Arial" panose="020B0604020202020204" pitchFamily="34" charset="0"/>
              </a:rPr>
              <a:t>printed (if the school has </a:t>
            </a:r>
            <a:r>
              <a:rPr lang="en-GB" dirty="0" smtClean="0">
                <a:latin typeface="Arial" panose="020B0604020202020204" pitchFamily="34" charset="0"/>
                <a:cs typeface="Arial" panose="020B0604020202020204" pitchFamily="34" charset="0"/>
              </a:rPr>
              <a:t>one)</a:t>
            </a:r>
            <a:endParaRPr lang="en-GB" dirty="0">
              <a:latin typeface="Arial" panose="020B0604020202020204" pitchFamily="34" charset="0"/>
              <a:cs typeface="Arial" panose="020B0604020202020204" pitchFamily="34" charset="0"/>
            </a:endParaRPr>
          </a:p>
          <a:p>
            <a:pPr marL="285750" indent="-285750">
              <a:lnSpc>
                <a:spcPct val="150000"/>
              </a:lnSpc>
              <a:buFont typeface="Arial" panose="020B0604020202020204" pitchFamily="34" charset="0"/>
              <a:buChar char="•"/>
            </a:pPr>
            <a:r>
              <a:rPr lang="en-GB" dirty="0" smtClean="0">
                <a:latin typeface="Arial" panose="020B0604020202020204" pitchFamily="34" charset="0"/>
                <a:cs typeface="Arial" panose="020B0604020202020204" pitchFamily="34" charset="0"/>
              </a:rPr>
              <a:t>Collaged </a:t>
            </a:r>
            <a:r>
              <a:rPr lang="en-GB" dirty="0">
                <a:latin typeface="Arial" panose="020B0604020202020204" pitchFamily="34" charset="0"/>
                <a:cs typeface="Arial" panose="020B0604020202020204" pitchFamily="34" charset="0"/>
              </a:rPr>
              <a:t>using different materials </a:t>
            </a:r>
          </a:p>
          <a:p>
            <a:pPr marL="285750" indent="-285750">
              <a:lnSpc>
                <a:spcPct val="150000"/>
              </a:lnSpc>
              <a:buFont typeface="Arial" panose="020B0604020202020204" pitchFamily="34" charset="0"/>
              <a:buChar char="•"/>
            </a:pPr>
            <a:r>
              <a:rPr lang="en-GB" dirty="0" smtClean="0">
                <a:latin typeface="Arial" panose="020B0604020202020204" pitchFamily="34" charset="0"/>
                <a:cs typeface="Arial" panose="020B0604020202020204" pitchFamily="34" charset="0"/>
              </a:rPr>
              <a:t>Created </a:t>
            </a:r>
            <a:r>
              <a:rPr lang="en-GB" dirty="0">
                <a:latin typeface="Arial" panose="020B0604020202020204" pitchFamily="34" charset="0"/>
                <a:cs typeface="Arial" panose="020B0604020202020204" pitchFamily="34" charset="0"/>
              </a:rPr>
              <a:t>as a mural </a:t>
            </a:r>
            <a:r>
              <a:rPr lang="en-GB" dirty="0" smtClean="0">
                <a:latin typeface="Arial" panose="020B0604020202020204" pitchFamily="34" charset="0"/>
                <a:cs typeface="Arial" panose="020B0604020202020204" pitchFamily="34" charset="0"/>
              </a:rPr>
              <a:t>(whole class)</a:t>
            </a:r>
            <a:endParaRPr lang="en-GB" dirty="0">
              <a:latin typeface="Arial" panose="020B0604020202020204" pitchFamily="34" charset="0"/>
              <a:cs typeface="Arial" panose="020B0604020202020204" pitchFamily="34" charset="0"/>
            </a:endParaRPr>
          </a:p>
          <a:p>
            <a:pPr marL="285750" indent="-285750">
              <a:lnSpc>
                <a:spcPct val="150000"/>
              </a:lnSpc>
              <a:buFont typeface="Arial" panose="020B0604020202020204" pitchFamily="34" charset="0"/>
              <a:buChar char="•"/>
            </a:pPr>
            <a:r>
              <a:rPr lang="en-GB" dirty="0" smtClean="0">
                <a:latin typeface="Arial" panose="020B0604020202020204" pitchFamily="34" charset="0"/>
                <a:cs typeface="Arial" panose="020B0604020202020204" pitchFamily="34" charset="0"/>
              </a:rPr>
              <a:t>A </a:t>
            </a:r>
            <a:r>
              <a:rPr lang="en-GB" dirty="0">
                <a:latin typeface="Arial" panose="020B0604020202020204" pitchFamily="34" charset="0"/>
                <a:cs typeface="Arial" panose="020B0604020202020204" pitchFamily="34" charset="0"/>
              </a:rPr>
              <a:t>mosaic or decorated tile </a:t>
            </a:r>
          </a:p>
          <a:p>
            <a:endParaRPr lang="en-GB" dirty="0"/>
          </a:p>
        </p:txBody>
      </p:sp>
    </p:spTree>
    <p:custDataLst>
      <p:tags r:id="rId1"/>
    </p:custDataLst>
    <p:extLst>
      <p:ext uri="{BB962C8B-B14F-4D97-AF65-F5344CB8AC3E}">
        <p14:creationId xmlns:p14="http://schemas.microsoft.com/office/powerpoint/2010/main" val="159415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97563" y="1268760"/>
            <a:ext cx="7920880" cy="5324535"/>
          </a:xfrm>
          <a:prstGeom prst="rect">
            <a:avLst/>
          </a:prstGeom>
        </p:spPr>
        <p:txBody>
          <a:bodyPr wrap="square">
            <a:spAutoFit/>
          </a:bodyPr>
          <a:lstStyle/>
          <a:p>
            <a:pPr lvl="0" algn="ctr"/>
            <a:r>
              <a:rPr lang="en-GB" sz="4000" dirty="0">
                <a:solidFill>
                  <a:prstClr val="black"/>
                </a:solidFill>
                <a:latin typeface="Arial" panose="020B0604020202020204" pitchFamily="34" charset="0"/>
                <a:cs typeface="Arial" panose="020B0604020202020204" pitchFamily="34" charset="0"/>
              </a:rPr>
              <a:t>7</a:t>
            </a:r>
            <a:r>
              <a:rPr lang="en-GB" sz="4000" dirty="0" smtClean="0">
                <a:solidFill>
                  <a:prstClr val="black"/>
                </a:solidFill>
                <a:latin typeface="Arial" panose="020B0604020202020204" pitchFamily="34" charset="0"/>
                <a:cs typeface="Arial" panose="020B0604020202020204" pitchFamily="34" charset="0"/>
              </a:rPr>
              <a:t>. </a:t>
            </a:r>
            <a:r>
              <a:rPr lang="en-GB" sz="4000" dirty="0" smtClean="0">
                <a:latin typeface="Arial" panose="020B0604020202020204" pitchFamily="34" charset="0"/>
                <a:cs typeface="Arial" panose="020B0604020202020204" pitchFamily="34" charset="0"/>
              </a:rPr>
              <a:t>Women</a:t>
            </a:r>
          </a:p>
          <a:p>
            <a:pPr lvl="0" algn="ctr"/>
            <a:r>
              <a:rPr lang="en-GB" sz="2000" dirty="0" smtClean="0">
                <a:solidFill>
                  <a:prstClr val="black"/>
                </a:solidFill>
                <a:latin typeface="Arial" panose="020B0604020202020204" pitchFamily="34" charset="0"/>
                <a:cs typeface="Arial" panose="020B0604020202020204" pitchFamily="34" charset="0"/>
              </a:rPr>
              <a:t>This theme encourages students to address the following questions:</a:t>
            </a:r>
          </a:p>
          <a:p>
            <a:pPr lvl="0"/>
            <a:r>
              <a:rPr lang="en-GB" sz="2000" dirty="0" smtClean="0">
                <a:solidFill>
                  <a:prstClr val="black"/>
                </a:solidFill>
                <a:latin typeface="Arial" panose="020B0604020202020204" pitchFamily="34" charset="0"/>
                <a:cs typeface="Arial" panose="020B0604020202020204" pitchFamily="34" charset="0"/>
              </a:rPr>
              <a:t> </a:t>
            </a:r>
            <a:endParaRPr lang="en-GB" sz="2000" dirty="0">
              <a:solidFill>
                <a:prstClr val="black"/>
              </a:solidFill>
              <a:latin typeface="Arial" panose="020B0604020202020204" pitchFamily="34" charset="0"/>
              <a:cs typeface="Arial" panose="020B0604020202020204" pitchFamily="34" charset="0"/>
            </a:endParaRPr>
          </a:p>
          <a:p>
            <a:pPr marL="342900" lvl="0" indent="-342900">
              <a:buFont typeface="Arial" panose="020B0604020202020204" pitchFamily="34" charset="0"/>
              <a:buChar char="•"/>
            </a:pPr>
            <a:r>
              <a:rPr lang="en-GB" sz="2000" dirty="0" smtClean="0">
                <a:solidFill>
                  <a:prstClr val="black"/>
                </a:solidFill>
                <a:latin typeface="Arial" panose="020B0604020202020204" pitchFamily="34" charset="0"/>
                <a:cs typeface="Arial" panose="020B0604020202020204" pitchFamily="34" charset="0"/>
              </a:rPr>
              <a:t>Why </a:t>
            </a:r>
            <a:r>
              <a:rPr lang="en-GB" sz="2000" dirty="0">
                <a:solidFill>
                  <a:prstClr val="black"/>
                </a:solidFill>
                <a:latin typeface="Arial" panose="020B0604020202020204" pitchFamily="34" charset="0"/>
                <a:cs typeface="Arial" panose="020B0604020202020204" pitchFamily="34" charset="0"/>
              </a:rPr>
              <a:t>are there more statues to men than women in the UK? </a:t>
            </a:r>
            <a:endParaRPr lang="en-GB" sz="2000" dirty="0" smtClean="0">
              <a:solidFill>
                <a:prstClr val="black"/>
              </a:solidFill>
              <a:latin typeface="Arial" panose="020B0604020202020204" pitchFamily="34" charset="0"/>
              <a:cs typeface="Arial" panose="020B0604020202020204" pitchFamily="34" charset="0"/>
            </a:endParaRPr>
          </a:p>
          <a:p>
            <a:pPr marL="342900" lvl="0" indent="-342900">
              <a:buFont typeface="Arial" panose="020B0604020202020204" pitchFamily="34" charset="0"/>
              <a:buChar char="•"/>
            </a:pPr>
            <a:endParaRPr lang="en-GB" sz="2000" dirty="0" smtClean="0">
              <a:solidFill>
                <a:prstClr val="black"/>
              </a:solidFill>
              <a:latin typeface="Arial" panose="020B0604020202020204" pitchFamily="34" charset="0"/>
              <a:cs typeface="Arial" panose="020B0604020202020204" pitchFamily="34" charset="0"/>
            </a:endParaRPr>
          </a:p>
          <a:p>
            <a:pPr marL="342900" lvl="0" indent="-342900">
              <a:buFont typeface="Arial" panose="020B0604020202020204" pitchFamily="34" charset="0"/>
              <a:buChar char="•"/>
            </a:pPr>
            <a:r>
              <a:rPr lang="en-GB" sz="2000" dirty="0" smtClean="0">
                <a:solidFill>
                  <a:prstClr val="black"/>
                </a:solidFill>
                <a:latin typeface="Arial" panose="020B0604020202020204" pitchFamily="34" charset="0"/>
                <a:cs typeface="Arial" panose="020B0604020202020204" pitchFamily="34" charset="0"/>
              </a:rPr>
              <a:t>What </a:t>
            </a:r>
            <a:r>
              <a:rPr lang="en-GB" sz="2000" dirty="0">
                <a:solidFill>
                  <a:prstClr val="black"/>
                </a:solidFill>
                <a:latin typeface="Arial" panose="020B0604020202020204" pitchFamily="34" charset="0"/>
                <a:cs typeface="Arial" panose="020B0604020202020204" pitchFamily="34" charset="0"/>
              </a:rPr>
              <a:t>does that tell us about how society has seen women’s roles in the past and today</a:t>
            </a:r>
            <a:r>
              <a:rPr lang="en-GB" sz="2000" dirty="0" smtClean="0">
                <a:solidFill>
                  <a:prstClr val="black"/>
                </a:solidFill>
                <a:latin typeface="Arial" panose="020B0604020202020204" pitchFamily="34" charset="0"/>
                <a:cs typeface="Arial" panose="020B0604020202020204" pitchFamily="34" charset="0"/>
              </a:rPr>
              <a:t>?</a:t>
            </a:r>
          </a:p>
          <a:p>
            <a:pPr marL="342900" lvl="0" indent="-342900">
              <a:buFont typeface="Arial" panose="020B0604020202020204" pitchFamily="34" charset="0"/>
              <a:buChar char="•"/>
            </a:pPr>
            <a:endParaRPr lang="en-GB" sz="2000" dirty="0">
              <a:solidFill>
                <a:prstClr val="black"/>
              </a:solidFill>
              <a:latin typeface="Arial" panose="020B0604020202020204" pitchFamily="34" charset="0"/>
              <a:cs typeface="Arial" panose="020B0604020202020204" pitchFamily="34" charset="0"/>
            </a:endParaRPr>
          </a:p>
          <a:p>
            <a:pPr marL="342900" lvl="0" indent="-342900">
              <a:buFont typeface="Arial" panose="020B0604020202020204" pitchFamily="34" charset="0"/>
              <a:buChar char="•"/>
            </a:pPr>
            <a:r>
              <a:rPr lang="en-GB" sz="2000" dirty="0" smtClean="0">
                <a:solidFill>
                  <a:prstClr val="black"/>
                </a:solidFill>
                <a:latin typeface="Arial" panose="020B0604020202020204" pitchFamily="34" charset="0"/>
                <a:cs typeface="Arial" panose="020B0604020202020204" pitchFamily="34" charset="0"/>
              </a:rPr>
              <a:t>What </a:t>
            </a:r>
            <a:r>
              <a:rPr lang="en-GB" sz="2000" dirty="0">
                <a:solidFill>
                  <a:prstClr val="black"/>
                </a:solidFill>
                <a:latin typeface="Arial" panose="020B0604020202020204" pitchFamily="34" charset="0"/>
                <a:cs typeface="Arial" panose="020B0604020202020204" pitchFamily="34" charset="0"/>
              </a:rPr>
              <a:t>role have women played</a:t>
            </a:r>
            <a:r>
              <a:rPr lang="en-GB" sz="2000" dirty="0">
                <a:latin typeface="Arial" panose="020B0604020202020204" pitchFamily="34" charset="0"/>
                <a:cs typeface="Arial" panose="020B0604020202020204" pitchFamily="34" charset="0"/>
              </a:rPr>
              <a:t>, </a:t>
            </a:r>
            <a:r>
              <a:rPr lang="en-GB" sz="2000" dirty="0" smtClean="0">
                <a:latin typeface="Arial" panose="020B0604020202020204" pitchFamily="34" charset="0"/>
                <a:cs typeface="Arial" panose="020B0604020202020204" pitchFamily="34" charset="0"/>
              </a:rPr>
              <a:t>historically</a:t>
            </a:r>
            <a:r>
              <a:rPr lang="en-GB" sz="2000" dirty="0" smtClean="0">
                <a:solidFill>
                  <a:srgbClr val="FF0000"/>
                </a:solidFill>
                <a:latin typeface="Arial" panose="020B0604020202020204" pitchFamily="34" charset="0"/>
                <a:cs typeface="Arial" panose="020B0604020202020204" pitchFamily="34" charset="0"/>
              </a:rPr>
              <a:t>,</a:t>
            </a:r>
            <a:r>
              <a:rPr lang="en-GB" sz="2000" dirty="0" smtClean="0">
                <a:solidFill>
                  <a:prstClr val="black"/>
                </a:solidFill>
                <a:latin typeface="Arial" panose="020B0604020202020204" pitchFamily="34" charset="0"/>
                <a:cs typeface="Arial" panose="020B0604020202020204" pitchFamily="34" charset="0"/>
              </a:rPr>
              <a:t> </a:t>
            </a:r>
            <a:r>
              <a:rPr lang="en-GB" sz="2000" dirty="0">
                <a:solidFill>
                  <a:prstClr val="black"/>
                </a:solidFill>
                <a:latin typeface="Arial" panose="020B0604020202020204" pitchFamily="34" charset="0"/>
                <a:cs typeface="Arial" panose="020B0604020202020204" pitchFamily="34" charset="0"/>
              </a:rPr>
              <a:t>in the public life of our nation</a:t>
            </a:r>
            <a:r>
              <a:rPr lang="en-GB" sz="2000" dirty="0" smtClean="0">
                <a:solidFill>
                  <a:prstClr val="black"/>
                </a:solidFill>
                <a:latin typeface="Arial" panose="020B0604020202020204" pitchFamily="34" charset="0"/>
                <a:cs typeface="Arial" panose="020B0604020202020204" pitchFamily="34" charset="0"/>
              </a:rPr>
              <a:t>?</a:t>
            </a:r>
          </a:p>
          <a:p>
            <a:pPr marL="342900" lvl="0" indent="-342900">
              <a:buFont typeface="Arial" panose="020B0604020202020204" pitchFamily="34" charset="0"/>
              <a:buChar char="•"/>
            </a:pPr>
            <a:endParaRPr lang="en-GB" sz="2000" dirty="0">
              <a:solidFill>
                <a:prstClr val="black"/>
              </a:solidFill>
              <a:latin typeface="Arial" panose="020B0604020202020204" pitchFamily="34" charset="0"/>
              <a:cs typeface="Arial" panose="020B0604020202020204" pitchFamily="34" charset="0"/>
            </a:endParaRPr>
          </a:p>
          <a:p>
            <a:pPr marL="342900" lvl="0" indent="-342900">
              <a:buFont typeface="Arial" panose="020B0604020202020204" pitchFamily="34" charset="0"/>
              <a:buChar char="•"/>
            </a:pPr>
            <a:r>
              <a:rPr lang="en-GB" sz="2000" dirty="0" smtClean="0">
                <a:solidFill>
                  <a:prstClr val="black"/>
                </a:solidFill>
                <a:latin typeface="Arial" panose="020B0604020202020204" pitchFamily="34" charset="0"/>
                <a:cs typeface="Arial" panose="020B0604020202020204" pitchFamily="34" charset="0"/>
              </a:rPr>
              <a:t>How </a:t>
            </a:r>
            <a:r>
              <a:rPr lang="en-GB" sz="2000" dirty="0">
                <a:solidFill>
                  <a:prstClr val="black"/>
                </a:solidFill>
                <a:latin typeface="Arial" panose="020B0604020202020204" pitchFamily="34" charset="0"/>
                <a:cs typeface="Arial" panose="020B0604020202020204" pitchFamily="34" charset="0"/>
              </a:rPr>
              <a:t>do we tell stories that have been side-lined/ ignored in the past</a:t>
            </a:r>
            <a:r>
              <a:rPr lang="en-GB" sz="2000" dirty="0" smtClean="0">
                <a:solidFill>
                  <a:prstClr val="black"/>
                </a:solidFill>
                <a:latin typeface="Arial" panose="020B0604020202020204" pitchFamily="34" charset="0"/>
                <a:cs typeface="Arial" panose="020B0604020202020204" pitchFamily="34" charset="0"/>
              </a:rPr>
              <a:t>?</a:t>
            </a:r>
          </a:p>
          <a:p>
            <a:pPr marL="342900" lvl="0" indent="-342900">
              <a:buFont typeface="Arial" panose="020B0604020202020204" pitchFamily="34" charset="0"/>
              <a:buChar char="•"/>
            </a:pPr>
            <a:endParaRPr lang="en-GB" sz="2000" dirty="0">
              <a:solidFill>
                <a:prstClr val="black"/>
              </a:solidFill>
              <a:latin typeface="Arial" panose="020B0604020202020204" pitchFamily="34" charset="0"/>
              <a:cs typeface="Arial" panose="020B0604020202020204" pitchFamily="34" charset="0"/>
            </a:endParaRPr>
          </a:p>
          <a:p>
            <a:pPr marL="342900" lvl="0" indent="-342900">
              <a:buFont typeface="Arial" panose="020B0604020202020204" pitchFamily="34" charset="0"/>
              <a:buChar char="•"/>
            </a:pPr>
            <a:r>
              <a:rPr lang="en-GB" sz="2000" dirty="0" smtClean="0">
                <a:solidFill>
                  <a:prstClr val="black"/>
                </a:solidFill>
                <a:latin typeface="Arial" panose="020B0604020202020204" pitchFamily="34" charset="0"/>
                <a:cs typeface="Arial" panose="020B0604020202020204" pitchFamily="34" charset="0"/>
              </a:rPr>
              <a:t>Is </a:t>
            </a:r>
            <a:r>
              <a:rPr lang="en-GB" sz="2000" dirty="0">
                <a:solidFill>
                  <a:prstClr val="black"/>
                </a:solidFill>
                <a:latin typeface="Arial" panose="020B0604020202020204" pitchFamily="34" charset="0"/>
                <a:cs typeface="Arial" panose="020B0604020202020204" pitchFamily="34" charset="0"/>
              </a:rPr>
              <a:t>this just an issue for </a:t>
            </a:r>
            <a:r>
              <a:rPr lang="en-GB" sz="2000" dirty="0" smtClean="0">
                <a:solidFill>
                  <a:prstClr val="black"/>
                </a:solidFill>
                <a:latin typeface="Arial" panose="020B0604020202020204" pitchFamily="34" charset="0"/>
                <a:cs typeface="Arial" panose="020B0604020202020204" pitchFamily="34" charset="0"/>
              </a:rPr>
              <a:t>women or are </a:t>
            </a:r>
            <a:r>
              <a:rPr lang="en-GB" sz="2000" dirty="0">
                <a:solidFill>
                  <a:prstClr val="black"/>
                </a:solidFill>
                <a:latin typeface="Arial" panose="020B0604020202020204" pitchFamily="34" charset="0"/>
                <a:cs typeface="Arial" panose="020B0604020202020204" pitchFamily="34" charset="0"/>
              </a:rPr>
              <a:t>there are other people who have been missed out/ ignored</a:t>
            </a:r>
            <a:r>
              <a:rPr lang="en-GB" sz="2000" dirty="0" smtClean="0">
                <a:solidFill>
                  <a:prstClr val="black"/>
                </a:solidFill>
                <a:latin typeface="Arial" panose="020B0604020202020204" pitchFamily="34" charset="0"/>
                <a:cs typeface="Arial" panose="020B0604020202020204" pitchFamily="34" charset="0"/>
              </a:rPr>
              <a:t>? </a:t>
            </a:r>
            <a:endParaRPr lang="en-GB" sz="2000" dirty="0">
              <a:solidFill>
                <a:prstClr val="black"/>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2780147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97563" y="1268760"/>
            <a:ext cx="7920880" cy="707886"/>
          </a:xfrm>
          <a:prstGeom prst="rect">
            <a:avLst/>
          </a:prstGeom>
        </p:spPr>
        <p:txBody>
          <a:bodyPr wrap="square">
            <a:spAutoFit/>
          </a:bodyPr>
          <a:lstStyle/>
          <a:p>
            <a:pPr lvl="0" algn="ctr"/>
            <a:r>
              <a:rPr lang="en-GB" sz="4000" dirty="0">
                <a:solidFill>
                  <a:prstClr val="black"/>
                </a:solidFill>
                <a:latin typeface="Arial" panose="020B0604020202020204" pitchFamily="34" charset="0"/>
                <a:cs typeface="Arial" panose="020B0604020202020204" pitchFamily="34" charset="0"/>
              </a:rPr>
              <a:t>7</a:t>
            </a:r>
            <a:r>
              <a:rPr lang="en-GB" sz="4000" dirty="0" smtClean="0">
                <a:solidFill>
                  <a:prstClr val="black"/>
                </a:solidFill>
                <a:latin typeface="Arial" panose="020B0604020202020204" pitchFamily="34" charset="0"/>
                <a:cs typeface="Arial" panose="020B0604020202020204" pitchFamily="34" charset="0"/>
              </a:rPr>
              <a:t>. Women</a:t>
            </a:r>
            <a:endParaRPr lang="en-GB" sz="4000" dirty="0">
              <a:solidFill>
                <a:prstClr val="black"/>
              </a:solidFill>
              <a:latin typeface="Arial" panose="020B0604020202020204" pitchFamily="34" charset="0"/>
              <a:cs typeface="Arial" panose="020B0604020202020204" pitchFamily="34" charset="0"/>
            </a:endParaRPr>
          </a:p>
        </p:txBody>
      </p:sp>
      <p:sp>
        <p:nvSpPr>
          <p:cNvPr id="4" name="TextBox 3"/>
          <p:cNvSpPr txBox="1"/>
          <p:nvPr/>
        </p:nvSpPr>
        <p:spPr>
          <a:xfrm>
            <a:off x="4211960" y="1976646"/>
            <a:ext cx="4306483" cy="4524315"/>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The Women of Steel is a bronze sculpture that commemorates the women of Sheffield who worked in the city's steel industry during World War I and World War II. </a:t>
            </a:r>
            <a:endParaRPr lang="en-GB" dirty="0" smtClean="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During </a:t>
            </a:r>
            <a:r>
              <a:rPr lang="en-GB" dirty="0">
                <a:latin typeface="Arial" panose="020B0604020202020204" pitchFamily="34" charset="0"/>
                <a:cs typeface="Arial" panose="020B0604020202020204" pitchFamily="34" charset="0"/>
              </a:rPr>
              <a:t>WWI and WWII, thousands of women from across South Yorkshire were conscripted to aid the war effort by taking jobs in the factories and steel </a:t>
            </a:r>
            <a:r>
              <a:rPr lang="en-GB" dirty="0" smtClean="0">
                <a:latin typeface="Arial" panose="020B0604020202020204" pitchFamily="34" charset="0"/>
                <a:cs typeface="Arial" panose="020B0604020202020204" pitchFamily="34" charset="0"/>
              </a:rPr>
              <a:t>mills, because the </a:t>
            </a:r>
            <a:r>
              <a:rPr lang="en-GB" dirty="0">
                <a:latin typeface="Arial" panose="020B0604020202020204" pitchFamily="34" charset="0"/>
                <a:cs typeface="Arial" panose="020B0604020202020204" pitchFamily="34" charset="0"/>
              </a:rPr>
              <a:t>male workers were away fighting. At the end of both wars these women workers were dismissed and went back </a:t>
            </a:r>
            <a:r>
              <a:rPr lang="en-GB" dirty="0" smtClean="0">
                <a:latin typeface="Arial" panose="020B0604020202020204" pitchFamily="34" charset="0"/>
                <a:cs typeface="Arial" panose="020B0604020202020204" pitchFamily="34" charset="0"/>
              </a:rPr>
              <a:t>to the a more traditional </a:t>
            </a:r>
            <a:r>
              <a:rPr lang="en-GB" dirty="0">
                <a:latin typeface="Arial" panose="020B0604020202020204" pitchFamily="34" charset="0"/>
                <a:cs typeface="Arial" panose="020B0604020202020204" pitchFamily="34" charset="0"/>
              </a:rPr>
              <a:t>role of </a:t>
            </a:r>
            <a:r>
              <a:rPr lang="en-GB" dirty="0" smtClean="0">
                <a:latin typeface="Arial" panose="020B0604020202020204" pitchFamily="34" charset="0"/>
                <a:cs typeface="Arial" panose="020B0604020202020204" pitchFamily="34" charset="0"/>
              </a:rPr>
              <a:t>looking after their family and home. </a:t>
            </a:r>
          </a:p>
        </p:txBody>
      </p:sp>
      <p:pic>
        <p:nvPicPr>
          <p:cNvPr id="1026" name="Picture 2" descr="H:\Documents\Immortalised resources\Women_of_steel.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459" t="5332"/>
          <a:stretch/>
        </p:blipFill>
        <p:spPr bwMode="auto">
          <a:xfrm>
            <a:off x="597562" y="1976646"/>
            <a:ext cx="3368795" cy="486551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46994340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97563" y="1268760"/>
            <a:ext cx="7920880" cy="707886"/>
          </a:xfrm>
          <a:prstGeom prst="rect">
            <a:avLst/>
          </a:prstGeom>
        </p:spPr>
        <p:txBody>
          <a:bodyPr wrap="square">
            <a:spAutoFit/>
          </a:bodyPr>
          <a:lstStyle/>
          <a:p>
            <a:pPr lvl="0" algn="ctr"/>
            <a:r>
              <a:rPr lang="en-GB" sz="4000" dirty="0">
                <a:solidFill>
                  <a:prstClr val="black"/>
                </a:solidFill>
                <a:latin typeface="Arial" panose="020B0604020202020204" pitchFamily="34" charset="0"/>
                <a:cs typeface="Arial" panose="020B0604020202020204" pitchFamily="34" charset="0"/>
              </a:rPr>
              <a:t>7</a:t>
            </a:r>
            <a:r>
              <a:rPr lang="en-GB" sz="4000" dirty="0" smtClean="0">
                <a:solidFill>
                  <a:prstClr val="black"/>
                </a:solidFill>
                <a:latin typeface="Arial" panose="020B0604020202020204" pitchFamily="34" charset="0"/>
                <a:cs typeface="Arial" panose="020B0604020202020204" pitchFamily="34" charset="0"/>
              </a:rPr>
              <a:t>. Women</a:t>
            </a:r>
            <a:endParaRPr lang="en-GB" sz="4000" dirty="0">
              <a:solidFill>
                <a:prstClr val="black"/>
              </a:solidFill>
              <a:latin typeface="Arial" panose="020B0604020202020204" pitchFamily="34" charset="0"/>
              <a:cs typeface="Arial" panose="020B0604020202020204" pitchFamily="34" charset="0"/>
            </a:endParaRPr>
          </a:p>
        </p:txBody>
      </p:sp>
      <p:sp>
        <p:nvSpPr>
          <p:cNvPr id="4" name="TextBox 3"/>
          <p:cNvSpPr txBox="1"/>
          <p:nvPr/>
        </p:nvSpPr>
        <p:spPr>
          <a:xfrm>
            <a:off x="4211960" y="1754037"/>
            <a:ext cx="4306483" cy="5078313"/>
          </a:xfrm>
          <a:prstGeom prst="rect">
            <a:avLst/>
          </a:prstGeom>
          <a:noFill/>
        </p:spPr>
        <p:txBody>
          <a:bodyPr wrap="square" rtlCol="0">
            <a:spAutoFit/>
          </a:bodyPr>
          <a:lstStyle/>
          <a:p>
            <a:r>
              <a:rPr lang="en-GB" dirty="0" smtClean="0">
                <a:latin typeface="Arial" panose="020B0604020202020204" pitchFamily="34" charset="0"/>
                <a:cs typeface="Arial" panose="020B0604020202020204" pitchFamily="34" charset="0"/>
              </a:rPr>
              <a:t>For </a:t>
            </a:r>
            <a:r>
              <a:rPr lang="en-GB" dirty="0">
                <a:latin typeface="Arial" panose="020B0604020202020204" pitchFamily="34" charset="0"/>
                <a:cs typeface="Arial" panose="020B0604020202020204" pitchFamily="34" charset="0"/>
              </a:rPr>
              <a:t>many years the vital role women played in the war effort was forgotten and </a:t>
            </a:r>
            <a:r>
              <a:rPr lang="en-GB" dirty="0" smtClean="0">
                <a:latin typeface="Arial" panose="020B0604020202020204" pitchFamily="34" charset="0"/>
                <a:cs typeface="Arial" panose="020B0604020202020204" pitchFamily="34" charset="0"/>
              </a:rPr>
              <a:t>side-lined, </a:t>
            </a:r>
            <a:r>
              <a:rPr lang="en-GB" dirty="0">
                <a:latin typeface="Arial" panose="020B0604020202020204" pitchFamily="34" charset="0"/>
                <a:cs typeface="Arial" panose="020B0604020202020204" pitchFamily="34" charset="0"/>
              </a:rPr>
              <a:t>a </a:t>
            </a:r>
            <a:r>
              <a:rPr lang="en-GB" dirty="0" smtClean="0">
                <a:latin typeface="Arial" panose="020B0604020202020204" pitchFamily="34" charset="0"/>
                <a:cs typeface="Arial" panose="020B0604020202020204" pitchFamily="34" charset="0"/>
              </a:rPr>
              <a:t>‘hidden heritage’. </a:t>
            </a: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In </a:t>
            </a:r>
            <a:r>
              <a:rPr lang="en-GB" dirty="0">
                <a:latin typeface="Arial" panose="020B0604020202020204" pitchFamily="34" charset="0"/>
                <a:cs typeface="Arial" panose="020B0604020202020204" pitchFamily="34" charset="0"/>
              </a:rPr>
              <a:t>2011 four of the surviving women, Kathleen Roberts, Kit </a:t>
            </a:r>
            <a:r>
              <a:rPr lang="en-GB" dirty="0" err="1">
                <a:latin typeface="Arial" panose="020B0604020202020204" pitchFamily="34" charset="0"/>
                <a:cs typeface="Arial" panose="020B0604020202020204" pitchFamily="34" charset="0"/>
              </a:rPr>
              <a:t>Sollitt</a:t>
            </a:r>
            <a:r>
              <a:rPr lang="en-GB" dirty="0">
                <a:latin typeface="Arial" panose="020B0604020202020204" pitchFamily="34" charset="0"/>
                <a:cs typeface="Arial" panose="020B0604020202020204" pitchFamily="34" charset="0"/>
              </a:rPr>
              <a:t>, Ruby Gascoigne and Dorothy </a:t>
            </a:r>
            <a:r>
              <a:rPr lang="en-GB" dirty="0" err="1">
                <a:latin typeface="Arial" panose="020B0604020202020204" pitchFamily="34" charset="0"/>
                <a:cs typeface="Arial" panose="020B0604020202020204" pitchFamily="34" charset="0"/>
              </a:rPr>
              <a:t>Slingsby</a:t>
            </a:r>
            <a:r>
              <a:rPr lang="en-GB" dirty="0">
                <a:latin typeface="Arial" panose="020B0604020202020204" pitchFamily="34" charset="0"/>
                <a:cs typeface="Arial" panose="020B0604020202020204" pitchFamily="34" charset="0"/>
              </a:rPr>
              <a:t>, </a:t>
            </a:r>
            <a:r>
              <a:rPr lang="en-GB" dirty="0" smtClean="0">
                <a:latin typeface="Arial" panose="020B0604020202020204" pitchFamily="34" charset="0"/>
                <a:cs typeface="Arial" panose="020B0604020202020204" pitchFamily="34" charset="0"/>
              </a:rPr>
              <a:t>took action. </a:t>
            </a:r>
          </a:p>
          <a:p>
            <a:endParaRPr lang="en-GB" dirty="0" smtClean="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With </a:t>
            </a:r>
            <a:r>
              <a:rPr lang="en-GB" dirty="0">
                <a:latin typeface="Arial" panose="020B0604020202020204" pitchFamily="34" charset="0"/>
                <a:cs typeface="Arial" panose="020B0604020202020204" pitchFamily="34" charset="0"/>
              </a:rPr>
              <a:t>the support of journalist Nancy Fielder, they came forward on behalf of all their fellow steelworkers and made the case for their hard work, stamina and bravery to finally be publicly acknowledged</a:t>
            </a:r>
            <a:r>
              <a:rPr lang="en-GB" dirty="0" smtClean="0">
                <a:latin typeface="Arial" panose="020B0604020202020204" pitchFamily="34" charset="0"/>
                <a:cs typeface="Arial" panose="020B0604020202020204" pitchFamily="34" charset="0"/>
              </a:rPr>
              <a:t>. </a:t>
            </a:r>
          </a:p>
          <a:p>
            <a:endParaRPr lang="en-GB" dirty="0" smtClean="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The statue </a:t>
            </a:r>
            <a:r>
              <a:rPr lang="en-GB" dirty="0">
                <a:latin typeface="Arial" panose="020B0604020202020204" pitchFamily="34" charset="0"/>
                <a:cs typeface="Arial" panose="020B0604020202020204" pitchFamily="34" charset="0"/>
              </a:rPr>
              <a:t>was sculpted by Martin Jennings and unveiled in June 2016. </a:t>
            </a:r>
          </a:p>
        </p:txBody>
      </p:sp>
      <p:pic>
        <p:nvPicPr>
          <p:cNvPr id="1026" name="Picture 2" descr="H:\Documents\Immortalised resources\Women_of_steel.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459" t="5332"/>
          <a:stretch/>
        </p:blipFill>
        <p:spPr bwMode="auto">
          <a:xfrm>
            <a:off x="597562" y="1976646"/>
            <a:ext cx="3368795" cy="486551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87777206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97563" y="1268760"/>
            <a:ext cx="7920880" cy="707886"/>
          </a:xfrm>
          <a:prstGeom prst="rect">
            <a:avLst/>
          </a:prstGeom>
        </p:spPr>
        <p:txBody>
          <a:bodyPr wrap="square">
            <a:spAutoFit/>
          </a:bodyPr>
          <a:lstStyle/>
          <a:p>
            <a:pPr lvl="0" algn="ctr"/>
            <a:r>
              <a:rPr lang="en-GB" sz="4000" dirty="0">
                <a:solidFill>
                  <a:prstClr val="black"/>
                </a:solidFill>
                <a:latin typeface="Arial" panose="020B0604020202020204" pitchFamily="34" charset="0"/>
                <a:cs typeface="Arial" panose="020B0604020202020204" pitchFamily="34" charset="0"/>
              </a:rPr>
              <a:t>7</a:t>
            </a:r>
            <a:r>
              <a:rPr lang="en-GB" sz="4000" dirty="0" smtClean="0">
                <a:solidFill>
                  <a:prstClr val="black"/>
                </a:solidFill>
                <a:latin typeface="Arial" panose="020B0604020202020204" pitchFamily="34" charset="0"/>
                <a:cs typeface="Arial" panose="020B0604020202020204" pitchFamily="34" charset="0"/>
              </a:rPr>
              <a:t>. Women</a:t>
            </a:r>
            <a:endParaRPr lang="en-GB" sz="4000" dirty="0">
              <a:solidFill>
                <a:prstClr val="black"/>
              </a:solidFill>
              <a:latin typeface="Arial" panose="020B0604020202020204" pitchFamily="34" charset="0"/>
              <a:cs typeface="Arial" panose="020B0604020202020204" pitchFamily="34" charset="0"/>
            </a:endParaRPr>
          </a:p>
        </p:txBody>
      </p:sp>
      <p:sp>
        <p:nvSpPr>
          <p:cNvPr id="4" name="TextBox 3"/>
          <p:cNvSpPr txBox="1"/>
          <p:nvPr/>
        </p:nvSpPr>
        <p:spPr>
          <a:xfrm>
            <a:off x="3422064" y="2529923"/>
            <a:ext cx="5070507" cy="3416320"/>
          </a:xfrm>
          <a:prstGeom prst="rect">
            <a:avLst/>
          </a:prstGeom>
          <a:noFill/>
        </p:spPr>
        <p:txBody>
          <a:bodyPr wrap="square" rtlCol="0">
            <a:spAutoFit/>
          </a:bodyPr>
          <a:lstStyle/>
          <a:p>
            <a:r>
              <a:rPr lang="en-GB" dirty="0" smtClean="0">
                <a:latin typeface="Arial" panose="020B0604020202020204" pitchFamily="34" charset="0"/>
                <a:cs typeface="Arial" panose="020B0604020202020204" pitchFamily="34" charset="0"/>
              </a:rPr>
              <a:t>Women of Steel is just one example of where the role of women in the past had been hidden.</a:t>
            </a: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That fact that less than 3% of all statues in the UK are of </a:t>
            </a:r>
            <a:r>
              <a:rPr lang="en-GB" dirty="0" smtClean="0">
                <a:latin typeface="Arial" panose="020B0604020202020204" pitchFamily="34" charset="0"/>
                <a:cs typeface="Arial" panose="020B0604020202020204" pitchFamily="34" charset="0"/>
              </a:rPr>
              <a:t>ordinary </a:t>
            </a:r>
            <a:r>
              <a:rPr lang="en-GB" dirty="0" smtClean="0">
                <a:latin typeface="Arial" panose="020B0604020202020204" pitchFamily="34" charset="0"/>
                <a:cs typeface="Arial" panose="020B0604020202020204" pitchFamily="34" charset="0"/>
              </a:rPr>
              <a:t>women, yet they make up c. 50% of the population is significant.</a:t>
            </a: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Can </a:t>
            </a:r>
            <a:r>
              <a:rPr lang="en-GB" dirty="0">
                <a:latin typeface="Arial" panose="020B0604020202020204" pitchFamily="34" charset="0"/>
                <a:cs typeface="Arial" panose="020B0604020202020204" pitchFamily="34" charset="0"/>
              </a:rPr>
              <a:t>you name any </a:t>
            </a:r>
            <a:r>
              <a:rPr lang="en-GB" dirty="0" smtClean="0">
                <a:latin typeface="Arial" panose="020B0604020202020204" pitchFamily="34" charset="0"/>
                <a:cs typeface="Arial" panose="020B0604020202020204" pitchFamily="34" charset="0"/>
              </a:rPr>
              <a:t>statues </a:t>
            </a:r>
            <a:r>
              <a:rPr lang="en-GB" dirty="0">
                <a:latin typeface="Arial" panose="020B0604020202020204" pitchFamily="34" charset="0"/>
                <a:cs typeface="Arial" panose="020B0604020202020204" pitchFamily="34" charset="0"/>
              </a:rPr>
              <a:t>to women that you </a:t>
            </a:r>
            <a:r>
              <a:rPr lang="en-GB" dirty="0" smtClean="0">
                <a:latin typeface="Arial" panose="020B0604020202020204" pitchFamily="34" charset="0"/>
                <a:cs typeface="Arial" panose="020B0604020202020204" pitchFamily="34" charset="0"/>
              </a:rPr>
              <a:t>know of? </a:t>
            </a:r>
          </a:p>
          <a:p>
            <a:endParaRPr lang="en-GB" dirty="0" smtClean="0">
              <a:latin typeface="Arial" panose="020B0604020202020204" pitchFamily="34" charset="0"/>
              <a:cs typeface="Arial" panose="020B0604020202020204" pitchFamily="34" charset="0"/>
            </a:endParaRPr>
          </a:p>
          <a:p>
            <a:pPr lvl="0"/>
            <a:r>
              <a:rPr lang="en-GB" dirty="0" smtClean="0">
                <a:solidFill>
                  <a:prstClr val="black"/>
                </a:solidFill>
                <a:latin typeface="Arial" panose="020B0604020202020204" pitchFamily="34" charset="0"/>
                <a:cs typeface="Arial" panose="020B0604020202020204" pitchFamily="34" charset="0"/>
              </a:rPr>
              <a:t>Are there any statues to women in your local area – like the Women of Steel example?</a:t>
            </a:r>
            <a:endParaRPr lang="en-GB"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7019" t="3579" r="4945" b="4496"/>
          <a:stretch/>
        </p:blipFill>
        <p:spPr>
          <a:xfrm>
            <a:off x="629758" y="2529923"/>
            <a:ext cx="2606849" cy="3746674"/>
          </a:xfrm>
          <a:prstGeom prst="rect">
            <a:avLst/>
          </a:prstGeom>
        </p:spPr>
      </p:pic>
    </p:spTree>
    <p:custDataLst>
      <p:tags r:id="rId1"/>
    </p:custDataLst>
    <p:extLst>
      <p:ext uri="{BB962C8B-B14F-4D97-AF65-F5344CB8AC3E}">
        <p14:creationId xmlns:p14="http://schemas.microsoft.com/office/powerpoint/2010/main" val="1298945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anim calcmode="lin" valueType="num">
                                      <p:cBhvr additive="base">
                                        <p:cTn id="7" dur="1000" fill="hold"/>
                                        <p:tgtEl>
                                          <p:spTgt spid="4">
                                            <p:txEl>
                                              <p:pRg st="4" end="4"/>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xEl>
                                              <p:pRg st="6" end="6"/>
                                            </p:txEl>
                                          </p:spTgt>
                                        </p:tgtEl>
                                        <p:attrNameLst>
                                          <p:attrName>style.visibility</p:attrName>
                                        </p:attrNameLst>
                                      </p:cBhvr>
                                      <p:to>
                                        <p:strVal val="visible"/>
                                      </p:to>
                                    </p:set>
                                    <p:anim calcmode="lin" valueType="num">
                                      <p:cBhvr additive="base">
                                        <p:cTn id="13" dur="1000" fill="hold"/>
                                        <p:tgtEl>
                                          <p:spTgt spid="4">
                                            <p:txEl>
                                              <p:pRg st="6" end="6"/>
                                            </p:txEl>
                                          </p:spTgt>
                                        </p:tgtEl>
                                        <p:attrNameLst>
                                          <p:attrName>ppt_x</p:attrName>
                                        </p:attrNameLst>
                                      </p:cBhvr>
                                      <p:tavLst>
                                        <p:tav tm="0">
                                          <p:val>
                                            <p:strVal val="0-#ppt_w/2"/>
                                          </p:val>
                                        </p:tav>
                                        <p:tav tm="100000">
                                          <p:val>
                                            <p:strVal val="#ppt_x"/>
                                          </p:val>
                                        </p:tav>
                                      </p:tavLst>
                                    </p:anim>
                                    <p:anim calcmode="lin" valueType="num">
                                      <p:cBhvr additive="base">
                                        <p:cTn id="14" dur="1000" fill="hold"/>
                                        <p:tgtEl>
                                          <p:spTgt spid="4">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97563" y="1268760"/>
            <a:ext cx="7920880" cy="707886"/>
          </a:xfrm>
          <a:prstGeom prst="rect">
            <a:avLst/>
          </a:prstGeom>
        </p:spPr>
        <p:txBody>
          <a:bodyPr wrap="square">
            <a:spAutoFit/>
          </a:bodyPr>
          <a:lstStyle/>
          <a:p>
            <a:pPr lvl="0" algn="ctr"/>
            <a:r>
              <a:rPr lang="en-GB" sz="4000" dirty="0">
                <a:solidFill>
                  <a:prstClr val="black"/>
                </a:solidFill>
                <a:latin typeface="Arial" panose="020B0604020202020204" pitchFamily="34" charset="0"/>
                <a:cs typeface="Arial" panose="020B0604020202020204" pitchFamily="34" charset="0"/>
              </a:rPr>
              <a:t>7</a:t>
            </a:r>
            <a:r>
              <a:rPr lang="en-GB" sz="4000" dirty="0" smtClean="0">
                <a:solidFill>
                  <a:prstClr val="black"/>
                </a:solidFill>
                <a:latin typeface="Arial" panose="020B0604020202020204" pitchFamily="34" charset="0"/>
                <a:cs typeface="Arial" panose="020B0604020202020204" pitchFamily="34" charset="0"/>
              </a:rPr>
              <a:t>. Women</a:t>
            </a:r>
            <a:endParaRPr lang="en-GB" sz="4000" dirty="0">
              <a:solidFill>
                <a:prstClr val="black"/>
              </a:solidFill>
              <a:latin typeface="Arial" panose="020B0604020202020204" pitchFamily="34" charset="0"/>
              <a:cs typeface="Arial" panose="020B0604020202020204" pitchFamily="34" charset="0"/>
            </a:endParaRPr>
          </a:p>
        </p:txBody>
      </p:sp>
      <p:sp>
        <p:nvSpPr>
          <p:cNvPr id="4" name="TextBox 3"/>
          <p:cNvSpPr txBox="1"/>
          <p:nvPr/>
        </p:nvSpPr>
        <p:spPr>
          <a:xfrm>
            <a:off x="3407994" y="2141102"/>
            <a:ext cx="5070507" cy="4462760"/>
          </a:xfrm>
          <a:prstGeom prst="rect">
            <a:avLst/>
          </a:prstGeom>
          <a:noFill/>
        </p:spPr>
        <p:txBody>
          <a:bodyPr wrap="square" rtlCol="0">
            <a:spAutoFit/>
          </a:bodyPr>
          <a:lstStyle/>
          <a:p>
            <a:r>
              <a:rPr lang="en-GB" i="1" dirty="0" smtClean="0">
                <a:latin typeface="Arial" panose="020B0604020202020204" pitchFamily="34" charset="0"/>
                <a:cs typeface="Arial" panose="020B0604020202020204" pitchFamily="34" charset="0"/>
              </a:rPr>
              <a:t>"In </a:t>
            </a:r>
            <a:r>
              <a:rPr lang="en-GB" i="1" dirty="0">
                <a:latin typeface="Arial" panose="020B0604020202020204" pitchFamily="34" charset="0"/>
                <a:cs typeface="Arial" panose="020B0604020202020204" pitchFamily="34" charset="0"/>
              </a:rPr>
              <a:t>London there are more statues to men named John </a:t>
            </a:r>
            <a:r>
              <a:rPr lang="en-GB" i="1" dirty="0" smtClean="0">
                <a:latin typeface="Arial" panose="020B0604020202020204" pitchFamily="34" charset="0"/>
                <a:cs typeface="Arial" panose="020B0604020202020204" pitchFamily="34" charset="0"/>
              </a:rPr>
              <a:t>than </a:t>
            </a:r>
            <a:r>
              <a:rPr lang="en-GB" i="1" dirty="0">
                <a:latin typeface="Arial" panose="020B0604020202020204" pitchFamily="34" charset="0"/>
                <a:cs typeface="Arial" panose="020B0604020202020204" pitchFamily="34" charset="0"/>
              </a:rPr>
              <a:t>there are to non-fictional, non-royal women</a:t>
            </a:r>
            <a:r>
              <a:rPr lang="en-GB" i="1" dirty="0" smtClean="0">
                <a:latin typeface="Arial" panose="020B0604020202020204" pitchFamily="34" charset="0"/>
                <a:cs typeface="Arial" panose="020B0604020202020204" pitchFamily="34" charset="0"/>
              </a:rPr>
              <a:t>”.</a:t>
            </a:r>
          </a:p>
          <a:p>
            <a:r>
              <a:rPr lang="en-GB" sz="1600" dirty="0" smtClean="0">
                <a:latin typeface="Arial" panose="020B0604020202020204" pitchFamily="34" charset="0"/>
                <a:cs typeface="Arial" panose="020B0604020202020204" pitchFamily="34" charset="0"/>
              </a:rPr>
              <a:t>Caroline </a:t>
            </a:r>
            <a:r>
              <a:rPr lang="en-GB" sz="1600" dirty="0" err="1" smtClean="0">
                <a:latin typeface="Arial" panose="020B0604020202020204" pitchFamily="34" charset="0"/>
                <a:cs typeface="Arial" panose="020B0604020202020204" pitchFamily="34" charset="0"/>
              </a:rPr>
              <a:t>Criado</a:t>
            </a:r>
            <a:r>
              <a:rPr lang="en-GB" sz="1600" dirty="0" smtClean="0">
                <a:latin typeface="Arial" panose="020B0604020202020204" pitchFamily="34" charset="0"/>
                <a:cs typeface="Arial" panose="020B0604020202020204" pitchFamily="34" charset="0"/>
              </a:rPr>
              <a:t>-Perez 2016</a:t>
            </a:r>
          </a:p>
          <a:p>
            <a:endParaRPr lang="en-GB" sz="1600"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But why is there such a lack of monuments, memorials and statues to women on display in our society? Does this situation accurately reflect the achievements of great, talented, brave and everyday women throughout history</a:t>
            </a:r>
            <a:r>
              <a:rPr lang="en-GB" dirty="0" smtClean="0">
                <a:latin typeface="Arial" panose="020B0604020202020204" pitchFamily="34" charset="0"/>
                <a:cs typeface="Arial" panose="020B0604020202020204" pitchFamily="34" charset="0"/>
              </a:rPr>
              <a:t>?</a:t>
            </a: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Recently</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Criado</a:t>
            </a:r>
            <a:r>
              <a:rPr lang="en-GB" dirty="0">
                <a:latin typeface="Arial" panose="020B0604020202020204" pitchFamily="34" charset="0"/>
                <a:cs typeface="Arial" panose="020B0604020202020204" pitchFamily="34" charset="0"/>
              </a:rPr>
              <a:t>-Perez, amongst others, was involved in successfully campaigning to have Jane Austen appear on the £10 bank note and for a statue of Suffragette Millicent Fawcett to be unveiled in Parliament Square. </a:t>
            </a:r>
          </a:p>
        </p:txBody>
      </p:sp>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7019" t="3579" r="4945" b="4496"/>
          <a:stretch/>
        </p:blipFill>
        <p:spPr>
          <a:xfrm>
            <a:off x="629758" y="2529923"/>
            <a:ext cx="2606849" cy="3746674"/>
          </a:xfrm>
          <a:prstGeom prst="rect">
            <a:avLst/>
          </a:prstGeom>
        </p:spPr>
      </p:pic>
    </p:spTree>
    <p:custDataLst>
      <p:tags r:id="rId1"/>
    </p:custDataLst>
    <p:extLst>
      <p:ext uri="{BB962C8B-B14F-4D97-AF65-F5344CB8AC3E}">
        <p14:creationId xmlns:p14="http://schemas.microsoft.com/office/powerpoint/2010/main" val="2313101852"/>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440597" y="2276872"/>
            <a:ext cx="5098571" cy="4524315"/>
          </a:xfrm>
          <a:prstGeom prst="rect">
            <a:avLst/>
          </a:prstGeom>
          <a:noFill/>
        </p:spPr>
        <p:txBody>
          <a:bodyPr wrap="square" rtlCol="0">
            <a:spAutoFit/>
          </a:bodyPr>
          <a:lstStyle/>
          <a:p>
            <a:r>
              <a:rPr lang="en-GB" b="1" dirty="0" smtClean="0">
                <a:latin typeface="Arial" panose="020B0604020202020204" pitchFamily="34" charset="0"/>
                <a:cs typeface="Arial" panose="020B0604020202020204" pitchFamily="34" charset="0"/>
              </a:rPr>
              <a:t>What can statues tell us about the </a:t>
            </a:r>
            <a:r>
              <a:rPr lang="en-GB" b="1" dirty="0">
                <a:latin typeface="Arial" panose="020B0604020202020204" pitchFamily="34" charset="0"/>
                <a:cs typeface="Arial" panose="020B0604020202020204" pitchFamily="34" charset="0"/>
              </a:rPr>
              <a:t>role women </a:t>
            </a:r>
            <a:r>
              <a:rPr lang="en-GB" b="1" dirty="0" smtClean="0">
                <a:latin typeface="Arial" panose="020B0604020202020204" pitchFamily="34" charset="0"/>
                <a:cs typeface="Arial" panose="020B0604020202020204" pitchFamily="34" charset="0"/>
              </a:rPr>
              <a:t>have played</a:t>
            </a:r>
            <a:r>
              <a:rPr lang="en-GB" b="1" dirty="0">
                <a:latin typeface="Arial" panose="020B0604020202020204" pitchFamily="34" charset="0"/>
                <a:cs typeface="Arial" panose="020B0604020202020204" pitchFamily="34" charset="0"/>
              </a:rPr>
              <a:t>, </a:t>
            </a:r>
            <a:r>
              <a:rPr lang="en-GB" b="1" dirty="0" smtClean="0">
                <a:latin typeface="Arial" panose="020B0604020202020204" pitchFamily="34" charset="0"/>
                <a:cs typeface="Arial" panose="020B0604020202020204" pitchFamily="34" charset="0"/>
              </a:rPr>
              <a:t>historically,  </a:t>
            </a:r>
            <a:r>
              <a:rPr lang="en-GB" b="1" dirty="0">
                <a:latin typeface="Arial" panose="020B0604020202020204" pitchFamily="34" charset="0"/>
                <a:cs typeface="Arial" panose="020B0604020202020204" pitchFamily="34" charset="0"/>
              </a:rPr>
              <a:t>in the public life of our nation</a:t>
            </a:r>
            <a:r>
              <a:rPr lang="en-GB" b="1" dirty="0" smtClean="0">
                <a:latin typeface="Arial" panose="020B0604020202020204" pitchFamily="34" charset="0"/>
                <a:cs typeface="Arial" panose="020B0604020202020204" pitchFamily="34" charset="0"/>
              </a:rPr>
              <a:t>?</a:t>
            </a:r>
          </a:p>
          <a:p>
            <a:endParaRPr lang="en-GB" dirty="0" smtClean="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Look at the images and descriptions of the statues on the following slides.</a:t>
            </a: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As you look at the monuments start </a:t>
            </a:r>
            <a:r>
              <a:rPr lang="en-GB" dirty="0">
                <a:latin typeface="Arial" panose="020B0604020202020204" pitchFamily="34" charset="0"/>
                <a:cs typeface="Arial" panose="020B0604020202020204" pitchFamily="34" charset="0"/>
              </a:rPr>
              <a:t>to think </a:t>
            </a:r>
            <a:r>
              <a:rPr lang="en-GB" dirty="0" smtClean="0">
                <a:latin typeface="Arial" panose="020B0604020202020204" pitchFamily="34" charset="0"/>
                <a:cs typeface="Arial" panose="020B0604020202020204" pitchFamily="34" charset="0"/>
              </a:rPr>
              <a:t>what categories you could use to describe the women being immortalised.</a:t>
            </a:r>
          </a:p>
          <a:p>
            <a:endParaRPr lang="en-GB" dirty="0">
              <a:latin typeface="Arial" panose="020B0604020202020204" pitchFamily="34" charset="0"/>
              <a:cs typeface="Arial" panose="020B0604020202020204" pitchFamily="34" charset="0"/>
            </a:endParaRPr>
          </a:p>
          <a:p>
            <a:endParaRPr lang="en-GB" dirty="0" smtClean="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endParaRPr lang="en-GB" dirty="0" smtClean="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p:txBody>
      </p:sp>
      <p:sp>
        <p:nvSpPr>
          <p:cNvPr id="12" name="Title 1"/>
          <p:cNvSpPr txBox="1">
            <a:spLocks/>
          </p:cNvSpPr>
          <p:nvPr/>
        </p:nvSpPr>
        <p:spPr>
          <a:xfrm>
            <a:off x="593414" y="1202493"/>
            <a:ext cx="7992889" cy="792088"/>
          </a:xfrm>
          <a:prstGeom prst="rect">
            <a:avLst/>
          </a:prstGeom>
          <a:solidFill>
            <a:srgbClr val="FFFF00"/>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dirty="0" smtClean="0">
                <a:latin typeface="Arial" panose="020B0604020202020204" pitchFamily="34" charset="0"/>
                <a:cs typeface="Arial" panose="020B0604020202020204" pitchFamily="34" charset="0"/>
              </a:rPr>
              <a:t>Activity</a:t>
            </a:r>
            <a:endParaRPr lang="en-GB" dirty="0">
              <a:latin typeface="Arial" panose="020B0604020202020204" pitchFamily="34" charset="0"/>
              <a:cs typeface="Arial" panose="020B0604020202020204" pitchFamily="34" charset="0"/>
            </a:endParaRPr>
          </a:p>
        </p:txBody>
      </p:sp>
      <p:pic>
        <p:nvPicPr>
          <p:cNvPr id="6" name="Picture 5"/>
          <p:cNvPicPr/>
          <p:nvPr/>
        </p:nvPicPr>
        <p:blipFill>
          <a:blip r:embed="rId5" cstate="print">
            <a:extLst>
              <a:ext uri="{28A0092B-C50C-407E-A947-70E740481C1C}">
                <a14:useLocalDpi xmlns:a14="http://schemas.microsoft.com/office/drawing/2010/main" val="0"/>
              </a:ext>
            </a:extLst>
          </a:blip>
          <a:stretch>
            <a:fillRect/>
          </a:stretch>
        </p:blipFill>
        <p:spPr>
          <a:xfrm>
            <a:off x="5516599" y="5044440"/>
            <a:ext cx="1877060" cy="1813560"/>
          </a:xfrm>
          <a:prstGeom prst="rect">
            <a:avLst/>
          </a:prstGeom>
        </p:spPr>
      </p:pic>
      <p:grpSp>
        <p:nvGrpSpPr>
          <p:cNvPr id="7" name="Group 6"/>
          <p:cNvGrpSpPr/>
          <p:nvPr/>
        </p:nvGrpSpPr>
        <p:grpSpPr>
          <a:xfrm>
            <a:off x="3414578" y="5021218"/>
            <a:ext cx="1924050" cy="1858645"/>
            <a:chOff x="5300745" y="4877388"/>
            <a:chExt cx="1924050" cy="1858645"/>
          </a:xfrm>
        </p:grpSpPr>
        <p:pic>
          <p:nvPicPr>
            <p:cNvPr id="8" name="Picture 7"/>
            <p:cNvPicPr/>
            <p:nvPr/>
          </p:nvPicPr>
          <p:blipFill>
            <a:blip r:embed="rId6" cstate="print">
              <a:extLst>
                <a:ext uri="{28A0092B-C50C-407E-A947-70E740481C1C}">
                  <a14:useLocalDpi xmlns:a14="http://schemas.microsoft.com/office/drawing/2010/main" val="0"/>
                </a:ext>
              </a:extLst>
            </a:blip>
            <a:stretch>
              <a:fillRect/>
            </a:stretch>
          </p:blipFill>
          <p:spPr>
            <a:xfrm rot="748194">
              <a:off x="5300745" y="4877388"/>
              <a:ext cx="1924050" cy="1858645"/>
            </a:xfrm>
            <a:prstGeom prst="rect">
              <a:avLst/>
            </a:prstGeom>
          </p:spPr>
        </p:pic>
        <p:sp>
          <p:nvSpPr>
            <p:cNvPr id="9" name="Text Box 2"/>
            <p:cNvSpPr txBox="1">
              <a:spLocks noChangeArrowheads="1"/>
            </p:cNvSpPr>
            <p:nvPr/>
          </p:nvSpPr>
          <p:spPr bwMode="auto">
            <a:xfrm>
              <a:off x="5506686" y="5193976"/>
              <a:ext cx="1512167" cy="494665"/>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Aft>
                  <a:spcPts val="800"/>
                </a:spcAft>
              </a:pPr>
              <a:r>
                <a:rPr lang="en-GB" sz="7200" dirty="0" smtClean="0">
                  <a:effectLst/>
                  <a:latin typeface="Calibri"/>
                  <a:ea typeface="Calibri"/>
                  <a:cs typeface="Times New Roman"/>
                </a:rPr>
                <a:t>?</a:t>
              </a:r>
              <a:endParaRPr lang="en-GB" sz="7200" dirty="0">
                <a:effectLst/>
                <a:latin typeface="Calibri"/>
                <a:ea typeface="Calibri"/>
                <a:cs typeface="Times New Roman"/>
              </a:endParaRPr>
            </a:p>
          </p:txBody>
        </p:sp>
      </p:grpSp>
      <p:grpSp>
        <p:nvGrpSpPr>
          <p:cNvPr id="10" name="Group 9"/>
          <p:cNvGrpSpPr/>
          <p:nvPr/>
        </p:nvGrpSpPr>
        <p:grpSpPr>
          <a:xfrm>
            <a:off x="7332890" y="5021897"/>
            <a:ext cx="1924050" cy="1858645"/>
            <a:chOff x="7412286" y="5947973"/>
            <a:chExt cx="1924050" cy="1858645"/>
          </a:xfrm>
        </p:grpSpPr>
        <p:pic>
          <p:nvPicPr>
            <p:cNvPr id="11" name="Picture 10"/>
            <p:cNvPicPr/>
            <p:nvPr/>
          </p:nvPicPr>
          <p:blipFill>
            <a:blip r:embed="rId6" cstate="print">
              <a:extLst>
                <a:ext uri="{28A0092B-C50C-407E-A947-70E740481C1C}">
                  <a14:useLocalDpi xmlns:a14="http://schemas.microsoft.com/office/drawing/2010/main" val="0"/>
                </a:ext>
              </a:extLst>
            </a:blip>
            <a:stretch>
              <a:fillRect/>
            </a:stretch>
          </p:blipFill>
          <p:spPr>
            <a:xfrm rot="748194">
              <a:off x="7412286" y="5947973"/>
              <a:ext cx="1924050" cy="1858645"/>
            </a:xfrm>
            <a:prstGeom prst="rect">
              <a:avLst/>
            </a:prstGeom>
          </p:spPr>
        </p:pic>
        <p:sp>
          <p:nvSpPr>
            <p:cNvPr id="13" name="Text Box 2"/>
            <p:cNvSpPr txBox="1">
              <a:spLocks noChangeArrowheads="1"/>
            </p:cNvSpPr>
            <p:nvPr/>
          </p:nvSpPr>
          <p:spPr bwMode="auto">
            <a:xfrm rot="992717">
              <a:off x="7627371" y="6192065"/>
              <a:ext cx="1535435" cy="737870"/>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Aft>
                  <a:spcPts val="800"/>
                </a:spcAft>
              </a:pPr>
              <a:r>
                <a:rPr lang="en-GB" sz="9600" b="1" dirty="0" smtClean="0">
                  <a:latin typeface="Bradley Hand ITC"/>
                  <a:ea typeface="Calibri"/>
                  <a:cs typeface="Arial"/>
                </a:rPr>
                <a:t>?</a:t>
              </a:r>
              <a:endParaRPr lang="en-GB" sz="9600" dirty="0">
                <a:effectLst/>
                <a:latin typeface="Calibri"/>
                <a:ea typeface="Calibri"/>
                <a:cs typeface="Times New Roman"/>
              </a:endParaRPr>
            </a:p>
          </p:txBody>
        </p:sp>
      </p:grpSp>
      <p:sp>
        <p:nvSpPr>
          <p:cNvPr id="14" name="Text Box 2"/>
          <p:cNvSpPr txBox="1">
            <a:spLocks noChangeArrowheads="1"/>
          </p:cNvSpPr>
          <p:nvPr/>
        </p:nvSpPr>
        <p:spPr bwMode="auto">
          <a:xfrm rot="21108118">
            <a:off x="5972945" y="5289844"/>
            <a:ext cx="1387282" cy="568325"/>
          </a:xfrm>
          <a:prstGeom prst="rect">
            <a:avLst/>
          </a:prstGeom>
          <a:noFill/>
          <a:ln w="9525">
            <a:noFill/>
            <a:miter lim="800000"/>
            <a:headEnd/>
            <a:tailEnd/>
          </a:ln>
        </p:spPr>
        <p:txBody>
          <a:bodyPr rot="0" vert="horz" wrap="square" lIns="91440" tIns="45720" rIns="91440" bIns="45720" anchor="t" anchorCtr="0">
            <a:noAutofit/>
          </a:bodyPr>
          <a:lstStyle/>
          <a:p>
            <a:r>
              <a:rPr lang="en-GB" sz="7200" dirty="0" smtClean="0">
                <a:effectLst/>
                <a:latin typeface="Arial"/>
                <a:ea typeface="Calibri"/>
                <a:cs typeface="Times New Roman"/>
              </a:rPr>
              <a:t>?</a:t>
            </a:r>
            <a:endParaRPr lang="en-GB" sz="7200" dirty="0">
              <a:effectLst/>
              <a:latin typeface="Calibri"/>
              <a:ea typeface="Calibri"/>
              <a:cs typeface="Times New Roman"/>
            </a:endParaRPr>
          </a:p>
        </p:txBody>
      </p:sp>
      <p:pic>
        <p:nvPicPr>
          <p:cNvPr id="15" name="Picture 14"/>
          <p:cNvPicPr>
            <a:picLocks noChangeAspect="1"/>
          </p:cNvPicPr>
          <p:nvPr/>
        </p:nvPicPr>
        <p:blipFill rotWithShape="1">
          <a:blip r:embed="rId7" cstate="print">
            <a:extLst>
              <a:ext uri="{28A0092B-C50C-407E-A947-70E740481C1C}">
                <a14:useLocalDpi xmlns:a14="http://schemas.microsoft.com/office/drawing/2010/main" val="0"/>
              </a:ext>
            </a:extLst>
          </a:blip>
          <a:srcRect l="7019" t="3579" r="4945" b="4496"/>
          <a:stretch/>
        </p:blipFill>
        <p:spPr>
          <a:xfrm>
            <a:off x="629758" y="2529923"/>
            <a:ext cx="2606849" cy="3746674"/>
          </a:xfrm>
          <a:prstGeom prst="rect">
            <a:avLst/>
          </a:prstGeom>
        </p:spPr>
      </p:pic>
    </p:spTree>
    <p:custDataLst>
      <p:tags r:id="rId1"/>
    </p:custDataLst>
    <p:extLst>
      <p:ext uri="{BB962C8B-B14F-4D97-AF65-F5344CB8AC3E}">
        <p14:creationId xmlns:p14="http://schemas.microsoft.com/office/powerpoint/2010/main" val="1576247086"/>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915537457"/>
              </p:ext>
            </p:extLst>
          </p:nvPr>
        </p:nvGraphicFramePr>
        <p:xfrm>
          <a:off x="597562" y="1397000"/>
          <a:ext cx="7920880" cy="5303520"/>
        </p:xfrm>
        <a:graphic>
          <a:graphicData uri="http://schemas.openxmlformats.org/drawingml/2006/table">
            <a:tbl>
              <a:tblPr bandRow="1">
                <a:tableStyleId>{5C22544A-7EE6-4342-B048-85BDC9FD1C3A}</a:tableStyleId>
              </a:tblPr>
              <a:tblGrid>
                <a:gridCol w="3960440"/>
                <a:gridCol w="3960440"/>
              </a:tblGrid>
              <a:tr h="370840">
                <a:tc>
                  <a:txBody>
                    <a:bodyPr/>
                    <a:lstStyle/>
                    <a:p>
                      <a:r>
                        <a:rPr lang="en-GB" b="1" dirty="0" smtClean="0">
                          <a:latin typeface="Arial" panose="020B0604020202020204" pitchFamily="34" charset="0"/>
                          <a:cs typeface="Arial" panose="020B0604020202020204" pitchFamily="34" charset="0"/>
                        </a:rPr>
                        <a:t>Amy Johnson, Herne Bay</a:t>
                      </a:r>
                    </a:p>
                    <a:p>
                      <a:endParaRPr lang="en-GB" dirty="0" smtClean="0">
                        <a:latin typeface="Arial" panose="020B0604020202020204" pitchFamily="34" charset="0"/>
                        <a:cs typeface="Arial" panose="020B0604020202020204" pitchFamily="34" charset="0"/>
                      </a:endParaRPr>
                    </a:p>
                    <a:p>
                      <a:pPr fontAlgn="base"/>
                      <a:r>
                        <a:rPr lang="en-GB" dirty="0" smtClean="0">
                          <a:latin typeface="Arial" panose="020B0604020202020204" pitchFamily="34" charset="0"/>
                          <a:cs typeface="Arial" panose="020B0604020202020204" pitchFamily="34" charset="0"/>
                          <a:hlinkClick r:id="rId4"/>
                        </a:rPr>
                        <a:t>Amy Johnson CBE</a:t>
                      </a:r>
                      <a:r>
                        <a:rPr lang="en-GB" dirty="0" smtClean="0">
                          <a:latin typeface="Arial" panose="020B0604020202020204" pitchFamily="34" charset="0"/>
                          <a:cs typeface="Arial" panose="020B0604020202020204" pitchFamily="34" charset="0"/>
                        </a:rPr>
                        <a:t> (1903 – 1941) was a pioneering English aviator.</a:t>
                      </a:r>
                      <a:r>
                        <a:rPr lang="en-GB" baseline="0" dirty="0" smtClean="0">
                          <a:latin typeface="Arial" panose="020B0604020202020204" pitchFamily="34" charset="0"/>
                          <a:cs typeface="Arial" panose="020B0604020202020204" pitchFamily="34" charset="0"/>
                        </a:rPr>
                        <a:t> </a:t>
                      </a:r>
                      <a:r>
                        <a:rPr lang="en-GB" sz="1800" b="0" i="0" kern="1200" dirty="0" smtClean="0">
                          <a:solidFill>
                            <a:schemeClr val="dk1"/>
                          </a:solidFill>
                          <a:effectLst/>
                          <a:latin typeface="Arial" panose="020B0604020202020204" pitchFamily="34" charset="0"/>
                          <a:ea typeface="+mn-ea"/>
                          <a:cs typeface="Arial" panose="020B0604020202020204" pitchFamily="34" charset="0"/>
                        </a:rPr>
                        <a:t>She was the first</a:t>
                      </a:r>
                      <a:r>
                        <a:rPr lang="en-GB" sz="1800" b="0" i="0" kern="1200" baseline="0" dirty="0" smtClean="0">
                          <a:solidFill>
                            <a:schemeClr val="dk1"/>
                          </a:solidFill>
                          <a:effectLst/>
                          <a:latin typeface="Arial" panose="020B0604020202020204" pitchFamily="34" charset="0"/>
                          <a:ea typeface="+mn-ea"/>
                          <a:cs typeface="Arial" panose="020B0604020202020204" pitchFamily="34" charset="0"/>
                        </a:rPr>
                        <a:t> w</a:t>
                      </a:r>
                      <a:r>
                        <a:rPr lang="en-GB" sz="1800" b="0" i="0" kern="1200" dirty="0" smtClean="0">
                          <a:solidFill>
                            <a:schemeClr val="dk1"/>
                          </a:solidFill>
                          <a:effectLst/>
                          <a:latin typeface="Arial" panose="020B0604020202020204" pitchFamily="34" charset="0"/>
                          <a:ea typeface="+mn-ea"/>
                          <a:cs typeface="Arial" panose="020B0604020202020204" pitchFamily="34" charset="0"/>
                        </a:rPr>
                        <a:t>oman to fly solo to Australia, landing in Darwin on 24 May 1930 after 19 and a half days.</a:t>
                      </a:r>
                    </a:p>
                    <a:p>
                      <a:pPr fontAlgn="base"/>
                      <a:r>
                        <a:rPr lang="en-GB" sz="1800" b="0" i="0" kern="1200" dirty="0" smtClean="0">
                          <a:solidFill>
                            <a:schemeClr val="dk1"/>
                          </a:solidFill>
                          <a:effectLst/>
                          <a:latin typeface="Arial" panose="020B0604020202020204" pitchFamily="34" charset="0"/>
                          <a:ea typeface="+mn-ea"/>
                          <a:cs typeface="Arial" panose="020B0604020202020204" pitchFamily="34" charset="0"/>
                        </a:rPr>
                        <a:t>Amongst</a:t>
                      </a:r>
                      <a:r>
                        <a:rPr lang="en-GB" sz="1800" b="0" i="0" kern="1200" baseline="0" dirty="0" smtClean="0">
                          <a:solidFill>
                            <a:schemeClr val="dk1"/>
                          </a:solidFill>
                          <a:effectLst/>
                          <a:latin typeface="Arial" panose="020B0604020202020204" pitchFamily="34" charset="0"/>
                          <a:ea typeface="+mn-ea"/>
                          <a:cs typeface="Arial" panose="020B0604020202020204" pitchFamily="34" charset="0"/>
                        </a:rPr>
                        <a:t> many other achievements she was the first p</a:t>
                      </a:r>
                      <a:r>
                        <a:rPr lang="en-GB" sz="1800" b="0" i="0" kern="1200" dirty="0" smtClean="0">
                          <a:solidFill>
                            <a:schemeClr val="dk1"/>
                          </a:solidFill>
                          <a:effectLst/>
                          <a:latin typeface="Arial" panose="020B0604020202020204" pitchFamily="34" charset="0"/>
                          <a:ea typeface="+mn-ea"/>
                          <a:cs typeface="Arial" panose="020B0604020202020204" pitchFamily="34" charset="0"/>
                        </a:rPr>
                        <a:t>ilot to fly from London to Moscow in one day.</a:t>
                      </a:r>
                    </a:p>
                    <a:p>
                      <a:r>
                        <a:rPr lang="en-GB" dirty="0" smtClean="0">
                          <a:latin typeface="Arial" panose="020B0604020202020204" pitchFamily="34" charset="0"/>
                          <a:cs typeface="Arial" panose="020B0604020202020204" pitchFamily="34" charset="0"/>
                        </a:rPr>
                        <a:t> </a:t>
                      </a:r>
                    </a:p>
                    <a:p>
                      <a:r>
                        <a:rPr lang="en-GB" dirty="0" smtClean="0">
                          <a:latin typeface="Arial" panose="020B0604020202020204" pitchFamily="34" charset="0"/>
                          <a:cs typeface="Arial" panose="020B0604020202020204" pitchFamily="34" charset="0"/>
                        </a:rPr>
                        <a:t>She died when her plane crashed into the Thames Estuary near Herne Bay in January 1941. She had taken off from Blackpool Airport to deliver an RAF aircraft to </a:t>
                      </a:r>
                      <a:r>
                        <a:rPr lang="en-GB" dirty="0" err="1" smtClean="0">
                          <a:latin typeface="Arial" panose="020B0604020202020204" pitchFamily="34" charset="0"/>
                          <a:cs typeface="Arial" panose="020B0604020202020204" pitchFamily="34" charset="0"/>
                        </a:rPr>
                        <a:t>Kidlington</a:t>
                      </a:r>
                      <a:r>
                        <a:rPr lang="en-GB" dirty="0" smtClean="0">
                          <a:latin typeface="Arial" panose="020B0604020202020204" pitchFamily="34" charset="0"/>
                          <a:cs typeface="Arial" panose="020B0604020202020204" pitchFamily="34" charset="0"/>
                        </a:rPr>
                        <a:t> airbase in Oxfordshire for the Air Transport Auxiliary. How</a:t>
                      </a:r>
                      <a:r>
                        <a:rPr lang="en-GB" baseline="0" dirty="0" smtClean="0">
                          <a:latin typeface="Arial" panose="020B0604020202020204" pitchFamily="34" charset="0"/>
                          <a:cs typeface="Arial" panose="020B0604020202020204" pitchFamily="34" charset="0"/>
                        </a:rPr>
                        <a:t> she ended up 100 miles off-course remains a mystery.</a:t>
                      </a:r>
                      <a:endParaRPr lang="en-GB" dirty="0" smtClean="0">
                        <a:latin typeface="Arial" panose="020B0604020202020204" pitchFamily="34" charset="0"/>
                        <a:cs typeface="Arial" panose="020B0604020202020204" pitchFamily="34" charset="0"/>
                      </a:endParaRPr>
                    </a:p>
                  </a:txBody>
                  <a:tcPr/>
                </a:tc>
                <a:tc>
                  <a:txBody>
                    <a:bodyPr/>
                    <a:lstStyle/>
                    <a:p>
                      <a:endParaRPr lang="en-GB" dirty="0"/>
                    </a:p>
                  </a:txBody>
                  <a:tcPr/>
                </a:tc>
              </a:tr>
            </a:tbl>
          </a:graphicData>
        </a:graphic>
      </p:graphicFrame>
      <p:pic>
        <p:nvPicPr>
          <p:cNvPr id="3076"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H:\Documents\Immortalised resources\Amy_Johnson,_Herne_Bay_20191030_112310_(48984660488).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137" r="3102" b="19548"/>
          <a:stretch/>
        </p:blipFill>
        <p:spPr bwMode="auto">
          <a:xfrm rot="5400000">
            <a:off x="4040574" y="2376250"/>
            <a:ext cx="5101049" cy="331811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81831632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134027924"/>
              </p:ext>
            </p:extLst>
          </p:nvPr>
        </p:nvGraphicFramePr>
        <p:xfrm>
          <a:off x="597562" y="1397000"/>
          <a:ext cx="7920880" cy="5303520"/>
        </p:xfrm>
        <a:graphic>
          <a:graphicData uri="http://schemas.openxmlformats.org/drawingml/2006/table">
            <a:tbl>
              <a:tblPr bandRow="1">
                <a:tableStyleId>{5C22544A-7EE6-4342-B048-85BDC9FD1C3A}</a:tableStyleId>
              </a:tblPr>
              <a:tblGrid>
                <a:gridCol w="3960440"/>
                <a:gridCol w="3960440"/>
              </a:tblGrid>
              <a:tr h="370840">
                <a:tc>
                  <a:txBody>
                    <a:bodyPr/>
                    <a:lstStyle/>
                    <a:p>
                      <a:r>
                        <a:rPr lang="it-IT" b="1" dirty="0" smtClean="0">
                          <a:latin typeface="Arial" panose="020B0604020202020204" pitchFamily="34" charset="0"/>
                          <a:cs typeface="Arial" panose="020B0604020202020204" pitchFamily="34" charset="0"/>
                        </a:rPr>
                        <a:t>Millicent Fawcett, Parliament Square, London</a:t>
                      </a:r>
                    </a:p>
                    <a:p>
                      <a:endParaRPr lang="en-GB" dirty="0" smtClean="0">
                        <a:latin typeface="Arial" panose="020B0604020202020204" pitchFamily="34" charset="0"/>
                        <a:cs typeface="Arial" panose="020B0604020202020204" pitchFamily="34" charset="0"/>
                      </a:endParaRPr>
                    </a:p>
                    <a:p>
                      <a:pPr fontAlgn="base"/>
                      <a:r>
                        <a:rPr lang="en-GB" dirty="0" smtClean="0">
                          <a:latin typeface="Arial" panose="020B0604020202020204" pitchFamily="34" charset="0"/>
                          <a:cs typeface="Arial" panose="020B0604020202020204" pitchFamily="34" charset="0"/>
                          <a:hlinkClick r:id="rId4"/>
                        </a:rPr>
                        <a:t>Dame Millicent Garrett Fawcett GBE </a:t>
                      </a:r>
                      <a:r>
                        <a:rPr lang="en-GB" dirty="0" smtClean="0">
                          <a:latin typeface="Arial" panose="020B0604020202020204" pitchFamily="34" charset="0"/>
                          <a:cs typeface="Arial" panose="020B0604020202020204" pitchFamily="34" charset="0"/>
                        </a:rPr>
                        <a:t>(1847 – 1929) was an intellectual, political leader, activist and writer. </a:t>
                      </a:r>
                    </a:p>
                    <a:p>
                      <a:pPr fontAlgn="base"/>
                      <a:endParaRPr lang="en-GB" dirty="0" smtClean="0">
                        <a:latin typeface="Arial" panose="020B0604020202020204" pitchFamily="34" charset="0"/>
                        <a:cs typeface="Arial" panose="020B0604020202020204" pitchFamily="34" charset="0"/>
                      </a:endParaRPr>
                    </a:p>
                    <a:p>
                      <a:pPr fontAlgn="base"/>
                      <a:r>
                        <a:rPr lang="en-GB" dirty="0" smtClean="0">
                          <a:latin typeface="Arial" panose="020B0604020202020204" pitchFamily="34" charset="0"/>
                          <a:cs typeface="Arial" panose="020B0604020202020204" pitchFamily="34" charset="0"/>
                        </a:rPr>
                        <a:t>She was a leading Suffragist and campaigner for equal rights for women, giving </a:t>
                      </a:r>
                      <a:r>
                        <a:rPr lang="en-GB" sz="1800" b="0" i="0" kern="1200" dirty="0" smtClean="0">
                          <a:solidFill>
                            <a:schemeClr val="dk1"/>
                          </a:solidFill>
                          <a:effectLst/>
                          <a:latin typeface="Arial" panose="020B0604020202020204" pitchFamily="34" charset="0"/>
                          <a:ea typeface="+mn-ea"/>
                          <a:cs typeface="Arial" panose="020B0604020202020204" pitchFamily="34" charset="0"/>
                        </a:rPr>
                        <a:t>her first public speech in favour of votes for women in </a:t>
                      </a:r>
                      <a:r>
                        <a:rPr lang="en-GB" sz="1800" b="0" i="0" kern="1200" dirty="0" smtClean="0">
                          <a:solidFill>
                            <a:schemeClr val="dk1"/>
                          </a:solidFill>
                          <a:effectLst/>
                          <a:latin typeface="Arial" panose="020B0604020202020204" pitchFamily="34" charset="0"/>
                          <a:ea typeface="+mn-ea"/>
                          <a:cs typeface="Arial" panose="020B0604020202020204" pitchFamily="34" charset="0"/>
                        </a:rPr>
                        <a:t>1869. She </a:t>
                      </a:r>
                      <a:r>
                        <a:rPr lang="en-GB" sz="1800" b="0" i="0" kern="1200" dirty="0" smtClean="0">
                          <a:solidFill>
                            <a:schemeClr val="dk1"/>
                          </a:solidFill>
                          <a:effectLst/>
                          <a:latin typeface="Arial" panose="020B0604020202020204" pitchFamily="34" charset="0"/>
                          <a:ea typeface="+mn-ea"/>
                          <a:cs typeface="Arial" panose="020B0604020202020204" pitchFamily="34" charset="0"/>
                        </a:rPr>
                        <a:t>remained a prominent figure until 1919, a year after women were finally given </a:t>
                      </a:r>
                      <a:r>
                        <a:rPr lang="en-GB" sz="1800" b="0" i="0" kern="1200" dirty="0" smtClean="0">
                          <a:solidFill>
                            <a:schemeClr val="tx1"/>
                          </a:solidFill>
                          <a:effectLst/>
                          <a:latin typeface="Arial" panose="020B0604020202020204" pitchFamily="34" charset="0"/>
                          <a:ea typeface="+mn-ea"/>
                          <a:cs typeface="Arial" panose="020B0604020202020204" pitchFamily="34" charset="0"/>
                        </a:rPr>
                        <a:t>the vote.</a:t>
                      </a:r>
                      <a:endParaRPr lang="en-GB" dirty="0" smtClean="0">
                        <a:solidFill>
                          <a:schemeClr val="tx1"/>
                        </a:solidFill>
                        <a:latin typeface="Arial" panose="020B0604020202020204" pitchFamily="34" charset="0"/>
                        <a:cs typeface="Arial" panose="020B0604020202020204" pitchFamily="34" charset="0"/>
                      </a:endParaRPr>
                    </a:p>
                    <a:p>
                      <a:pPr fontAlgn="base"/>
                      <a:endParaRPr lang="en-GB" dirty="0" smtClean="0">
                        <a:latin typeface="Arial" panose="020B0604020202020204" pitchFamily="34" charset="0"/>
                        <a:cs typeface="Arial" panose="020B0604020202020204" pitchFamily="34" charset="0"/>
                      </a:endParaRPr>
                    </a:p>
                    <a:p>
                      <a:pPr fontAlgn="base"/>
                      <a:r>
                        <a:rPr lang="en-GB" dirty="0" smtClean="0">
                          <a:latin typeface="Arial" panose="020B0604020202020204" pitchFamily="34" charset="0"/>
                          <a:cs typeface="Arial" panose="020B0604020202020204" pitchFamily="34" charset="0"/>
                        </a:rPr>
                        <a:t>A statue to her was unveiled in Parliament Square, London in 2018. It is the first statue of a women ever to stand in Parliament Square.</a:t>
                      </a:r>
                    </a:p>
                  </a:txBody>
                  <a:tcPr/>
                </a:tc>
                <a:tc>
                  <a:txBody>
                    <a:bodyPr/>
                    <a:lstStyle/>
                    <a:p>
                      <a:endParaRPr lang="en-GB" dirty="0"/>
                    </a:p>
                  </a:txBody>
                  <a:tcPr/>
                </a:tc>
              </a:tr>
            </a:tbl>
          </a:graphicData>
        </a:graphic>
      </p:graphicFrame>
      <p:pic>
        <p:nvPicPr>
          <p:cNvPr id="3076"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descr="H:\Documents\Immortalised resources\Millicent_Fawcett_Statue,_Parliament_Square_(4803193650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6200000">
            <a:off x="3918324" y="2330252"/>
            <a:ext cx="5217359" cy="347795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16412165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13153</TotalTime>
  <Words>14180</Words>
  <Application>Microsoft Office PowerPoint</Application>
  <PresentationFormat>On-screen Show (4:3)</PresentationFormat>
  <Paragraphs>1746</Paragraphs>
  <Slides>123</Slides>
  <Notes>122</Notes>
  <HiddenSlides>0</HiddenSlides>
  <MMClips>0</MMClips>
  <ScaleCrop>false</ScaleCrop>
  <HeadingPairs>
    <vt:vector size="4" baseType="variant">
      <vt:variant>
        <vt:lpstr>Theme</vt:lpstr>
      </vt:variant>
      <vt:variant>
        <vt:i4>1</vt:i4>
      </vt:variant>
      <vt:variant>
        <vt:lpstr>Slide Titles</vt:lpstr>
      </vt:variant>
      <vt:variant>
        <vt:i4>123</vt:i4>
      </vt:variant>
    </vt:vector>
  </HeadingPairs>
  <TitlesOfParts>
    <vt:vector size="12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McHarg, Catherine</dc:creator>
  <cp:lastModifiedBy>McHarg, Catherine</cp:lastModifiedBy>
  <cp:revision>376</cp:revision>
  <dcterms:created xsi:type="dcterms:W3CDTF">2020-06-16T09:56:21Z</dcterms:created>
  <dcterms:modified xsi:type="dcterms:W3CDTF">2020-07-27T07:40:46Z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5CC0AEC8-3E5F-4F1E-883D-71169792B062</vt:lpwstr>
  </property>
  <property fmtid="{D5CDD505-2E9C-101B-9397-08002B2CF9AE}" pid="3" name="ArticulatePath">
    <vt:lpwstr>Immortalised - CM Suggested Combined</vt:lpwstr>
  </property>
</Properties>
</file>