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5.xml" ContentType="application/vnd.openxmlformats-officedocument.presentationml.notesSlide+xml"/>
  <Override PartName="/ppt/tags/tag48.xml" ContentType="application/vnd.openxmlformats-officedocument.presentationml.tags+xml"/>
  <Override PartName="/ppt/notesSlides/notesSlide6.xml" ContentType="application/vnd.openxmlformats-officedocument.presentationml.notesSlide+xml"/>
  <Override PartName="/ppt/tags/tag49.xml" ContentType="application/vnd.openxmlformats-officedocument.presentationml.tags+xml"/>
  <Override PartName="/ppt/notesSlides/notesSlide7.xml" ContentType="application/vnd.openxmlformats-officedocument.presentationml.notesSlide+xml"/>
  <Override PartName="/ppt/tags/tag50.xml" ContentType="application/vnd.openxmlformats-officedocument.presentationml.tags+xml"/>
  <Override PartName="/ppt/notesSlides/notesSlide8.xml" ContentType="application/vnd.openxmlformats-officedocument.presentationml.notesSlide+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notesSlides/notesSlide10.xml" ContentType="application/vnd.openxmlformats-officedocument.presentationml.notesSlide+xml"/>
  <Override PartName="/ppt/tags/tag53.xml" ContentType="application/vnd.openxmlformats-officedocument.presentationml.tags+xml"/>
  <Override PartName="/ppt/notesSlides/notesSlide11.xml" ContentType="application/vnd.openxmlformats-officedocument.presentationml.notesSlide+xml"/>
  <Override PartName="/ppt/tags/tag54.xml" ContentType="application/vnd.openxmlformats-officedocument.presentationml.tags+xml"/>
  <Override PartName="/ppt/notesSlides/notesSlide12.xml" ContentType="application/vnd.openxmlformats-officedocument.presentationml.notesSlide+xml"/>
  <Override PartName="/ppt/tags/tag55.xml" ContentType="application/vnd.openxmlformats-officedocument.presentationml.tags+xml"/>
  <Override PartName="/ppt/notesSlides/notesSlide13.xml" ContentType="application/vnd.openxmlformats-officedocument.presentationml.notesSlide+xml"/>
  <Override PartName="/ppt/tags/tag56.xml" ContentType="application/vnd.openxmlformats-officedocument.presentationml.tags+xml"/>
  <Override PartName="/ppt/notesSlides/notesSlide14.xml" ContentType="application/vnd.openxmlformats-officedocument.presentationml.notesSlide+xml"/>
  <Override PartName="/ppt/tags/tag57.xml" ContentType="application/vnd.openxmlformats-officedocument.presentationml.tags+xml"/>
  <Override PartName="/ppt/notesSlides/notesSlide15.xml" ContentType="application/vnd.openxmlformats-officedocument.presentationml.notesSlide+xml"/>
  <Override PartName="/ppt/tags/tag58.xml" ContentType="application/vnd.openxmlformats-officedocument.presentationml.tags+xml"/>
  <Override PartName="/ppt/notesSlides/notesSlide16.xml" ContentType="application/vnd.openxmlformats-officedocument.presentationml.notesSlide+xml"/>
  <Override PartName="/ppt/tags/tag59.xml" ContentType="application/vnd.openxmlformats-officedocument.presentationml.tags+xml"/>
  <Override PartName="/ppt/notesSlides/notesSlide17.xml" ContentType="application/vnd.openxmlformats-officedocument.presentationml.notesSlide+xml"/>
  <Override PartName="/ppt/tags/tag60.xml" ContentType="application/vnd.openxmlformats-officedocument.presentationml.tags+xml"/>
  <Override PartName="/ppt/notesSlides/notesSlide18.xml" ContentType="application/vnd.openxmlformats-officedocument.presentationml.notesSlide+xml"/>
  <Override PartName="/ppt/tags/tag61.xml" ContentType="application/vnd.openxmlformats-officedocument.presentationml.tags+xml"/>
  <Override PartName="/ppt/notesSlides/notesSlide19.xml" ContentType="application/vnd.openxmlformats-officedocument.presentationml.notesSlide+xml"/>
  <Override PartName="/ppt/tags/tag62.xml" ContentType="application/vnd.openxmlformats-officedocument.presentationml.tags+xml"/>
  <Override PartName="/ppt/notesSlides/notesSlide20.xml" ContentType="application/vnd.openxmlformats-officedocument.presentationml.notesSlide+xml"/>
  <Override PartName="/ppt/tags/tag63.xml" ContentType="application/vnd.openxmlformats-officedocument.presentationml.tags+xml"/>
  <Override PartName="/ppt/notesSlides/notesSlide21.xml" ContentType="application/vnd.openxmlformats-officedocument.presentationml.notesSlide+xml"/>
  <Override PartName="/ppt/tags/tag64.xml" ContentType="application/vnd.openxmlformats-officedocument.presentationml.tags+xml"/>
  <Override PartName="/ppt/notesSlides/notesSlide2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319" r:id="rId3"/>
    <p:sldId id="257" r:id="rId4"/>
    <p:sldId id="258" r:id="rId5"/>
    <p:sldId id="259" r:id="rId6"/>
    <p:sldId id="260" r:id="rId7"/>
    <p:sldId id="261" r:id="rId8"/>
    <p:sldId id="262" r:id="rId9"/>
    <p:sldId id="263" r:id="rId10"/>
    <p:sldId id="264" r:id="rId11"/>
    <p:sldId id="265" r:id="rId12"/>
    <p:sldId id="266" r:id="rId13"/>
    <p:sldId id="267" r:id="rId14"/>
    <p:sldId id="321" r:id="rId15"/>
    <p:sldId id="270" r:id="rId16"/>
    <p:sldId id="271" r:id="rId17"/>
    <p:sldId id="272" r:id="rId18"/>
    <p:sldId id="273" r:id="rId19"/>
    <p:sldId id="274" r:id="rId20"/>
    <p:sldId id="275" r:id="rId21"/>
    <p:sldId id="276" r:id="rId22"/>
    <p:sldId id="277" r:id="rId23"/>
    <p:sldId id="278" r:id="rId24"/>
    <p:sldId id="279" r:id="rId25"/>
    <p:sldId id="320" r:id="rId26"/>
    <p:sldId id="281" r:id="rId27"/>
    <p:sldId id="282" r:id="rId28"/>
    <p:sldId id="283" r:id="rId29"/>
    <p:sldId id="284" r:id="rId30"/>
    <p:sldId id="285" r:id="rId31"/>
    <p:sldId id="286" r:id="rId32"/>
    <p:sldId id="287" r:id="rId33"/>
    <p:sldId id="322" r:id="rId34"/>
    <p:sldId id="323" r:id="rId35"/>
    <p:sldId id="290" r:id="rId36"/>
    <p:sldId id="291" r:id="rId37"/>
    <p:sldId id="292" r:id="rId38"/>
    <p:sldId id="324" r:id="rId39"/>
    <p:sldId id="325" r:id="rId40"/>
    <p:sldId id="326" r:id="rId41"/>
    <p:sldId id="327" r:id="rId42"/>
    <p:sldId id="296" r:id="rId43"/>
    <p:sldId id="328" r:id="rId44"/>
    <p:sldId id="329" r:id="rId45"/>
    <p:sldId id="330" r:id="rId46"/>
    <p:sldId id="331" r:id="rId47"/>
    <p:sldId id="332" r:id="rId48"/>
    <p:sldId id="333" r:id="rId49"/>
    <p:sldId id="334" r:id="rId50"/>
    <p:sldId id="337" r:id="rId51"/>
    <p:sldId id="336" r:id="rId52"/>
    <p:sldId id="335" r:id="rId53"/>
    <p:sldId id="338" r:id="rId54"/>
    <p:sldId id="339" r:id="rId55"/>
    <p:sldId id="340" r:id="rId56"/>
    <p:sldId id="341" r:id="rId57"/>
    <p:sldId id="342" r:id="rId58"/>
    <p:sldId id="343" r:id="rId59"/>
    <p:sldId id="346" r:id="rId60"/>
    <p:sldId id="345" r:id="rId61"/>
    <p:sldId id="344" r:id="rId62"/>
    <p:sldId id="347" r:id="rId63"/>
    <p:sldId id="348" r:id="rId64"/>
    <p:sldId id="351" r:id="rId65"/>
    <p:sldId id="352" r:id="rId66"/>
    <p:sldId id="353" r:id="rId67"/>
    <p:sldId id="354" r:id="rId68"/>
    <p:sldId id="355" r:id="rId69"/>
    <p:sldId id="350" r:id="rId70"/>
    <p:sldId id="356" r:id="rId71"/>
    <p:sldId id="318" r:id="rId72"/>
  </p:sldIdLst>
  <p:sldSz cx="9144000" cy="6858000" type="screen4x3"/>
  <p:notesSz cx="6858000" cy="9144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4" autoAdjust="0"/>
    <p:restoredTop sz="88058" autoAdjust="0"/>
  </p:normalViewPr>
  <p:slideViewPr>
    <p:cSldViewPr>
      <p:cViewPr>
        <p:scale>
          <a:sx n="70" d="100"/>
          <a:sy n="70" d="100"/>
        </p:scale>
        <p:origin x="-1986" y="-33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95B6FF-6143-4B61-83E5-0BFF81E7435A}" type="datetimeFigureOut">
              <a:rPr lang="en-GB" smtClean="0"/>
              <a:t>17/01/2020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55CBCC-199D-46C6-AC8F-80A7AE0E0EAD}" type="slidenum">
              <a:rPr lang="en-GB" smtClean="0"/>
              <a:t>‹#›</a:t>
            </a:fld>
            <a:endParaRPr lang="en-GB"/>
          </a:p>
        </p:txBody>
      </p:sp>
    </p:spTree>
    <p:extLst>
      <p:ext uri="{BB962C8B-B14F-4D97-AF65-F5344CB8AC3E}">
        <p14:creationId xmlns:p14="http://schemas.microsoft.com/office/powerpoint/2010/main" val="2508491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Together_Art.IWMPST3158.jp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dirty="0"/>
          </a:p>
        </p:txBody>
      </p:sp>
      <p:sp>
        <p:nvSpPr>
          <p:cNvPr id="2" name="Footer Placeholder 1"/>
          <p:cNvSpPr>
            <a:spLocks noGrp="1"/>
          </p:cNvSpPr>
          <p:nvPr>
            <p:ph type="ftr" sz="quarter" idx="4"/>
          </p:nvPr>
        </p:nvSpPr>
        <p:spPr/>
        <p:txBody>
          <a:bodyPr/>
          <a:lstStyle/>
          <a:p>
            <a:pPr>
              <a:defRPr/>
            </a:pPr>
            <a:r>
              <a:rPr lang="en-GB" dirty="0" smtClean="0"/>
              <a:t>Historic England education</a:t>
            </a: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 </a:t>
            </a:r>
            <a:r>
              <a:rPr lang="en-GB" dirty="0" smtClean="0">
                <a:hlinkClick r:id="rId3"/>
              </a:rPr>
              <a:t>https://commons.wikimedia.org/wiki/File:Together_Art.IWMPST3158.jpg</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55CBCC-199D-46C6-AC8F-80A7AE0E0EAD}" type="slidenum">
              <a:rPr lang="en-GB" smtClean="0"/>
              <a:t>51</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55CBCC-199D-46C6-AC8F-80A7AE0E0EAD}" type="slidenum">
              <a:rPr lang="en-GB" smtClean="0"/>
              <a:t>52</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55CBCC-199D-46C6-AC8F-80A7AE0E0EAD}" type="slidenum">
              <a:rPr lang="en-GB" smtClean="0"/>
              <a:t>53</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a:t>
            </a:r>
          </a:p>
          <a:p>
            <a:r>
              <a:rPr lang="en-GB" sz="1200" b="0" i="0" kern="1200" dirty="0" smtClean="0">
                <a:solidFill>
                  <a:schemeClr val="tx1"/>
                </a:solidFill>
                <a:effectLst/>
                <a:latin typeface="+mn-lt"/>
                <a:ea typeface="+mn-ea"/>
                <a:cs typeface="+mn-cs"/>
              </a:rPr>
              <a:t>DP060520 -  © Historic England Archive</a:t>
            </a:r>
            <a:endParaRPr lang="en-GB"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55CBCC-199D-46C6-AC8F-80A7AE0E0EAD}" type="slidenum">
              <a:rPr lang="en-GB" smtClean="0"/>
              <a:t>54</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a:t>
            </a:r>
          </a:p>
          <a:p>
            <a:r>
              <a:rPr lang="en-GB" sz="1200" b="0" i="0" kern="1200" dirty="0" smtClean="0">
                <a:solidFill>
                  <a:schemeClr val="tx1"/>
                </a:solidFill>
                <a:effectLst/>
                <a:latin typeface="+mn-lt"/>
                <a:ea typeface="+mn-ea"/>
                <a:cs typeface="+mn-cs"/>
              </a:rPr>
              <a:t>DP060520 -  © Historic England Archive</a:t>
            </a:r>
            <a:endParaRPr lang="en-GB"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55CBCC-199D-46C6-AC8F-80A7AE0E0EAD}" type="slidenum">
              <a:rPr lang="en-GB" smtClean="0"/>
              <a:t>55</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a:t>
            </a:r>
          </a:p>
          <a:p>
            <a:r>
              <a:rPr lang="en-GB" sz="1200" b="0" i="0" kern="1200" dirty="0" smtClean="0">
                <a:solidFill>
                  <a:schemeClr val="tx1"/>
                </a:solidFill>
                <a:effectLst/>
                <a:latin typeface="+mn-lt"/>
                <a:ea typeface="+mn-ea"/>
                <a:cs typeface="+mn-cs"/>
              </a:rPr>
              <a:t>WSA01/01/G0410  -  © Historic England Archive</a:t>
            </a:r>
            <a:endParaRPr lang="en-GB" b="0" dirty="0"/>
          </a:p>
        </p:txBody>
      </p:sp>
      <p:sp>
        <p:nvSpPr>
          <p:cNvPr id="4" name="Slide Number Placeholder 3"/>
          <p:cNvSpPr>
            <a:spLocks noGrp="1"/>
          </p:cNvSpPr>
          <p:nvPr>
            <p:ph type="sldNum" sz="quarter" idx="10"/>
          </p:nvPr>
        </p:nvSpPr>
        <p:spPr/>
        <p:txBody>
          <a:bodyPr/>
          <a:lstStyle/>
          <a:p>
            <a:fld id="{2B55CBCC-199D-46C6-AC8F-80A7AE0E0EAD}" type="slidenum">
              <a:rPr lang="en-GB" smtClean="0"/>
              <a:t>56</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2B55CBCC-199D-46C6-AC8F-80A7AE0E0EAD}" type="slidenum">
              <a:rPr lang="en-GB" smtClean="0"/>
              <a:t>57</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2B55CBCC-199D-46C6-AC8F-80A7AE0E0EAD}" type="slidenum">
              <a:rPr lang="en-GB" smtClean="0"/>
              <a:t>58</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a:t>
            </a:r>
          </a:p>
          <a:p>
            <a:r>
              <a:rPr lang="en-GB" sz="1200" dirty="0" err="1" smtClean="0"/>
              <a:t>Credit;bradfordbuzz.com</a:t>
            </a:r>
            <a:endParaRPr lang="en-GB" dirty="0" smtClean="0"/>
          </a:p>
        </p:txBody>
      </p:sp>
      <p:sp>
        <p:nvSpPr>
          <p:cNvPr id="4" name="Slide Number Placeholder 3"/>
          <p:cNvSpPr>
            <a:spLocks noGrp="1"/>
          </p:cNvSpPr>
          <p:nvPr>
            <p:ph type="sldNum" sz="quarter" idx="10"/>
          </p:nvPr>
        </p:nvSpPr>
        <p:spPr/>
        <p:txBody>
          <a:bodyPr/>
          <a:lstStyle/>
          <a:p>
            <a:fld id="{2B55CBCC-199D-46C6-AC8F-80A7AE0E0EAD}" type="slidenum">
              <a:rPr lang="en-GB" smtClean="0"/>
              <a:t>59</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2B55CBCC-199D-46C6-AC8F-80A7AE0E0EAD}" type="slidenum">
              <a:rPr lang="en-GB" smtClean="0"/>
              <a:t>60</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Crown Copyright and database right 2018.</a:t>
            </a:r>
          </a:p>
          <a:p>
            <a:r>
              <a:rPr lang="en-GB" dirty="0" smtClean="0"/>
              <a:t>All rights </a:t>
            </a:r>
            <a:r>
              <a:rPr lang="en-GB" dirty="0" err="1" smtClean="0"/>
              <a:t>reserved.Ordnance</a:t>
            </a:r>
            <a:r>
              <a:rPr lang="en-GB" dirty="0" smtClean="0"/>
              <a:t> Survey Licence number 100024900.</a:t>
            </a:r>
          </a:p>
          <a:p>
            <a:r>
              <a:rPr lang="en-GB" dirty="0" smtClean="0"/>
              <a:t>Historic OS Mapping: Copyright and database right</a:t>
            </a:r>
          </a:p>
          <a:p>
            <a:r>
              <a:rPr lang="en-GB" dirty="0" smtClean="0"/>
              <a:t>Crown Copyright and Landmark Information Group Ltd</a:t>
            </a:r>
          </a:p>
          <a:p>
            <a:r>
              <a:rPr lang="en-GB" dirty="0" smtClean="0"/>
              <a:t>(All rights reserved) License numbers 000394 and TP0024cil)</a:t>
            </a:r>
            <a:endParaRPr lang="en-GB" dirty="0"/>
          </a:p>
        </p:txBody>
      </p:sp>
      <p:sp>
        <p:nvSpPr>
          <p:cNvPr id="4" name="Slide Number Placeholder 3"/>
          <p:cNvSpPr>
            <a:spLocks noGrp="1"/>
          </p:cNvSpPr>
          <p:nvPr>
            <p:ph type="sldNum" sz="quarter" idx="10"/>
          </p:nvPr>
        </p:nvSpPr>
        <p:spPr/>
        <p:txBody>
          <a:bodyPr/>
          <a:lstStyle/>
          <a:p>
            <a:fld id="{2B55CBCC-199D-46C6-AC8F-80A7AE0E0EAD}" type="slidenum">
              <a:rPr lang="en-GB" smtClean="0"/>
              <a:t>32</a:t>
            </a:fld>
            <a:endParaRPr lang="en-GB"/>
          </a:p>
        </p:txBody>
      </p:sp>
    </p:spTree>
    <p:extLst>
      <p:ext uri="{BB962C8B-B14F-4D97-AF65-F5344CB8AC3E}">
        <p14:creationId xmlns:p14="http://schemas.microsoft.com/office/powerpoint/2010/main" val="3914808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aa038929 &amp; aa038923  -  © Historic England Archive</a:t>
            </a:r>
            <a:endParaRPr lang="en-GB" b="0" dirty="0" smtClean="0"/>
          </a:p>
          <a:p>
            <a:endParaRPr lang="en-GB" dirty="0" smtClean="0"/>
          </a:p>
        </p:txBody>
      </p:sp>
      <p:sp>
        <p:nvSpPr>
          <p:cNvPr id="4" name="Slide Number Placeholder 3"/>
          <p:cNvSpPr>
            <a:spLocks noGrp="1"/>
          </p:cNvSpPr>
          <p:nvPr>
            <p:ph type="sldNum" sz="quarter" idx="10"/>
          </p:nvPr>
        </p:nvSpPr>
        <p:spPr/>
        <p:txBody>
          <a:bodyPr/>
          <a:lstStyle/>
          <a:p>
            <a:fld id="{2B55CBCC-199D-46C6-AC8F-80A7AE0E0EAD}" type="slidenum">
              <a:rPr lang="en-GB" smtClean="0"/>
              <a:t>61</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2B55CBCC-199D-46C6-AC8F-80A7AE0E0EAD}" type="slidenum">
              <a:rPr lang="en-GB" smtClean="0"/>
              <a:t>62</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aa038929 &amp; aa038923  -  © Historic England Archive</a:t>
            </a:r>
            <a:endParaRPr lang="en-GB" b="0" dirty="0" smtClean="0"/>
          </a:p>
          <a:p>
            <a:endParaRPr lang="en-GB" dirty="0" smtClean="0"/>
          </a:p>
        </p:txBody>
      </p:sp>
      <p:sp>
        <p:nvSpPr>
          <p:cNvPr id="4" name="Slide Number Placeholder 3"/>
          <p:cNvSpPr>
            <a:spLocks noGrp="1"/>
          </p:cNvSpPr>
          <p:nvPr>
            <p:ph type="sldNum" sz="quarter" idx="10"/>
          </p:nvPr>
        </p:nvSpPr>
        <p:spPr/>
        <p:txBody>
          <a:bodyPr/>
          <a:lstStyle/>
          <a:p>
            <a:fld id="{2B55CBCC-199D-46C6-AC8F-80A7AE0E0EAD}" type="slidenum">
              <a:rPr lang="en-GB" smtClean="0"/>
              <a:t>63</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71</a:t>
            </a:fld>
            <a:endParaRPr lang="en-GB" dirty="0"/>
          </a:p>
        </p:txBody>
      </p:sp>
      <p:sp>
        <p:nvSpPr>
          <p:cNvPr id="2" name="Footer Placeholder 1"/>
          <p:cNvSpPr>
            <a:spLocks noGrp="1"/>
          </p:cNvSpPr>
          <p:nvPr>
            <p:ph type="ftr" sz="quarter" idx="4"/>
          </p:nvPr>
        </p:nvSpPr>
        <p:spPr/>
        <p:txBody>
          <a:bodyPr/>
          <a:lstStyle/>
          <a:p>
            <a:pPr>
              <a:defRPr/>
            </a:pPr>
            <a:r>
              <a:rPr lang="en-GB" dirty="0" smtClean="0"/>
              <a:t>Historic England education</a:t>
            </a:r>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Crown Copyright and database right 2018.</a:t>
            </a:r>
          </a:p>
          <a:p>
            <a:r>
              <a:rPr lang="en-GB" dirty="0" smtClean="0"/>
              <a:t>All rights </a:t>
            </a:r>
            <a:r>
              <a:rPr lang="en-GB" dirty="0" err="1" smtClean="0"/>
              <a:t>reserved.Ordnance</a:t>
            </a:r>
            <a:r>
              <a:rPr lang="en-GB" dirty="0" smtClean="0"/>
              <a:t> Survey Licence number 100024900.</a:t>
            </a:r>
          </a:p>
          <a:p>
            <a:r>
              <a:rPr lang="en-GB" dirty="0" smtClean="0"/>
              <a:t>Historic OS Mapping: Copyright and database right</a:t>
            </a:r>
          </a:p>
          <a:p>
            <a:r>
              <a:rPr lang="en-GB" dirty="0" smtClean="0"/>
              <a:t>Crown Copyright and Landmark Information Group Ltd</a:t>
            </a:r>
          </a:p>
          <a:p>
            <a:r>
              <a:rPr lang="en-GB" dirty="0" smtClean="0"/>
              <a:t>(All rights reserved) License numbers 000394 and TP0024cil)</a:t>
            </a:r>
            <a:endParaRPr lang="en-GB" dirty="0"/>
          </a:p>
        </p:txBody>
      </p:sp>
      <p:sp>
        <p:nvSpPr>
          <p:cNvPr id="4" name="Slide Number Placeholder 3"/>
          <p:cNvSpPr>
            <a:spLocks noGrp="1"/>
          </p:cNvSpPr>
          <p:nvPr>
            <p:ph type="sldNum" sz="quarter" idx="10"/>
          </p:nvPr>
        </p:nvSpPr>
        <p:spPr/>
        <p:txBody>
          <a:bodyPr/>
          <a:lstStyle/>
          <a:p>
            <a:fld id="{2B55CBCC-199D-46C6-AC8F-80A7AE0E0EAD}" type="slidenum">
              <a:rPr lang="en-GB" smtClean="0"/>
              <a:t>33</a:t>
            </a:fld>
            <a:endParaRPr lang="en-GB"/>
          </a:p>
        </p:txBody>
      </p:sp>
    </p:spTree>
    <p:extLst>
      <p:ext uri="{BB962C8B-B14F-4D97-AF65-F5344CB8AC3E}">
        <p14:creationId xmlns:p14="http://schemas.microsoft.com/office/powerpoint/2010/main" val="3914808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Crown Copyright and database right 2018.</a:t>
            </a:r>
          </a:p>
          <a:p>
            <a:r>
              <a:rPr lang="en-GB" dirty="0" smtClean="0"/>
              <a:t>All rights </a:t>
            </a:r>
            <a:r>
              <a:rPr lang="en-GB" dirty="0" err="1" smtClean="0"/>
              <a:t>reserved.Ordnance</a:t>
            </a:r>
            <a:r>
              <a:rPr lang="en-GB" dirty="0" smtClean="0"/>
              <a:t> Survey Licence number 100024900.</a:t>
            </a:r>
          </a:p>
          <a:p>
            <a:r>
              <a:rPr lang="en-GB" dirty="0" smtClean="0"/>
              <a:t>Historic OS Mapping: Copyright and database right</a:t>
            </a:r>
          </a:p>
          <a:p>
            <a:r>
              <a:rPr lang="en-GB" dirty="0" smtClean="0"/>
              <a:t>Crown Copyright and Landmark Information Group Ltd</a:t>
            </a:r>
          </a:p>
          <a:p>
            <a:r>
              <a:rPr lang="en-GB" dirty="0" smtClean="0"/>
              <a:t>(All rights reserved) License numbers 000394 and TP0024cil)</a:t>
            </a:r>
            <a:endParaRPr lang="en-GB" dirty="0"/>
          </a:p>
        </p:txBody>
      </p:sp>
      <p:sp>
        <p:nvSpPr>
          <p:cNvPr id="4" name="Slide Number Placeholder 3"/>
          <p:cNvSpPr>
            <a:spLocks noGrp="1"/>
          </p:cNvSpPr>
          <p:nvPr>
            <p:ph type="sldNum" sz="quarter" idx="10"/>
          </p:nvPr>
        </p:nvSpPr>
        <p:spPr/>
        <p:txBody>
          <a:bodyPr/>
          <a:lstStyle/>
          <a:p>
            <a:fld id="{2B55CBCC-199D-46C6-AC8F-80A7AE0E0EAD}" type="slidenum">
              <a:rPr lang="en-GB" smtClean="0"/>
              <a:t>34</a:t>
            </a:fld>
            <a:endParaRPr lang="en-GB"/>
          </a:p>
        </p:txBody>
      </p:sp>
    </p:spTree>
    <p:extLst>
      <p:ext uri="{BB962C8B-B14F-4D97-AF65-F5344CB8AC3E}">
        <p14:creationId xmlns:p14="http://schemas.microsoft.com/office/powerpoint/2010/main" val="3914808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a:t>
            </a:r>
          </a:p>
          <a:p>
            <a:r>
              <a:rPr lang="en-GB" sz="1200" b="0" i="0" kern="1200" dirty="0" smtClean="0">
                <a:solidFill>
                  <a:schemeClr val="tx1"/>
                </a:solidFill>
                <a:effectLst/>
                <a:latin typeface="+mn-lt"/>
                <a:ea typeface="+mn-ea"/>
                <a:cs typeface="+mn-cs"/>
              </a:rPr>
              <a:t>WSA01/01/G0410  -  © Historic England Archive</a:t>
            </a:r>
            <a:endParaRPr lang="en-GB" b="0" dirty="0"/>
          </a:p>
        </p:txBody>
      </p:sp>
      <p:sp>
        <p:nvSpPr>
          <p:cNvPr id="4" name="Slide Number Placeholder 3"/>
          <p:cNvSpPr>
            <a:spLocks noGrp="1"/>
          </p:cNvSpPr>
          <p:nvPr>
            <p:ph type="sldNum" sz="quarter" idx="10"/>
          </p:nvPr>
        </p:nvSpPr>
        <p:spPr/>
        <p:txBody>
          <a:bodyPr/>
          <a:lstStyle/>
          <a:p>
            <a:fld id="{2B55CBCC-199D-46C6-AC8F-80A7AE0E0EAD}" type="slidenum">
              <a:rPr lang="en-GB" smtClean="0"/>
              <a:t>46</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 </a:t>
            </a:r>
            <a:r>
              <a:rPr lang="en-GB" dirty="0" err="1" smtClean="0"/>
              <a:t>Wydean</a:t>
            </a:r>
            <a:endParaRPr lang="en-GB" dirty="0" smtClean="0"/>
          </a:p>
        </p:txBody>
      </p:sp>
      <p:sp>
        <p:nvSpPr>
          <p:cNvPr id="4" name="Slide Number Placeholder 3"/>
          <p:cNvSpPr>
            <a:spLocks noGrp="1"/>
          </p:cNvSpPr>
          <p:nvPr>
            <p:ph type="sldNum" sz="quarter" idx="10"/>
          </p:nvPr>
        </p:nvSpPr>
        <p:spPr/>
        <p:txBody>
          <a:bodyPr/>
          <a:lstStyle/>
          <a:p>
            <a:fld id="{2B55CBCC-199D-46C6-AC8F-80A7AE0E0EAD}" type="slidenum">
              <a:rPr lang="en-GB" smtClean="0"/>
              <a:t>47</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 </a:t>
            </a:r>
            <a:r>
              <a:rPr lang="en-GB" sz="1200" b="0" i="0" kern="1200" dirty="0" smtClean="0">
                <a:solidFill>
                  <a:schemeClr val="tx1"/>
                </a:solidFill>
                <a:effectLst/>
                <a:latin typeface="+mn-lt"/>
                <a:ea typeface="+mn-ea"/>
                <a:cs typeface="+mn-cs"/>
              </a:rPr>
              <a:t>bl26630, November 1918, © Reproduced by permission of Historic England Archive. Canadian troops massed in front of buildings on the west side of the town square, Le Grand Place, at Mons, Belgium. It was taken in the last days of the First World War. Canadian troops marched to liberate Mons during the final hundred days of the war. It ended with a vicious battle in and around the town. Fighting went on for two days prior to the Armistice on the 11th of November 1918. Only after this was it safe for Bradford’s Belgian refugees to return to Belgium.</a:t>
            </a:r>
          </a:p>
          <a:p>
            <a:endParaRPr lang="en-GB" dirty="0" smtClean="0"/>
          </a:p>
        </p:txBody>
      </p:sp>
      <p:sp>
        <p:nvSpPr>
          <p:cNvPr id="4" name="Slide Number Placeholder 3"/>
          <p:cNvSpPr>
            <a:spLocks noGrp="1"/>
          </p:cNvSpPr>
          <p:nvPr>
            <p:ph type="sldNum" sz="quarter" idx="10"/>
          </p:nvPr>
        </p:nvSpPr>
        <p:spPr/>
        <p:txBody>
          <a:bodyPr/>
          <a:lstStyle/>
          <a:p>
            <a:fld id="{2B55CBCC-199D-46C6-AC8F-80A7AE0E0EAD}" type="slidenum">
              <a:rPr lang="en-GB" smtClean="0"/>
              <a:t>48</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2B55CBCC-199D-46C6-AC8F-80A7AE0E0EAD}" type="slidenum">
              <a:rPr lang="en-GB" smtClean="0"/>
              <a:t>49</a:t>
            </a:fld>
            <a:endParaRPr lang="en-GB"/>
          </a:p>
        </p:txBody>
      </p:sp>
    </p:spTree>
    <p:extLst>
      <p:ext uri="{BB962C8B-B14F-4D97-AF65-F5344CB8AC3E}">
        <p14:creationId xmlns:p14="http://schemas.microsoft.com/office/powerpoint/2010/main" val="282011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 </a:t>
            </a:r>
            <a:r>
              <a:rPr lang="en-US" sz="1200" kern="1200" dirty="0" smtClean="0">
                <a:solidFill>
                  <a:schemeClr val="tx1"/>
                </a:solidFill>
                <a:effectLst/>
                <a:latin typeface="+mn-lt"/>
                <a:ea typeface="+mn-ea"/>
                <a:cs typeface="+mn-cs"/>
              </a:rPr>
              <a:t>Modern statue commemorating the children of the </a:t>
            </a:r>
            <a:r>
              <a:rPr lang="en-US" sz="1200" kern="1200" dirty="0" err="1" smtClean="0">
                <a:solidFill>
                  <a:schemeClr val="tx1"/>
                </a:solidFill>
                <a:effectLst/>
                <a:latin typeface="+mn-lt"/>
                <a:ea typeface="+mn-ea"/>
                <a:cs typeface="+mn-cs"/>
              </a:rPr>
              <a:t>Kindertransport</a:t>
            </a:r>
            <a:r>
              <a:rPr lang="en-US" sz="1200" kern="1200" dirty="0" smtClean="0">
                <a:solidFill>
                  <a:schemeClr val="tx1"/>
                </a:solidFill>
                <a:effectLst/>
                <a:latin typeface="+mn-lt"/>
                <a:ea typeface="+mn-ea"/>
                <a:cs typeface="+mn-cs"/>
              </a:rPr>
              <a:t> Credit: Wikipedia Commons Wjh31</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55CBCC-199D-46C6-AC8F-80A7AE0E0EAD}" type="slidenum">
              <a:rPr lang="en-GB" smtClean="0"/>
              <a:t>50</a:t>
            </a:fld>
            <a:endParaRPr lang="en-GB"/>
          </a:p>
        </p:txBody>
      </p:sp>
    </p:spTree>
    <p:extLst>
      <p:ext uri="{BB962C8B-B14F-4D97-AF65-F5344CB8AC3E}">
        <p14:creationId xmlns:p14="http://schemas.microsoft.com/office/powerpoint/2010/main" val="2820113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696AAF-2CA7-4564-BBC7-DAB9E0B71E42}" type="datetime1">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C37E8-B9A0-4B2A-B3CE-1CD2DFD7936E}" type="datetime1">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2152B6-CF0B-4BA7-8F2A-BF1DDE0B6FDF}" type="datetime1">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FAE9DC-CDF4-4FC6-B0B0-F703C7753E5A}" type="datetime1">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BA77AB-362D-4E28-97DC-019376425889}" type="datetime1">
              <a:rPr lang="en-US" smtClean="0"/>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9A6630-A91D-4634-A56B-3339EBDC17A6}" type="datetime1">
              <a:rPr lang="en-US" smtClean="0"/>
              <a:t>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180B92-53CD-4630-9B9E-34E4212B319E}" type="datetime1">
              <a:rPr lang="en-US" smtClean="0"/>
              <a:t>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D641D4-18B5-441B-BC2F-0DC0B9756BAE}" type="datetime1">
              <a:rPr lang="en-US" smtClean="0"/>
              <a:t>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C90E8A-4B34-49CE-A197-C3B2B3449DFF}" type="datetime1">
              <a:rPr lang="en-US" smtClean="0"/>
              <a:t>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8434A5-5C6F-45EA-9D81-4B8FADEC6A69}" type="datetime1">
              <a:rPr lang="en-US" smtClean="0"/>
              <a:t>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0D82BD-86A1-418E-89EA-851857FEDE7B}" type="datetime1">
              <a:rPr lang="en-US" smtClean="0"/>
              <a:t>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ED0AA-BC79-406F-925C-D9599F48BCD6}" type="datetime1">
              <a:rPr lang="en-US" smtClean="0"/>
              <a:t>1/17/2020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hyperlink" Target="https://historicengland.org.uk/services-skills/education/teaching-activities/stories-in-stone-shearbridge-mosque"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1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6.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9.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maps/d/edit?mid=1Yuai_EaS1QHN6C3buNJwlttUnYY&amp;ll" TargetMode="Externa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hyperlink" Target="https://historicengland.org.uk/services-skills/education/teaching-activities/stories-in-stone-shearbridge-mosqu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24.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27.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3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27.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36.jpeg"/><Relationship Id="rId4" Type="http://schemas.openxmlformats.org/officeDocument/2006/relationships/image" Target="../media/image35.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38.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72.xml"/><Relationship Id="rId5" Type="http://schemas.openxmlformats.org/officeDocument/2006/relationships/hyperlink" Target="https://historicengland.org.uk/services-skills/education/" TargetMode="External"/><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0.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8" y="116632"/>
            <a:ext cx="3062780" cy="96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95536" y="1022999"/>
            <a:ext cx="8352928" cy="5509200"/>
          </a:xfrm>
          <a:prstGeom prst="rect">
            <a:avLst/>
          </a:prstGeom>
        </p:spPr>
        <p:txBody>
          <a:bodyPr wrap="square">
            <a:spAutoFit/>
          </a:bodyPr>
          <a:lstStyle/>
          <a:p>
            <a:pPr algn="ctr"/>
            <a:r>
              <a:rPr lang="en-GB" sz="2800" b="1" dirty="0" smtClean="0">
                <a:latin typeface="Source Sans Pro" pitchFamily="34" charset="0"/>
              </a:rPr>
              <a:t>Case Study : Shearbridge Mosque</a:t>
            </a:r>
          </a:p>
          <a:p>
            <a:endParaRPr lang="en-GB" sz="2000" b="1" dirty="0" smtClean="0">
              <a:latin typeface="Source Sans Pro" pitchFamily="34" charset="0"/>
            </a:endParaRPr>
          </a:p>
          <a:p>
            <a:r>
              <a:rPr lang="en-GB" sz="2000" b="1" dirty="0" smtClean="0">
                <a:latin typeface="Source Sans Pro" pitchFamily="34" charset="0"/>
              </a:rPr>
              <a:t>Learning Aims</a:t>
            </a:r>
            <a:endParaRPr lang="en-GB" sz="2000" dirty="0" smtClean="0">
              <a:solidFill>
                <a:srgbClr val="000000"/>
              </a:solidFill>
              <a:latin typeface="Source Sans Pro" pitchFamily="34" charset="0"/>
            </a:endParaRPr>
          </a:p>
          <a:p>
            <a:r>
              <a:rPr lang="en-GB" sz="2000" dirty="0" smtClean="0">
                <a:solidFill>
                  <a:srgbClr val="000000"/>
                </a:solidFill>
                <a:latin typeface="Source Sans Pro" pitchFamily="34" charset="0"/>
              </a:rPr>
              <a:t>To explore the story of a building through changes in its appearance and use over time through four enquiries :</a:t>
            </a:r>
          </a:p>
          <a:p>
            <a:r>
              <a:rPr lang="en-GB" sz="2000" b="1" dirty="0" smtClean="0">
                <a:latin typeface="Source Sans Pro" panose="020B0503030403020204" pitchFamily="34" charset="0"/>
              </a:rPr>
              <a:t>Outcomes </a:t>
            </a:r>
          </a:p>
          <a:p>
            <a:pPr marL="342900" lvl="0" indent="-342900">
              <a:buFont typeface="Arial" pitchFamily="34" charset="0"/>
              <a:buChar char="•"/>
            </a:pPr>
            <a:r>
              <a:rPr lang="en-GB" sz="2000" dirty="0">
                <a:latin typeface="Source Sans Pro" panose="020B0503030403020204" pitchFamily="34" charset="0"/>
              </a:rPr>
              <a:t>Pupils will </a:t>
            </a:r>
            <a:r>
              <a:rPr lang="en-GB" sz="2000" dirty="0" smtClean="0">
                <a:latin typeface="Source Sans Pro" panose="020B0503030403020204" pitchFamily="34" charset="0"/>
              </a:rPr>
              <a:t>draw </a:t>
            </a:r>
            <a:r>
              <a:rPr lang="en-GB" sz="2000" dirty="0">
                <a:latin typeface="Source Sans Pro" panose="020B0503030403020204" pitchFamily="34" charset="0"/>
              </a:rPr>
              <a:t>inferences about the extent of change at </a:t>
            </a:r>
            <a:r>
              <a:rPr lang="en-GB" sz="2000" dirty="0" err="1">
                <a:latin typeface="Source Sans Pro" panose="020B0503030403020204" pitchFamily="34" charset="0"/>
              </a:rPr>
              <a:t>Shearbridge</a:t>
            </a:r>
            <a:r>
              <a:rPr lang="en-GB" sz="2000" dirty="0">
                <a:latin typeface="Source Sans Pro" panose="020B0503030403020204" pitchFamily="34" charset="0"/>
              </a:rPr>
              <a:t> </a:t>
            </a:r>
            <a:r>
              <a:rPr lang="en-GB" sz="2000" dirty="0" smtClean="0">
                <a:latin typeface="Source Sans Pro" panose="020B0503030403020204" pitchFamily="34" charset="0"/>
              </a:rPr>
              <a:t>Road </a:t>
            </a:r>
            <a:r>
              <a:rPr lang="en-GB" sz="2000" dirty="0">
                <a:latin typeface="Source Sans Pro" panose="020B0503030403020204" pitchFamily="34" charset="0"/>
              </a:rPr>
              <a:t>Mosque by </a:t>
            </a:r>
            <a:r>
              <a:rPr lang="en-GB" sz="2000" dirty="0" smtClean="0">
                <a:latin typeface="Source Sans Pro" panose="020B0503030403020204" pitchFamily="34" charset="0"/>
              </a:rPr>
              <a:t>looking at the outside of </a:t>
            </a:r>
            <a:r>
              <a:rPr lang="en-GB" sz="2000" dirty="0">
                <a:latin typeface="Source Sans Pro" panose="020B0503030403020204" pitchFamily="34" charset="0"/>
              </a:rPr>
              <a:t>the building.</a:t>
            </a:r>
          </a:p>
          <a:p>
            <a:pPr marL="342900" indent="-342900">
              <a:buFont typeface="Arial" pitchFamily="34" charset="0"/>
              <a:buChar char="•"/>
            </a:pPr>
            <a:r>
              <a:rPr lang="en-GB" sz="2000" dirty="0">
                <a:latin typeface="Source Sans Pro" panose="020B0503030403020204" pitchFamily="34" charset="0"/>
              </a:rPr>
              <a:t>Pupils will </a:t>
            </a:r>
            <a:r>
              <a:rPr lang="en-GB" sz="2000" dirty="0" smtClean="0">
                <a:latin typeface="Source Sans Pro" panose="020B0503030403020204" pitchFamily="34" charset="0"/>
              </a:rPr>
              <a:t>draw </a:t>
            </a:r>
            <a:r>
              <a:rPr lang="en-GB" sz="2000" dirty="0">
                <a:latin typeface="Source Sans Pro" panose="020B0503030403020204" pitchFamily="34" charset="0"/>
              </a:rPr>
              <a:t>further inferences about the extent of change at </a:t>
            </a:r>
            <a:r>
              <a:rPr lang="en-GB" sz="2000" dirty="0" err="1">
                <a:latin typeface="Source Sans Pro" panose="020B0503030403020204" pitchFamily="34" charset="0"/>
              </a:rPr>
              <a:t>Shearbridge</a:t>
            </a:r>
            <a:r>
              <a:rPr lang="en-GB" sz="2000" dirty="0">
                <a:latin typeface="Source Sans Pro" panose="020B0503030403020204" pitchFamily="34" charset="0"/>
              </a:rPr>
              <a:t> </a:t>
            </a:r>
            <a:r>
              <a:rPr lang="en-GB" sz="2000" dirty="0" smtClean="0">
                <a:latin typeface="Source Sans Pro" panose="020B0503030403020204" pitchFamily="34" charset="0"/>
              </a:rPr>
              <a:t>Road </a:t>
            </a:r>
            <a:r>
              <a:rPr lang="en-GB" sz="2000" dirty="0">
                <a:latin typeface="Source Sans Pro" panose="020B0503030403020204" pitchFamily="34" charset="0"/>
              </a:rPr>
              <a:t>Mosque </a:t>
            </a:r>
            <a:r>
              <a:rPr lang="en-GB" sz="2000" dirty="0">
                <a:latin typeface="Source Sans Pro" panose="020B0503030403020204" pitchFamily="34" charset="0"/>
              </a:rPr>
              <a:t>by looking at the </a:t>
            </a:r>
            <a:r>
              <a:rPr lang="en-GB" sz="2000" dirty="0" smtClean="0">
                <a:latin typeface="Source Sans Pro" panose="020B0503030403020204" pitchFamily="34" charset="0"/>
              </a:rPr>
              <a:t>inside </a:t>
            </a:r>
            <a:r>
              <a:rPr lang="en-GB" sz="2000" dirty="0">
                <a:latin typeface="Source Sans Pro" panose="020B0503030403020204" pitchFamily="34" charset="0"/>
              </a:rPr>
              <a:t>of the building</a:t>
            </a:r>
            <a:r>
              <a:rPr lang="en-GB" sz="2000" dirty="0" smtClean="0">
                <a:latin typeface="Source Sans Pro" panose="020B0503030403020204" pitchFamily="34" charset="0"/>
              </a:rPr>
              <a:t>.</a:t>
            </a:r>
            <a:endParaRPr lang="en-GB" sz="2000" dirty="0">
              <a:latin typeface="Source Sans Pro" panose="020B0503030403020204" pitchFamily="34" charset="0"/>
            </a:endParaRPr>
          </a:p>
          <a:p>
            <a:pPr marL="342900" lvl="0" indent="-342900">
              <a:buFont typeface="Arial" pitchFamily="34" charset="0"/>
              <a:buChar char="•"/>
            </a:pPr>
            <a:r>
              <a:rPr lang="en-GB" sz="2000" dirty="0">
                <a:latin typeface="Source Sans Pro" panose="020B0503030403020204" pitchFamily="34" charset="0"/>
              </a:rPr>
              <a:t>Pupils will </a:t>
            </a:r>
            <a:r>
              <a:rPr lang="en-GB" sz="2000" dirty="0" smtClean="0">
                <a:latin typeface="Source Sans Pro" panose="020B0503030403020204" pitchFamily="34" charset="0"/>
              </a:rPr>
              <a:t>prepare </a:t>
            </a:r>
            <a:r>
              <a:rPr lang="en-GB" sz="2000" dirty="0">
                <a:latin typeface="Source Sans Pro" panose="020B0503030403020204" pitchFamily="34" charset="0"/>
              </a:rPr>
              <a:t>presentations about the history of the </a:t>
            </a:r>
            <a:r>
              <a:rPr lang="en-GB" sz="2000" dirty="0" err="1">
                <a:latin typeface="Source Sans Pro" panose="020B0503030403020204" pitchFamily="34" charset="0"/>
              </a:rPr>
              <a:t>Shearbridge</a:t>
            </a:r>
            <a:r>
              <a:rPr lang="en-GB" sz="2000" dirty="0">
                <a:latin typeface="Source Sans Pro" panose="020B0503030403020204" pitchFamily="34" charset="0"/>
              </a:rPr>
              <a:t> </a:t>
            </a:r>
            <a:r>
              <a:rPr lang="en-GB" sz="2000" dirty="0" smtClean="0">
                <a:latin typeface="Source Sans Pro" panose="020B0503030403020204" pitchFamily="34" charset="0"/>
              </a:rPr>
              <a:t>Road </a:t>
            </a:r>
            <a:r>
              <a:rPr lang="en-GB" sz="2000" dirty="0">
                <a:latin typeface="Source Sans Pro" panose="020B0503030403020204" pitchFamily="34" charset="0"/>
              </a:rPr>
              <a:t>Mosque using additional evidence.</a:t>
            </a:r>
          </a:p>
          <a:p>
            <a:pPr marL="342900" lvl="0" indent="-342900">
              <a:buFont typeface="Arial" pitchFamily="34" charset="0"/>
              <a:buChar char="•"/>
            </a:pPr>
            <a:r>
              <a:rPr lang="en-GB" sz="2000" dirty="0">
                <a:latin typeface="Source Sans Pro" panose="020B0503030403020204" pitchFamily="34" charset="0"/>
              </a:rPr>
              <a:t>Pupils will </a:t>
            </a:r>
            <a:r>
              <a:rPr lang="en-GB" sz="2000" dirty="0" smtClean="0">
                <a:latin typeface="Source Sans Pro" panose="020B0503030403020204" pitchFamily="34" charset="0"/>
              </a:rPr>
              <a:t>identify </a:t>
            </a:r>
            <a:r>
              <a:rPr lang="en-GB" sz="2000" dirty="0">
                <a:latin typeface="Source Sans Pro" panose="020B0503030403020204" pitchFamily="34" charset="0"/>
              </a:rPr>
              <a:t>the relative strength or importance of links between the history of the </a:t>
            </a:r>
            <a:r>
              <a:rPr lang="en-GB" sz="2000" dirty="0" err="1">
                <a:latin typeface="Source Sans Pro" panose="020B0503030403020204" pitchFamily="34" charset="0"/>
              </a:rPr>
              <a:t>Shearbridge</a:t>
            </a:r>
            <a:r>
              <a:rPr lang="en-GB" sz="2000" dirty="0">
                <a:latin typeface="Source Sans Pro" panose="020B0503030403020204" pitchFamily="34" charset="0"/>
              </a:rPr>
              <a:t> </a:t>
            </a:r>
            <a:r>
              <a:rPr lang="en-GB" sz="2000" dirty="0" smtClean="0">
                <a:latin typeface="Source Sans Pro" panose="020B0503030403020204" pitchFamily="34" charset="0"/>
              </a:rPr>
              <a:t>Road </a:t>
            </a:r>
            <a:r>
              <a:rPr lang="en-GB" sz="2000" dirty="0">
                <a:latin typeface="Source Sans Pro" panose="020B0503030403020204" pitchFamily="34" charset="0"/>
              </a:rPr>
              <a:t>Mosque and the history of Bradford as a whole.</a:t>
            </a:r>
          </a:p>
          <a:p>
            <a:endParaRPr lang="en-GB" sz="2000" dirty="0">
              <a:solidFill>
                <a:srgbClr val="000000"/>
              </a:solidFill>
              <a:latin typeface="Source Sans Pro" pitchFamily="34" charset="0"/>
            </a:endParaRPr>
          </a:p>
          <a:p>
            <a:r>
              <a:rPr lang="en-US" sz="1200" dirty="0">
                <a:latin typeface="Source Sans Pro" pitchFamily="34" charset="0"/>
              </a:rPr>
              <a:t>This activity relates to the </a:t>
            </a:r>
            <a:r>
              <a:rPr lang="en-US" sz="1200" dirty="0" smtClean="0">
                <a:latin typeface="Source Sans Pro" pitchFamily="34" charset="0"/>
              </a:rPr>
              <a:t>‘</a:t>
            </a:r>
            <a:r>
              <a:rPr lang="en-GB" sz="1200" u="sng" dirty="0">
                <a:hlinkClick r:id="rId5"/>
              </a:rPr>
              <a:t>https://historicengland.org.uk/services-skills/education/teaching-activities/stories-in-stone-shearbridge-mosque</a:t>
            </a:r>
            <a:r>
              <a:rPr lang="en-US" sz="1200" dirty="0" smtClean="0">
                <a:latin typeface="Source Sans Pro" pitchFamily="34" charset="0"/>
              </a:rPr>
              <a:t>’ </a:t>
            </a:r>
            <a:r>
              <a:rPr lang="en-US" sz="1200" dirty="0">
                <a:latin typeface="Source Sans Pro" pitchFamily="34" charset="0"/>
              </a:rPr>
              <a:t>Teaching </a:t>
            </a:r>
            <a:r>
              <a:rPr lang="en-US" sz="1200" dirty="0" smtClean="0">
                <a:latin typeface="Source Sans Pro" pitchFamily="34" charset="0"/>
              </a:rPr>
              <a:t>Activity</a:t>
            </a:r>
            <a:endParaRPr lang="en-GB" sz="1200" dirty="0">
              <a:latin typeface="Source Sans Pro" pitchFamily="34" charset="0"/>
            </a:endParaRPr>
          </a:p>
        </p:txBody>
      </p:sp>
    </p:spTree>
    <p:custDataLst>
      <p:tags r:id="rId1"/>
    </p:custDataLst>
    <p:extLst>
      <p:ext uri="{BB962C8B-B14F-4D97-AF65-F5344CB8AC3E}">
        <p14:creationId xmlns:p14="http://schemas.microsoft.com/office/powerpoint/2010/main" val="1068079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Owner\AppData\Local\Microsoft\Windows Live Mail\WLMDSS.tmp\WLM4D33.tmp\IMG_0671.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51" t="10164" r="31705" b="82520"/>
          <a:stretch/>
        </p:blipFill>
        <p:spPr bwMode="auto">
          <a:xfrm>
            <a:off x="5147501" y="4527395"/>
            <a:ext cx="3116198" cy="169422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Owner\AppData\Local\Microsoft\Windows Live Mail\WLMDSS.tmp\WLM4D33.tmp\IMG_0671.JPG"/>
          <p:cNvPicPr>
            <a:picLocks noChangeAspect="1" noChangeArrowheads="1"/>
          </p:cNvPicPr>
          <p:nvPr/>
        </p:nvPicPr>
        <p:blipFill rotWithShape="1">
          <a:blip r:embed="rId3">
            <a:extLst>
              <a:ext uri="{28A0092B-C50C-407E-A947-70E740481C1C}">
                <a14:useLocalDpi xmlns:a14="http://schemas.microsoft.com/office/drawing/2010/main" val="0"/>
              </a:ext>
            </a:extLst>
          </a:blip>
          <a:srcRect l="49455" t="1265" r="16633" b="63579"/>
          <a:stretch/>
        </p:blipFill>
        <p:spPr bwMode="auto">
          <a:xfrm>
            <a:off x="380999" y="2569029"/>
            <a:ext cx="4517571" cy="373944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Date 2000 inscribed on outside wall</a:t>
            </a:r>
            <a:endParaRPr lang="en-GB" dirty="0"/>
          </a:p>
        </p:txBody>
      </p:sp>
      <p:cxnSp>
        <p:nvCxnSpPr>
          <p:cNvPr id="13" name="Straight Arrow Connector 12"/>
          <p:cNvCxnSpPr>
            <a:stCxn id="14" idx="1"/>
            <a:endCxn id="15" idx="3"/>
          </p:cNvCxnSpPr>
          <p:nvPr/>
        </p:nvCxnSpPr>
        <p:spPr>
          <a:xfrm flipH="1">
            <a:off x="2639784" y="2781154"/>
            <a:ext cx="3136962" cy="1237996"/>
          </a:xfrm>
          <a:prstGeom prst="straightConnector1">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76746" y="2427211"/>
            <a:ext cx="1204176" cy="707886"/>
          </a:xfrm>
          <a:prstGeom prst="rect">
            <a:avLst/>
          </a:prstGeom>
          <a:noFill/>
          <a:ln w="50800">
            <a:solidFill>
              <a:srgbClr val="00B0F0"/>
            </a:solidFill>
          </a:ln>
        </p:spPr>
        <p:txBody>
          <a:bodyPr wrap="none" rtlCol="0">
            <a:spAutoFit/>
          </a:bodyPr>
          <a:lstStyle/>
          <a:p>
            <a:r>
              <a:rPr lang="en-GB" sz="4000" dirty="0" smtClean="0">
                <a:latin typeface="Source Sans Pro" panose="020B0503030403020204" pitchFamily="34" charset="0"/>
              </a:rPr>
              <a:t>2000</a:t>
            </a:r>
            <a:endParaRPr lang="en-GB" sz="4000" dirty="0">
              <a:latin typeface="Source Sans Pro" panose="020B0503030403020204" pitchFamily="34" charset="0"/>
            </a:endParaRPr>
          </a:p>
        </p:txBody>
      </p:sp>
      <p:sp>
        <p:nvSpPr>
          <p:cNvPr id="15" name="Rectangle 14"/>
          <p:cNvSpPr/>
          <p:nvPr/>
        </p:nvSpPr>
        <p:spPr>
          <a:xfrm>
            <a:off x="1676400" y="3714350"/>
            <a:ext cx="963384" cy="6096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p:cNvCxnSpPr/>
          <p:nvPr/>
        </p:nvCxnSpPr>
        <p:spPr>
          <a:xfrm>
            <a:off x="6378834" y="3135097"/>
            <a:ext cx="326766" cy="2046503"/>
          </a:xfrm>
          <a:prstGeom prst="straightConnector1">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8941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Owner\AppData\Local\Microsoft\Windows Live Mail\WLMDSS.tmp\WLMF54C.tmp\IMG_0670.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15616" y="1251426"/>
            <a:ext cx="7056784" cy="52708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Railings </a:t>
            </a:r>
            <a:r>
              <a:rPr lang="en-GB" sz="4000" b="1" dirty="0">
                <a:latin typeface="Source Sans Pro" panose="020B0503030403020204" pitchFamily="34" charset="0"/>
              </a:rPr>
              <a:t>outside the building</a:t>
            </a:r>
            <a:endParaRPr lang="en-GB" dirty="0"/>
          </a:p>
        </p:txBody>
      </p:sp>
    </p:spTree>
    <p:custDataLst>
      <p:tags r:id="rId1"/>
    </p:custDataLst>
    <p:extLst>
      <p:ext uri="{BB962C8B-B14F-4D97-AF65-F5344CB8AC3E}">
        <p14:creationId xmlns:p14="http://schemas.microsoft.com/office/powerpoint/2010/main" val="20188167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Owner\AppData\Local\Microsoft\Windows Live Mail\WLMDSS.tmp\WLMD52A.tmp\IMG_06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6339" y="2971800"/>
            <a:ext cx="5091323" cy="38027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2136" y="260648"/>
            <a:ext cx="8059728" cy="2554545"/>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Railings outside the modern extension </a:t>
            </a:r>
            <a:r>
              <a:rPr lang="en-GB" sz="4000" b="1" dirty="0" smtClean="0">
                <a:latin typeface="Source Sans Pro" panose="020B0503030403020204" pitchFamily="34" charset="0"/>
              </a:rPr>
              <a:t>made </a:t>
            </a:r>
            <a:r>
              <a:rPr lang="en-GB" sz="4000" b="1" dirty="0">
                <a:latin typeface="Source Sans Pro" panose="020B0503030403020204" pitchFamily="34" charset="0"/>
              </a:rPr>
              <a:t>in the </a:t>
            </a:r>
            <a:r>
              <a:rPr lang="en-GB" sz="4000" b="1" dirty="0" smtClean="0">
                <a:latin typeface="Source Sans Pro" panose="020B0503030403020204" pitchFamily="34" charset="0"/>
              </a:rPr>
              <a:t>same style </a:t>
            </a:r>
            <a:r>
              <a:rPr lang="en-GB" sz="4000" b="1" dirty="0">
                <a:latin typeface="Source Sans Pro" panose="020B0503030403020204" pitchFamily="34" charset="0"/>
              </a:rPr>
              <a:t>and materials </a:t>
            </a:r>
            <a:r>
              <a:rPr lang="en-GB" sz="4000" b="1" dirty="0" smtClean="0">
                <a:latin typeface="Source Sans Pro" panose="020B0503030403020204" pitchFamily="34" charset="0"/>
              </a:rPr>
              <a:t>as </a:t>
            </a:r>
            <a:r>
              <a:rPr lang="en-GB" sz="4000" b="1" dirty="0">
                <a:latin typeface="Source Sans Pro" panose="020B0503030403020204" pitchFamily="34" charset="0"/>
              </a:rPr>
              <a:t>the original church building</a:t>
            </a:r>
            <a:endParaRPr lang="en-GB" dirty="0"/>
          </a:p>
        </p:txBody>
      </p:sp>
    </p:spTree>
    <p:custDataLst>
      <p:tags r:id="rId1"/>
    </p:custDataLst>
    <p:extLst>
      <p:ext uri="{BB962C8B-B14F-4D97-AF65-F5344CB8AC3E}">
        <p14:creationId xmlns:p14="http://schemas.microsoft.com/office/powerpoint/2010/main" val="3311539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Owner\AppData\Local\Microsoft\Windows Live Mail\WLMDSS.tmp\WLM22AD.tmp\IMG_06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930" y="1828800"/>
            <a:ext cx="6602140" cy="49312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Side </a:t>
            </a:r>
            <a:r>
              <a:rPr lang="en-GB" sz="4000" b="1" dirty="0">
                <a:latin typeface="Source Sans Pro" panose="020B0503030403020204" pitchFamily="34" charset="0"/>
              </a:rPr>
              <a:t>view of the </a:t>
            </a:r>
            <a:r>
              <a:rPr lang="en-GB" sz="4000" b="1" dirty="0" smtClean="0">
                <a:latin typeface="Source Sans Pro" panose="020B0503030403020204" pitchFamily="34" charset="0"/>
              </a:rPr>
              <a:t>outside </a:t>
            </a:r>
            <a:r>
              <a:rPr lang="en-GB" sz="4000" b="1" dirty="0">
                <a:latin typeface="Source Sans Pro" panose="020B0503030403020204" pitchFamily="34" charset="0"/>
              </a:rPr>
              <a:t>showing the modern car port</a:t>
            </a:r>
            <a:endParaRPr lang="en-GB" dirty="0"/>
          </a:p>
        </p:txBody>
      </p:sp>
    </p:spTree>
    <p:custDataLst>
      <p:tags r:id="rId1"/>
    </p:custDataLst>
    <p:extLst>
      <p:ext uri="{BB962C8B-B14F-4D97-AF65-F5344CB8AC3E}">
        <p14:creationId xmlns:p14="http://schemas.microsoft.com/office/powerpoint/2010/main" val="587437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820"/>
          <a:stretch/>
        </p:blipFill>
        <p:spPr bwMode="auto">
          <a:xfrm>
            <a:off x="1981200" y="2988628"/>
            <a:ext cx="5420420" cy="386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42136" y="260648"/>
            <a:ext cx="8059728" cy="2554545"/>
          </a:xfrm>
          <a:prstGeom prst="rect">
            <a:avLst/>
          </a:prstGeom>
          <a:ln w="50800">
            <a:solidFill>
              <a:srgbClr val="00B0F0"/>
            </a:solidFill>
          </a:ln>
        </p:spPr>
        <p:txBody>
          <a:bodyPr wrap="square">
            <a:spAutoFit/>
          </a:bodyPr>
          <a:lstStyle/>
          <a:p>
            <a:pPr algn="ctr"/>
            <a:r>
              <a:rPr lang="en-GB" sz="4000" b="1" dirty="0" smtClean="0">
                <a:solidFill>
                  <a:srgbClr val="00B0F0"/>
                </a:solidFill>
                <a:latin typeface="Source Sans Pro" panose="020B0503030403020204" pitchFamily="34" charset="0"/>
              </a:rPr>
              <a:t>Enquiry Two</a:t>
            </a:r>
          </a:p>
          <a:p>
            <a:pPr algn="ctr"/>
            <a:r>
              <a:rPr lang="en-GB" sz="4000" b="1" dirty="0" smtClean="0">
                <a:latin typeface="Source Sans Pro" panose="020B0503030403020204" pitchFamily="34" charset="0"/>
              </a:rPr>
              <a:t>What </a:t>
            </a:r>
            <a:r>
              <a:rPr lang="en-GB" sz="4000" b="1" dirty="0">
                <a:latin typeface="Source Sans Pro" panose="020B0503030403020204" pitchFamily="34" charset="0"/>
              </a:rPr>
              <a:t>can we infer about this building by looking at it from the </a:t>
            </a:r>
            <a:r>
              <a:rPr lang="en-GB" sz="4000" b="1" dirty="0" smtClean="0">
                <a:latin typeface="Source Sans Pro" panose="020B0503030403020204" pitchFamily="34" charset="0"/>
              </a:rPr>
              <a:t>inside</a:t>
            </a:r>
            <a:r>
              <a:rPr lang="en-GB" sz="4000" b="1" dirty="0">
                <a:latin typeface="Source Sans Pro" panose="020B0503030403020204" pitchFamily="34" charset="0"/>
              </a:rPr>
              <a:t>?</a:t>
            </a:r>
            <a:endParaRPr lang="en-GB" dirty="0"/>
          </a:p>
        </p:txBody>
      </p:sp>
    </p:spTree>
    <p:custDataLst>
      <p:tags r:id="rId1"/>
    </p:custDataLst>
    <p:extLst>
      <p:ext uri="{BB962C8B-B14F-4D97-AF65-F5344CB8AC3E}">
        <p14:creationId xmlns:p14="http://schemas.microsoft.com/office/powerpoint/2010/main" val="2184768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Owner\AppData\Local\Microsoft\Windows Live Mail\WLMDSS.tmp\WLM81F4.tmp\IMG_0644.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0800000">
            <a:off x="1054191" y="1454316"/>
            <a:ext cx="7035619" cy="525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2136" y="260648"/>
            <a:ext cx="8059728" cy="1015663"/>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Lower ground floor of mosque </a:t>
            </a:r>
            <a:endParaRPr lang="en-GB" sz="4000" b="1" dirty="0" smtClean="0">
              <a:latin typeface="Source Sans Pro" panose="020B0503030403020204" pitchFamily="34" charset="0"/>
            </a:endParaRPr>
          </a:p>
          <a:p>
            <a:pPr algn="ctr"/>
            <a:r>
              <a:rPr lang="en-GB" sz="2000" b="1" dirty="0" smtClean="0">
                <a:latin typeface="Source Sans Pro" panose="020B0503030403020204" pitchFamily="34" charset="0"/>
              </a:rPr>
              <a:t>(</a:t>
            </a:r>
            <a:r>
              <a:rPr lang="en-GB" sz="2000" b="1" dirty="0">
                <a:latin typeface="Source Sans Pro" panose="020B0503030403020204" pitchFamily="34" charset="0"/>
              </a:rPr>
              <a:t>sited on ground floor of former Methodist Sunday School)</a:t>
            </a:r>
            <a:endParaRPr lang="en-GB" sz="2000" dirty="0"/>
          </a:p>
        </p:txBody>
      </p:sp>
    </p:spTree>
    <p:custDataLst>
      <p:tags r:id="rId1"/>
    </p:custDataLst>
    <p:extLst>
      <p:ext uri="{BB962C8B-B14F-4D97-AF65-F5344CB8AC3E}">
        <p14:creationId xmlns:p14="http://schemas.microsoft.com/office/powerpoint/2010/main" val="113792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Owner\AppData\Local\Microsoft\Windows Live Mail\WLMDSS.tmp\WLM7BB0.tmp\IMG_06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42188" y="2448709"/>
            <a:ext cx="5859625" cy="43766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2136" y="260648"/>
            <a:ext cx="8059728" cy="1938992"/>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Former Methodist Sunday School Room with traditional Islamic carpet design</a:t>
            </a:r>
            <a:endParaRPr lang="en-GB" dirty="0"/>
          </a:p>
        </p:txBody>
      </p:sp>
    </p:spTree>
    <p:custDataLst>
      <p:tags r:id="rId1"/>
    </p:custDataLst>
    <p:extLst>
      <p:ext uri="{BB962C8B-B14F-4D97-AF65-F5344CB8AC3E}">
        <p14:creationId xmlns:p14="http://schemas.microsoft.com/office/powerpoint/2010/main" val="1758746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Owner\AppData\Local\Microsoft\Windows Live Mail\WLMDSS.tmp\WLMEB45.tmp\IMG_06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573" y="2336156"/>
            <a:ext cx="5942855" cy="44387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2136" y="260648"/>
            <a:ext cx="8059728" cy="1938992"/>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Former Methodist Sunday School Room with traditional Islamic carpet design</a:t>
            </a:r>
            <a:endParaRPr lang="en-GB" dirty="0"/>
          </a:p>
        </p:txBody>
      </p:sp>
    </p:spTree>
    <p:custDataLst>
      <p:tags r:id="rId1"/>
    </p:custDataLst>
    <p:extLst>
      <p:ext uri="{BB962C8B-B14F-4D97-AF65-F5344CB8AC3E}">
        <p14:creationId xmlns:p14="http://schemas.microsoft.com/office/powerpoint/2010/main" val="38037705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Owner\AppData\Local\Microsoft\Windows Live Mail\WLMDSS.tmp\WLMC2F2.tmp\IMG_0649.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a:off x="1115615" y="1732273"/>
            <a:ext cx="6804248" cy="50821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Interior windows with traditional Islamic arches inserted</a:t>
            </a:r>
            <a:endParaRPr lang="en-GB" dirty="0"/>
          </a:p>
        </p:txBody>
      </p:sp>
    </p:spTree>
    <p:custDataLst>
      <p:tags r:id="rId1"/>
    </p:custDataLst>
    <p:extLst>
      <p:ext uri="{BB962C8B-B14F-4D97-AF65-F5344CB8AC3E}">
        <p14:creationId xmlns:p14="http://schemas.microsoft.com/office/powerpoint/2010/main" val="4030652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Owner\AppData\Local\Microsoft\Windows Live Mail\WLMDSS.tmp\WLM7E0B.tmp\IMG_06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43607" y="1676400"/>
            <a:ext cx="6840760" cy="51094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Original coat hooks from the Methodist Sunday School</a:t>
            </a:r>
            <a:endParaRPr lang="en-GB" dirty="0"/>
          </a:p>
        </p:txBody>
      </p:sp>
    </p:spTree>
    <p:custDataLst>
      <p:tags r:id="rId1"/>
    </p:custDataLst>
    <p:extLst>
      <p:ext uri="{BB962C8B-B14F-4D97-AF65-F5344CB8AC3E}">
        <p14:creationId xmlns:p14="http://schemas.microsoft.com/office/powerpoint/2010/main" val="2439250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a:solidFill>
                  <a:srgbClr val="00B0F0"/>
                </a:solidFill>
                <a:latin typeface="Source Sans Pro" panose="020B0503030403020204" pitchFamily="34" charset="0"/>
              </a:rPr>
              <a:t>A Case Study: </a:t>
            </a:r>
            <a:r>
              <a:rPr lang="en-GB" sz="4000" b="1" dirty="0" err="1">
                <a:solidFill>
                  <a:srgbClr val="00B0F0"/>
                </a:solidFill>
                <a:latin typeface="Source Sans Pro" panose="020B0503030403020204" pitchFamily="34" charset="0"/>
              </a:rPr>
              <a:t>Shearbridge</a:t>
            </a:r>
            <a:r>
              <a:rPr lang="en-GB" sz="4000" b="1" dirty="0">
                <a:solidFill>
                  <a:srgbClr val="00B0F0"/>
                </a:solidFill>
                <a:latin typeface="Source Sans Pro" panose="020B0503030403020204" pitchFamily="34" charset="0"/>
              </a:rPr>
              <a:t> Mosque </a:t>
            </a:r>
          </a:p>
        </p:txBody>
      </p:sp>
      <p:sp>
        <p:nvSpPr>
          <p:cNvPr id="4" name="Rectangle 3"/>
          <p:cNvSpPr/>
          <p:nvPr/>
        </p:nvSpPr>
        <p:spPr>
          <a:xfrm>
            <a:off x="563907" y="1143000"/>
            <a:ext cx="8059728" cy="5693866"/>
          </a:xfrm>
          <a:prstGeom prst="rect">
            <a:avLst/>
          </a:prstGeom>
        </p:spPr>
        <p:txBody>
          <a:bodyPr wrap="square">
            <a:spAutoFit/>
          </a:bodyPr>
          <a:lstStyle/>
          <a:p>
            <a:r>
              <a:rPr lang="en-GB" sz="2000" b="1" dirty="0" smtClean="0">
                <a:latin typeface="Source Sans Pro" panose="020B0503030403020204" pitchFamily="34" charset="0"/>
              </a:rPr>
              <a:t>Overarching </a:t>
            </a:r>
            <a:r>
              <a:rPr lang="en-GB" sz="2000" b="1" dirty="0">
                <a:latin typeface="Source Sans Pro" panose="020B0503030403020204" pitchFamily="34" charset="0"/>
              </a:rPr>
              <a:t>Enquiry Question:  How much has our building on </a:t>
            </a:r>
            <a:r>
              <a:rPr lang="en-GB" sz="2000" b="1" dirty="0" err="1">
                <a:latin typeface="Source Sans Pro" panose="020B0503030403020204" pitchFamily="34" charset="0"/>
              </a:rPr>
              <a:t>Shearbridge</a:t>
            </a:r>
            <a:r>
              <a:rPr lang="en-GB" sz="2000" b="1" dirty="0">
                <a:latin typeface="Source Sans Pro" panose="020B0503030403020204" pitchFamily="34" charset="0"/>
              </a:rPr>
              <a:t> Road changed and stayed the same since it opened?</a:t>
            </a:r>
            <a:endParaRPr lang="en-GB" sz="2000" dirty="0">
              <a:latin typeface="Source Sans Pro" panose="020B0503030403020204" pitchFamily="34" charset="0"/>
            </a:endParaRPr>
          </a:p>
          <a:p>
            <a:endParaRPr lang="en-GB" sz="1000" b="1" dirty="0" smtClean="0">
              <a:latin typeface="Source Sans Pro" panose="020B0503030403020204" pitchFamily="34" charset="0"/>
            </a:endParaRPr>
          </a:p>
          <a:p>
            <a:r>
              <a:rPr lang="en-GB" sz="2000" b="1" dirty="0" smtClean="0">
                <a:latin typeface="Source Sans Pro" panose="020B0503030403020204" pitchFamily="34" charset="0"/>
              </a:rPr>
              <a:t>Lesson </a:t>
            </a:r>
            <a:r>
              <a:rPr lang="en-GB" sz="2000" b="1" dirty="0">
                <a:latin typeface="Source Sans Pro" panose="020B0503030403020204" pitchFamily="34" charset="0"/>
              </a:rPr>
              <a:t>Plans </a:t>
            </a:r>
            <a:endParaRPr lang="en-GB" sz="2000" dirty="0">
              <a:latin typeface="Source Sans Pro" panose="020B0503030403020204" pitchFamily="34" charset="0"/>
            </a:endParaRPr>
          </a:p>
          <a:p>
            <a:r>
              <a:rPr lang="en-GB" sz="2000" dirty="0">
                <a:latin typeface="Source Sans Pro" panose="020B0503030403020204" pitchFamily="34" charset="0"/>
              </a:rPr>
              <a:t>This sequence of activities models how an historic site identified on the </a:t>
            </a:r>
            <a:r>
              <a:rPr lang="en-GB" sz="2000" dirty="0">
                <a:latin typeface="Source Sans Pro" panose="020B0503030403020204" pitchFamily="34" charset="0"/>
                <a:hlinkClick r:id="rId3"/>
              </a:rPr>
              <a:t>interactive map</a:t>
            </a:r>
            <a:r>
              <a:rPr lang="en-GB" sz="2000" dirty="0">
                <a:latin typeface="Source Sans Pro" panose="020B0503030403020204" pitchFamily="34" charset="0"/>
              </a:rPr>
              <a:t> of Bradford as part of </a:t>
            </a:r>
            <a:r>
              <a:rPr lang="en-GB" sz="2000" dirty="0" smtClean="0">
                <a:latin typeface="Source Sans Pro" panose="020B0503030403020204" pitchFamily="34" charset="0"/>
              </a:rPr>
              <a:t>the </a:t>
            </a:r>
            <a:r>
              <a:rPr lang="en-GB" sz="2000" dirty="0">
                <a:latin typeface="Source Sans Pro" panose="020B0503030403020204" pitchFamily="34" charset="0"/>
                <a:hlinkClick r:id="rId4"/>
              </a:rPr>
              <a:t>Teaching Activity: Stories in Stone - </a:t>
            </a:r>
            <a:r>
              <a:rPr lang="en-GB" sz="2000" dirty="0" err="1">
                <a:latin typeface="Source Sans Pro" panose="020B0503030403020204" pitchFamily="34" charset="0"/>
                <a:hlinkClick r:id="rId4"/>
              </a:rPr>
              <a:t>Shearbridge</a:t>
            </a:r>
            <a:r>
              <a:rPr lang="en-GB" sz="2000" dirty="0">
                <a:latin typeface="Source Sans Pro" panose="020B0503030403020204" pitchFamily="34" charset="0"/>
                <a:hlinkClick r:id="rId4"/>
              </a:rPr>
              <a:t> Road Mosque Case </a:t>
            </a:r>
            <a:r>
              <a:rPr lang="en-GB" sz="2000" dirty="0" smtClean="0">
                <a:latin typeface="Source Sans Pro" panose="020B0503030403020204" pitchFamily="34" charset="0"/>
                <a:hlinkClick r:id="rId4"/>
              </a:rPr>
              <a:t>Study</a:t>
            </a:r>
            <a:r>
              <a:rPr lang="en-GB" sz="2000" dirty="0" smtClean="0">
                <a:latin typeface="Source Sans Pro" panose="020B0503030403020204" pitchFamily="34" charset="0"/>
              </a:rPr>
              <a:t> could </a:t>
            </a:r>
            <a:r>
              <a:rPr lang="en-GB" sz="2000" dirty="0">
                <a:latin typeface="Source Sans Pro" panose="020B0503030403020204" pitchFamily="34" charset="0"/>
              </a:rPr>
              <a:t>be used as the focus of local visits and the study of local history at KS1, 2 and 3.</a:t>
            </a:r>
          </a:p>
          <a:p>
            <a:endParaRPr lang="en-GB" sz="1000" b="1" dirty="0" smtClean="0">
              <a:latin typeface="Source Sans Pro" panose="020B0503030403020204" pitchFamily="34" charset="0"/>
            </a:endParaRPr>
          </a:p>
          <a:p>
            <a:r>
              <a:rPr lang="en-GB" sz="2000" b="1" dirty="0" smtClean="0">
                <a:latin typeface="Source Sans Pro" panose="020B0503030403020204" pitchFamily="34" charset="0"/>
              </a:rPr>
              <a:t>Background </a:t>
            </a:r>
            <a:r>
              <a:rPr lang="en-GB" sz="2000" b="1" dirty="0">
                <a:latin typeface="Source Sans Pro" panose="020B0503030403020204" pitchFamily="34" charset="0"/>
              </a:rPr>
              <a:t>Knowledge </a:t>
            </a:r>
            <a:endParaRPr lang="en-GB" sz="2000" dirty="0">
              <a:latin typeface="Source Sans Pro" panose="020B0503030403020204" pitchFamily="34" charset="0"/>
            </a:endParaRPr>
          </a:p>
          <a:p>
            <a:pPr marL="342900" lvl="0" indent="-342900">
              <a:buFont typeface="Arial" panose="020B0604020202020204" pitchFamily="34" charset="0"/>
              <a:buChar char="•"/>
            </a:pPr>
            <a:r>
              <a:rPr lang="en-GB" sz="2000" dirty="0">
                <a:latin typeface="Source Sans Pro" panose="020B0503030403020204" pitchFamily="34" charset="0"/>
              </a:rPr>
              <a:t>The chosen building was originally opened in Art Nouveau style as a United Methodist Church with an attached Sunday school.</a:t>
            </a:r>
          </a:p>
          <a:p>
            <a:pPr marL="342900" lvl="0" indent="-342900">
              <a:buFont typeface="Arial" panose="020B0604020202020204" pitchFamily="34" charset="0"/>
              <a:buChar char="•"/>
            </a:pPr>
            <a:r>
              <a:rPr lang="en-GB" sz="2000" dirty="0">
                <a:latin typeface="Source Sans Pro" panose="020B0503030403020204" pitchFamily="34" charset="0"/>
              </a:rPr>
              <a:t>It became a mosque in the mid </a:t>
            </a:r>
            <a:r>
              <a:rPr lang="en-GB" sz="2000" dirty="0" smtClean="0">
                <a:latin typeface="Source Sans Pro" panose="020B0503030403020204" pitchFamily="34" charset="0"/>
              </a:rPr>
              <a:t>1970s </a:t>
            </a:r>
            <a:r>
              <a:rPr lang="en-GB" sz="2000" dirty="0">
                <a:latin typeface="Source Sans Pro" panose="020B0503030403020204" pitchFamily="34" charset="0"/>
              </a:rPr>
              <a:t>and has since been altered internally with additional extensions to the exterior.</a:t>
            </a:r>
          </a:p>
          <a:p>
            <a:pPr marL="342900" lvl="0" indent="-342900">
              <a:buFont typeface="Arial" panose="020B0604020202020204" pitchFamily="34" charset="0"/>
              <a:buChar char="•"/>
            </a:pPr>
            <a:r>
              <a:rPr lang="en-GB" sz="2000" dirty="0">
                <a:latin typeface="Source Sans Pro" panose="020B0503030403020204" pitchFamily="34" charset="0"/>
              </a:rPr>
              <a:t>As a building it has been transformed from a Non-Conformist chapel in a working class area of Bradford to a mosque attended by Muslims of mostly Pakistani descent As such it represents some of the social and cultural changes that have so altered Bradford since industrialisation</a:t>
            </a:r>
            <a:r>
              <a:rPr lang="en-GB" sz="2000" dirty="0" smtClean="0">
                <a:latin typeface="Source Sans Pro" panose="020B0503030403020204" pitchFamily="34" charset="0"/>
              </a:rPr>
              <a:t>.</a:t>
            </a:r>
          </a:p>
          <a:p>
            <a:pPr lvl="0"/>
            <a:endParaRPr lang="en-GB" sz="1000" dirty="0">
              <a:latin typeface="Source Sans Pro" panose="020B0503030403020204" pitchFamily="34" charset="0"/>
            </a:endParaRPr>
          </a:p>
          <a:p>
            <a:r>
              <a:rPr lang="en-GB" sz="1400" dirty="0">
                <a:latin typeface="Source Sans Pro" panose="020B0503030403020204" pitchFamily="34" charset="0"/>
              </a:rPr>
              <a:t>(Other buildings identified on the </a:t>
            </a:r>
            <a:r>
              <a:rPr lang="en-GB" sz="1400" dirty="0">
                <a:latin typeface="Source Sans Pro" panose="020B0503030403020204" pitchFamily="34" charset="0"/>
                <a:hlinkClick r:id="rId3"/>
              </a:rPr>
              <a:t>interactive map </a:t>
            </a:r>
            <a:r>
              <a:rPr lang="en-GB" sz="1400" dirty="0">
                <a:latin typeface="Source Sans Pro" panose="020B0503030403020204" pitchFamily="34" charset="0"/>
              </a:rPr>
              <a:t>could be treated as a focus of study in the same way.)</a:t>
            </a:r>
          </a:p>
        </p:txBody>
      </p:sp>
    </p:spTree>
    <p:custDataLst>
      <p:tags r:id="rId1"/>
    </p:custDataLst>
    <p:extLst>
      <p:ext uri="{BB962C8B-B14F-4D97-AF65-F5344CB8AC3E}">
        <p14:creationId xmlns:p14="http://schemas.microsoft.com/office/powerpoint/2010/main" val="1674392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Owner\AppData\Local\Microsoft\Windows Live Mail\WLMDSS.tmp\WLM1169.tmp\IMG_06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999157" y="2928257"/>
            <a:ext cx="5145687" cy="38433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2136" y="260648"/>
            <a:ext cx="8059728" cy="2554545"/>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Upper room of Methodist Sunday School with traditional Islamic style carpet, Arab calligraphy and images of Islamic sites</a:t>
            </a:r>
            <a:endParaRPr lang="en-GB" dirty="0"/>
          </a:p>
        </p:txBody>
      </p:sp>
    </p:spTree>
    <p:custDataLst>
      <p:tags r:id="rId1"/>
    </p:custDataLst>
    <p:extLst>
      <p:ext uri="{BB962C8B-B14F-4D97-AF65-F5344CB8AC3E}">
        <p14:creationId xmlns:p14="http://schemas.microsoft.com/office/powerpoint/2010/main" val="2761390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Owner\AppData\Local\Microsoft\Windows Live Mail\WLMDSS.tmp\WLM8B1F.tmp\IMG_066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475"/>
          <a:stretch/>
        </p:blipFill>
        <p:spPr bwMode="auto">
          <a:xfrm rot="10800000">
            <a:off x="1425726" y="2362200"/>
            <a:ext cx="6292550" cy="43486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2136" y="260648"/>
            <a:ext cx="8059728" cy="1938992"/>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Dais in function room of the ground floor of the former church building with wedding furniture</a:t>
            </a:r>
            <a:endParaRPr lang="en-GB" dirty="0"/>
          </a:p>
        </p:txBody>
      </p:sp>
    </p:spTree>
    <p:custDataLst>
      <p:tags r:id="rId1"/>
    </p:custDataLst>
    <p:extLst>
      <p:ext uri="{BB962C8B-B14F-4D97-AF65-F5344CB8AC3E}">
        <p14:creationId xmlns:p14="http://schemas.microsoft.com/office/powerpoint/2010/main" val="32148695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Owner\AppData\Local\Microsoft\Windows Live Mail\WLMDSS.tmp\WLMB1A6.tmp\IMG_06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51976" y="1764066"/>
            <a:ext cx="6440050" cy="48101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Ground floor function room of the former church building</a:t>
            </a:r>
            <a:endParaRPr lang="en-GB" dirty="0"/>
          </a:p>
        </p:txBody>
      </p:sp>
    </p:spTree>
    <p:custDataLst>
      <p:tags r:id="rId1"/>
    </p:custDataLst>
    <p:extLst>
      <p:ext uri="{BB962C8B-B14F-4D97-AF65-F5344CB8AC3E}">
        <p14:creationId xmlns:p14="http://schemas.microsoft.com/office/powerpoint/2010/main" val="4722712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Owner\AppData\Local\Microsoft\Windows Live Mail\WLMDSS.tmp\WLMD071.tmp\IMG_0662.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0800000">
            <a:off x="1997529" y="2912802"/>
            <a:ext cx="5148943" cy="38458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2136" y="260648"/>
            <a:ext cx="8059728" cy="2554545"/>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Upper floor function room of the former church building , showing modern extension beyond original pillars</a:t>
            </a:r>
            <a:endParaRPr lang="en-GB" dirty="0"/>
          </a:p>
        </p:txBody>
      </p:sp>
    </p:spTree>
    <p:custDataLst>
      <p:tags r:id="rId1"/>
    </p:custDataLst>
    <p:extLst>
      <p:ext uri="{BB962C8B-B14F-4D97-AF65-F5344CB8AC3E}">
        <p14:creationId xmlns:p14="http://schemas.microsoft.com/office/powerpoint/2010/main" val="3283128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Owner\AppData\Local\Microsoft\Windows Live Mail\WLMDSS.tmp\WLM6B5D.tmp\IMG_066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02" r="6323" b="18886"/>
          <a:stretch/>
        </p:blipFill>
        <p:spPr bwMode="auto">
          <a:xfrm rot="10800000">
            <a:off x="1267748" y="2674776"/>
            <a:ext cx="6608505" cy="40525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2136" y="260648"/>
            <a:ext cx="8059728" cy="2246769"/>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Detail of original Art Nouveau foliage plaster panel between pillars in the upper function room </a:t>
            </a:r>
            <a:r>
              <a:rPr lang="en-GB" sz="2000" b="1" dirty="0">
                <a:latin typeface="Source Sans Pro" panose="020B0503030403020204" pitchFamily="34" charset="0"/>
              </a:rPr>
              <a:t>(formerly the rafters of the Methodist Church)</a:t>
            </a:r>
            <a:endParaRPr lang="en-GB" sz="2000" dirty="0"/>
          </a:p>
        </p:txBody>
      </p:sp>
    </p:spTree>
    <p:custDataLst>
      <p:tags r:id="rId1"/>
    </p:custDataLst>
    <p:extLst>
      <p:ext uri="{BB962C8B-B14F-4D97-AF65-F5344CB8AC3E}">
        <p14:creationId xmlns:p14="http://schemas.microsoft.com/office/powerpoint/2010/main" val="412305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820"/>
          <a:stretch/>
        </p:blipFill>
        <p:spPr bwMode="auto">
          <a:xfrm>
            <a:off x="1981200" y="2988628"/>
            <a:ext cx="5420420" cy="386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42136" y="260648"/>
            <a:ext cx="8059728" cy="2215991"/>
          </a:xfrm>
          <a:prstGeom prst="rect">
            <a:avLst/>
          </a:prstGeom>
          <a:ln w="50800">
            <a:solidFill>
              <a:srgbClr val="00B0F0"/>
            </a:solidFill>
          </a:ln>
        </p:spPr>
        <p:txBody>
          <a:bodyPr wrap="square">
            <a:spAutoFit/>
          </a:bodyPr>
          <a:lstStyle/>
          <a:p>
            <a:pPr algn="ctr"/>
            <a:r>
              <a:rPr lang="en-GB" sz="4000" b="1" dirty="0" smtClean="0">
                <a:solidFill>
                  <a:srgbClr val="00B0F0"/>
                </a:solidFill>
                <a:latin typeface="Source Sans Pro" panose="020B0503030403020204" pitchFamily="34" charset="0"/>
              </a:rPr>
              <a:t>Enquiry three</a:t>
            </a:r>
          </a:p>
          <a:p>
            <a:pPr algn="ctr"/>
            <a:r>
              <a:rPr lang="en-GB" sz="4000" b="1" dirty="0">
                <a:latin typeface="Source Sans Pro" panose="020B0503030403020204" pitchFamily="34" charset="0"/>
              </a:rPr>
              <a:t>What can other evidence tell us about our building?</a:t>
            </a:r>
            <a:br>
              <a:rPr lang="en-GB" sz="4000" b="1" dirty="0">
                <a:latin typeface="Source Sans Pro" panose="020B0503030403020204" pitchFamily="34" charset="0"/>
              </a:rPr>
            </a:br>
            <a:endParaRPr lang="en-GB" dirty="0"/>
          </a:p>
        </p:txBody>
      </p:sp>
    </p:spTree>
    <p:custDataLst>
      <p:tags r:id="rId1"/>
    </p:custDataLst>
    <p:extLst>
      <p:ext uri="{BB962C8B-B14F-4D97-AF65-F5344CB8AC3E}">
        <p14:creationId xmlns:p14="http://schemas.microsoft.com/office/powerpoint/2010/main" val="2418324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2136" y="859066"/>
            <a:ext cx="8059728" cy="5139869"/>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1907 – Methodist Christians built a new church and Sunday School on empty ground in </a:t>
            </a:r>
            <a:r>
              <a:rPr lang="en-GB" sz="4000" b="1" dirty="0" err="1">
                <a:latin typeface="Source Sans Pro" panose="020B0503030403020204" pitchFamily="34" charset="0"/>
              </a:rPr>
              <a:t>Shearbridge</a:t>
            </a:r>
            <a:r>
              <a:rPr lang="en-GB" sz="4000" b="1" dirty="0">
                <a:latin typeface="Source Sans Pro" panose="020B0503030403020204" pitchFamily="34" charset="0"/>
              </a:rPr>
              <a:t> Road</a:t>
            </a:r>
            <a:r>
              <a:rPr lang="en-GB" sz="4000" b="1" dirty="0" smtClean="0">
                <a:latin typeface="Source Sans Pro" panose="020B0503030403020204" pitchFamily="34" charset="0"/>
              </a:rPr>
              <a:t>.</a:t>
            </a:r>
          </a:p>
          <a:p>
            <a:pPr algn="ctr"/>
            <a:endParaRPr lang="en-GB" sz="800" b="1" dirty="0">
              <a:latin typeface="Source Sans Pro" panose="020B0503030403020204" pitchFamily="34" charset="0"/>
            </a:endParaRPr>
          </a:p>
          <a:p>
            <a:pPr algn="ctr"/>
            <a:r>
              <a:rPr lang="en-GB" sz="4000" b="1" dirty="0" smtClean="0">
                <a:latin typeface="Source Sans Pro" panose="020B0503030403020204" pitchFamily="34" charset="0"/>
              </a:rPr>
              <a:t>(</a:t>
            </a:r>
            <a:r>
              <a:rPr lang="en-GB" sz="4000" b="1" dirty="0">
                <a:latin typeface="Source Sans Pro" panose="020B0503030403020204" pitchFamily="34" charset="0"/>
              </a:rPr>
              <a:t>Children went to Sunday School to learn about God and the Bible on the Christian holy day- Sunday).</a:t>
            </a:r>
            <a:endParaRPr lang="en-GB" sz="2000" dirty="0"/>
          </a:p>
        </p:txBody>
      </p:sp>
    </p:spTree>
    <p:custDataLst>
      <p:tags r:id="rId1"/>
    </p:custDataLst>
    <p:extLst>
      <p:ext uri="{BB962C8B-B14F-4D97-AF65-F5344CB8AC3E}">
        <p14:creationId xmlns:p14="http://schemas.microsoft.com/office/powerpoint/2010/main" val="42654428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2136" y="181958"/>
            <a:ext cx="8059728" cy="6494085"/>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1974-1975 </a:t>
            </a:r>
            <a:r>
              <a:rPr lang="en-GB" sz="4000" b="1" dirty="0" smtClean="0">
                <a:latin typeface="Source Sans Pro" panose="020B0503030403020204" pitchFamily="34" charset="0"/>
              </a:rPr>
              <a:t>- </a:t>
            </a:r>
            <a:r>
              <a:rPr lang="en-GB" sz="4000" b="1" dirty="0">
                <a:latin typeface="Source Sans Pro" panose="020B0503030403020204" pitchFamily="34" charset="0"/>
              </a:rPr>
              <a:t>Methodist Christians closed their church on </a:t>
            </a:r>
            <a:r>
              <a:rPr lang="en-GB" sz="4000" b="1" dirty="0" err="1">
                <a:latin typeface="Source Sans Pro" panose="020B0503030403020204" pitchFamily="34" charset="0"/>
              </a:rPr>
              <a:t>Shearbridge</a:t>
            </a:r>
            <a:r>
              <a:rPr lang="en-GB" sz="4000" b="1" dirty="0">
                <a:latin typeface="Source Sans Pro" panose="020B0503030403020204" pitchFamily="34" charset="0"/>
              </a:rPr>
              <a:t> </a:t>
            </a:r>
            <a:r>
              <a:rPr lang="en-GB" sz="4000" b="1" dirty="0" smtClean="0">
                <a:latin typeface="Source Sans Pro" panose="020B0503030403020204" pitchFamily="34" charset="0"/>
              </a:rPr>
              <a:t>Road</a:t>
            </a:r>
            <a:r>
              <a:rPr lang="en-GB" sz="4000" b="1" dirty="0">
                <a:latin typeface="Source Sans Pro" panose="020B0503030403020204" pitchFamily="34" charset="0"/>
              </a:rPr>
              <a:t>. </a:t>
            </a:r>
            <a:endParaRPr lang="en-GB" sz="4000" b="1" dirty="0" smtClean="0">
              <a:latin typeface="Source Sans Pro" panose="020B0503030403020204" pitchFamily="34" charset="0"/>
            </a:endParaRPr>
          </a:p>
          <a:p>
            <a:pPr algn="ctr"/>
            <a:endParaRPr lang="en-GB" sz="800" b="1" dirty="0" smtClean="0">
              <a:latin typeface="Source Sans Pro" panose="020B0503030403020204" pitchFamily="34" charset="0"/>
            </a:endParaRPr>
          </a:p>
          <a:p>
            <a:pPr algn="ctr"/>
            <a:r>
              <a:rPr lang="en-GB" sz="4000" b="1" dirty="0" smtClean="0">
                <a:latin typeface="Source Sans Pro" panose="020B0503030403020204" pitchFamily="34" charset="0"/>
              </a:rPr>
              <a:t>The </a:t>
            </a:r>
            <a:r>
              <a:rPr lang="en-GB" sz="4000" b="1" dirty="0">
                <a:latin typeface="Source Sans Pro" panose="020B0503030403020204" pitchFamily="34" charset="0"/>
              </a:rPr>
              <a:t>buildings stood </a:t>
            </a:r>
            <a:r>
              <a:rPr lang="en-GB" sz="4000" b="1" dirty="0" smtClean="0">
                <a:latin typeface="Source Sans Pro" panose="020B0503030403020204" pitchFamily="34" charset="0"/>
              </a:rPr>
              <a:t>empty until some </a:t>
            </a:r>
            <a:r>
              <a:rPr lang="en-GB" sz="4000" b="1" dirty="0">
                <a:latin typeface="Source Sans Pro" panose="020B0503030403020204" pitchFamily="34" charset="0"/>
              </a:rPr>
              <a:t>Bradford Muslims bought the church building for  £40,000. Now it became a mosque</a:t>
            </a:r>
            <a:r>
              <a:rPr lang="en-GB" sz="4000" b="1" dirty="0" smtClean="0">
                <a:latin typeface="Source Sans Pro" panose="020B0503030403020204" pitchFamily="34" charset="0"/>
              </a:rPr>
              <a:t>.</a:t>
            </a:r>
          </a:p>
          <a:p>
            <a:pPr algn="ctr"/>
            <a:endParaRPr lang="en-GB" sz="800" b="1" dirty="0" smtClean="0">
              <a:latin typeface="Source Sans Pro" panose="020B0503030403020204" pitchFamily="34" charset="0"/>
            </a:endParaRPr>
          </a:p>
          <a:p>
            <a:pPr algn="ctr"/>
            <a:r>
              <a:rPr lang="en-GB" sz="4000" b="1" dirty="0" smtClean="0">
                <a:latin typeface="Source Sans Pro" panose="020B0503030403020204" pitchFamily="34" charset="0"/>
              </a:rPr>
              <a:t>It </a:t>
            </a:r>
            <a:r>
              <a:rPr lang="en-GB" sz="4000" b="1" dirty="0">
                <a:latin typeface="Source Sans Pro" panose="020B0503030403020204" pitchFamily="34" charset="0"/>
              </a:rPr>
              <a:t>was used for special prayers on Fridays </a:t>
            </a:r>
            <a:r>
              <a:rPr lang="en-GB" sz="4000" b="1" dirty="0" smtClean="0">
                <a:latin typeface="Source Sans Pro" panose="020B0503030403020204" pitchFamily="34" charset="0"/>
              </a:rPr>
              <a:t>now - </a:t>
            </a:r>
            <a:r>
              <a:rPr lang="en-GB" sz="4000" b="1" dirty="0">
                <a:latin typeface="Source Sans Pro" panose="020B0503030403020204" pitchFamily="34" charset="0"/>
              </a:rPr>
              <a:t>the Muslim holy </a:t>
            </a:r>
            <a:r>
              <a:rPr lang="en-GB" sz="4000" b="1" dirty="0" smtClean="0">
                <a:latin typeface="Source Sans Pro" panose="020B0503030403020204" pitchFamily="34" charset="0"/>
              </a:rPr>
              <a:t>day - </a:t>
            </a:r>
            <a:r>
              <a:rPr lang="en-GB" sz="4000" b="1" dirty="0">
                <a:latin typeface="Source Sans Pro" panose="020B0503030403020204" pitchFamily="34" charset="0"/>
              </a:rPr>
              <a:t>not Sunday.</a:t>
            </a:r>
            <a:endParaRPr lang="en-GB" sz="2000" dirty="0"/>
          </a:p>
        </p:txBody>
      </p:sp>
    </p:spTree>
    <p:custDataLst>
      <p:tags r:id="rId1"/>
    </p:custDataLst>
    <p:extLst>
      <p:ext uri="{BB962C8B-B14F-4D97-AF65-F5344CB8AC3E}">
        <p14:creationId xmlns:p14="http://schemas.microsoft.com/office/powerpoint/2010/main" val="25543841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2136" y="2459504"/>
            <a:ext cx="8059728" cy="1938992"/>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1993 </a:t>
            </a:r>
            <a:r>
              <a:rPr lang="en-GB" sz="4000" b="1" dirty="0" smtClean="0">
                <a:latin typeface="Source Sans Pro" panose="020B0503030403020204" pitchFamily="34" charset="0"/>
              </a:rPr>
              <a:t>- A </a:t>
            </a:r>
            <a:r>
              <a:rPr lang="en-GB" sz="4000" b="1" dirty="0">
                <a:latin typeface="Source Sans Pro" panose="020B0503030403020204" pitchFamily="34" charset="0"/>
              </a:rPr>
              <a:t>dome and minaret (special tower) were built over the door of the mosque.</a:t>
            </a:r>
            <a:endParaRPr lang="en-GB" sz="2000" dirty="0"/>
          </a:p>
        </p:txBody>
      </p:sp>
    </p:spTree>
    <p:custDataLst>
      <p:tags r:id="rId1"/>
    </p:custDataLst>
    <p:extLst>
      <p:ext uri="{BB962C8B-B14F-4D97-AF65-F5344CB8AC3E}">
        <p14:creationId xmlns:p14="http://schemas.microsoft.com/office/powerpoint/2010/main" val="27234896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2136" y="1105287"/>
            <a:ext cx="8059728" cy="4647426"/>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2000 - The mosque was made larger on one side. </a:t>
            </a:r>
            <a:endParaRPr lang="en-GB" sz="4000" b="1" dirty="0" smtClean="0">
              <a:latin typeface="Source Sans Pro" panose="020B0503030403020204" pitchFamily="34" charset="0"/>
            </a:endParaRPr>
          </a:p>
          <a:p>
            <a:pPr algn="ctr"/>
            <a:endParaRPr lang="en-GB" sz="800" b="1" dirty="0" smtClean="0">
              <a:latin typeface="Source Sans Pro" panose="020B0503030403020204" pitchFamily="34" charset="0"/>
            </a:endParaRPr>
          </a:p>
          <a:p>
            <a:pPr algn="ctr"/>
            <a:r>
              <a:rPr lang="en-GB" sz="4000" b="1" dirty="0" smtClean="0">
                <a:latin typeface="Source Sans Pro" panose="020B0503030403020204" pitchFamily="34" charset="0"/>
              </a:rPr>
              <a:t>Builders </a:t>
            </a:r>
            <a:r>
              <a:rPr lang="en-GB" sz="4000" b="1" dirty="0">
                <a:latin typeface="Source Sans Pro" panose="020B0503030403020204" pitchFamily="34" charset="0"/>
              </a:rPr>
              <a:t>used old stone to make sure that the new walls looked just like the old ones. </a:t>
            </a:r>
            <a:endParaRPr lang="en-GB" sz="4000" b="1" dirty="0" smtClean="0">
              <a:latin typeface="Source Sans Pro" panose="020B0503030403020204" pitchFamily="34" charset="0"/>
            </a:endParaRPr>
          </a:p>
          <a:p>
            <a:pPr algn="ctr"/>
            <a:endParaRPr lang="en-GB" sz="800" b="1" dirty="0" smtClean="0">
              <a:latin typeface="Source Sans Pro" panose="020B0503030403020204" pitchFamily="34" charset="0"/>
            </a:endParaRPr>
          </a:p>
          <a:p>
            <a:pPr algn="ctr"/>
            <a:r>
              <a:rPr lang="en-GB" sz="4000" b="1" dirty="0" smtClean="0">
                <a:latin typeface="Source Sans Pro" panose="020B0503030403020204" pitchFamily="34" charset="0"/>
              </a:rPr>
              <a:t>They </a:t>
            </a:r>
            <a:r>
              <a:rPr lang="en-GB" sz="4000" b="1" dirty="0">
                <a:latin typeface="Source Sans Pro" panose="020B0503030403020204" pitchFamily="34" charset="0"/>
              </a:rPr>
              <a:t>put the date 2000 in the new wall. </a:t>
            </a:r>
            <a:endParaRPr lang="en-GB" sz="2000" dirty="0"/>
          </a:p>
        </p:txBody>
      </p:sp>
    </p:spTree>
    <p:custDataLst>
      <p:tags r:id="rId1"/>
    </p:custDataLst>
    <p:extLst>
      <p:ext uri="{BB962C8B-B14F-4D97-AF65-F5344CB8AC3E}">
        <p14:creationId xmlns:p14="http://schemas.microsoft.com/office/powerpoint/2010/main" val="4136060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820"/>
          <a:stretch/>
        </p:blipFill>
        <p:spPr bwMode="auto">
          <a:xfrm>
            <a:off x="1981200" y="2988628"/>
            <a:ext cx="5420420" cy="386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42136" y="260648"/>
            <a:ext cx="8059728" cy="2554545"/>
          </a:xfrm>
          <a:prstGeom prst="rect">
            <a:avLst/>
          </a:prstGeom>
          <a:ln w="50800">
            <a:solidFill>
              <a:srgbClr val="00B0F0"/>
            </a:solidFill>
          </a:ln>
        </p:spPr>
        <p:txBody>
          <a:bodyPr wrap="square">
            <a:spAutoFit/>
          </a:bodyPr>
          <a:lstStyle/>
          <a:p>
            <a:pPr algn="ctr"/>
            <a:r>
              <a:rPr lang="en-GB" sz="4000" b="1" dirty="0" smtClean="0">
                <a:solidFill>
                  <a:srgbClr val="00B0F0"/>
                </a:solidFill>
                <a:latin typeface="Source Sans Pro" panose="020B0503030403020204" pitchFamily="34" charset="0"/>
              </a:rPr>
              <a:t>Enquiry One</a:t>
            </a:r>
          </a:p>
          <a:p>
            <a:pPr algn="ctr"/>
            <a:r>
              <a:rPr lang="en-GB" sz="4000" b="1" dirty="0" smtClean="0">
                <a:latin typeface="Source Sans Pro" panose="020B0503030403020204" pitchFamily="34" charset="0"/>
              </a:rPr>
              <a:t>What </a:t>
            </a:r>
            <a:r>
              <a:rPr lang="en-GB" sz="4000" b="1" dirty="0">
                <a:latin typeface="Source Sans Pro" panose="020B0503030403020204" pitchFamily="34" charset="0"/>
              </a:rPr>
              <a:t>can we infer about this building by looking at it from the outside?</a:t>
            </a:r>
            <a:endParaRPr lang="en-GB" dirty="0"/>
          </a:p>
        </p:txBody>
      </p:sp>
    </p:spTree>
    <p:custDataLst>
      <p:tags r:id="rId1"/>
    </p:custDataLst>
    <p:extLst>
      <p:ext uri="{BB962C8B-B14F-4D97-AF65-F5344CB8AC3E}">
        <p14:creationId xmlns:p14="http://schemas.microsoft.com/office/powerpoint/2010/main" val="55155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136" y="1782396"/>
            <a:ext cx="8059728" cy="3293209"/>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2000 - The builders also used some old stone from a Bradford building that had got knocked down before</a:t>
            </a:r>
            <a:r>
              <a:rPr lang="en-GB" sz="4000" b="1" dirty="0" smtClean="0">
                <a:latin typeface="Source Sans Pro" panose="020B0503030403020204" pitchFamily="34" charset="0"/>
              </a:rPr>
              <a:t>.</a:t>
            </a:r>
          </a:p>
          <a:p>
            <a:pPr algn="ctr"/>
            <a:endParaRPr lang="en-GB" sz="800" b="1" dirty="0">
              <a:latin typeface="Source Sans Pro" panose="020B0503030403020204" pitchFamily="34" charset="0"/>
            </a:endParaRPr>
          </a:p>
          <a:p>
            <a:pPr algn="ctr"/>
            <a:r>
              <a:rPr lang="en-GB" sz="4000" b="1" dirty="0" smtClean="0">
                <a:latin typeface="Source Sans Pro" panose="020B0503030403020204" pitchFamily="34" charset="0"/>
              </a:rPr>
              <a:t>That </a:t>
            </a:r>
            <a:r>
              <a:rPr lang="en-GB" sz="4000" b="1" dirty="0">
                <a:latin typeface="Source Sans Pro" panose="020B0503030403020204" pitchFamily="34" charset="0"/>
              </a:rPr>
              <a:t>is why a bit of the wall over a door says “Branch No 11” on it.</a:t>
            </a:r>
            <a:endParaRPr lang="en-GB" sz="2000" dirty="0"/>
          </a:p>
        </p:txBody>
      </p:sp>
    </p:spTree>
    <p:custDataLst>
      <p:tags r:id="rId1"/>
    </p:custDataLst>
    <p:extLst>
      <p:ext uri="{BB962C8B-B14F-4D97-AF65-F5344CB8AC3E}">
        <p14:creationId xmlns:p14="http://schemas.microsoft.com/office/powerpoint/2010/main" val="15272980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542136" y="1105287"/>
            <a:ext cx="8059728" cy="4647426"/>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“Methodist New Connexion was a ……church (this means that some Methodist Christians created a new Christian organisation called the Methodist New Connexion</a:t>
            </a:r>
            <a:r>
              <a:rPr lang="en-GB" sz="4000" b="1" dirty="0" smtClean="0">
                <a:latin typeface="Source Sans Pro" panose="020B0503030403020204" pitchFamily="34" charset="0"/>
              </a:rPr>
              <a:t>).</a:t>
            </a:r>
          </a:p>
          <a:p>
            <a:pPr algn="ctr"/>
            <a:endParaRPr lang="en-GB" sz="800" b="1" dirty="0">
              <a:latin typeface="Source Sans Pro" panose="020B0503030403020204" pitchFamily="34" charset="0"/>
            </a:endParaRPr>
          </a:p>
          <a:p>
            <a:pPr algn="ctr"/>
            <a:r>
              <a:rPr lang="en-GB" sz="4000" b="1" dirty="0">
                <a:latin typeface="Source Sans Pro" panose="020B0503030403020204" pitchFamily="34" charset="0"/>
              </a:rPr>
              <a:t>It was formed in 1797</a:t>
            </a:r>
            <a:r>
              <a:rPr lang="en-GB" sz="4000" b="1" dirty="0" smtClean="0">
                <a:latin typeface="Source Sans Pro" panose="020B0503030403020204" pitchFamily="34" charset="0"/>
              </a:rPr>
              <a:t>”.</a:t>
            </a:r>
          </a:p>
          <a:p>
            <a:pPr algn="ctr"/>
            <a:endParaRPr lang="en-GB" sz="800" b="1" dirty="0">
              <a:latin typeface="Source Sans Pro" panose="020B0503030403020204" pitchFamily="34" charset="0"/>
            </a:endParaRPr>
          </a:p>
          <a:p>
            <a:pPr algn="ctr"/>
            <a:r>
              <a:rPr lang="en-GB" sz="4000" b="1" dirty="0">
                <a:latin typeface="Source Sans Pro" panose="020B0503030403020204" pitchFamily="34" charset="0"/>
              </a:rPr>
              <a:t>From World Heritage </a:t>
            </a:r>
            <a:r>
              <a:rPr lang="en-GB" sz="4000" b="1" dirty="0" err="1">
                <a:latin typeface="Source Sans Pro" panose="020B0503030403020204" pitchFamily="34" charset="0"/>
              </a:rPr>
              <a:t>Encyclopedia</a:t>
            </a:r>
            <a:endParaRPr lang="en-GB" sz="2000" dirty="0"/>
          </a:p>
        </p:txBody>
      </p:sp>
    </p:spTree>
    <p:custDataLst>
      <p:tags r:id="rId1"/>
    </p:custDataLst>
    <p:extLst>
      <p:ext uri="{BB962C8B-B14F-4D97-AF65-F5344CB8AC3E}">
        <p14:creationId xmlns:p14="http://schemas.microsoft.com/office/powerpoint/2010/main" val="1510319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32</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291" y="1219200"/>
            <a:ext cx="8135419" cy="5606143"/>
          </a:xfrm>
          <a:prstGeom prst="rect">
            <a:avLst/>
          </a:prstGeom>
        </p:spPr>
      </p:pic>
      <p:sp>
        <p:nvSpPr>
          <p:cNvPr id="9" name="Rectangle 8"/>
          <p:cNvSpPr/>
          <p:nvPr/>
        </p:nvSpPr>
        <p:spPr>
          <a:xfrm>
            <a:off x="542136" y="260648"/>
            <a:ext cx="8059728" cy="830997"/>
          </a:xfrm>
          <a:prstGeom prst="rect">
            <a:avLst/>
          </a:prstGeom>
          <a:ln w="50800">
            <a:solidFill>
              <a:srgbClr val="00B0F0"/>
            </a:solidFill>
          </a:ln>
        </p:spPr>
        <p:txBody>
          <a:bodyPr wrap="square">
            <a:spAutoFit/>
          </a:bodyPr>
          <a:lstStyle/>
          <a:p>
            <a:pPr algn="ctr"/>
            <a:r>
              <a:rPr lang="en-GB" sz="2400" b="1" dirty="0">
                <a:latin typeface="Source Sans Pro" panose="020B0503030403020204" pitchFamily="34" charset="0"/>
              </a:rPr>
              <a:t>Buildings on the site of </a:t>
            </a:r>
            <a:r>
              <a:rPr lang="en-GB" sz="2400" b="1" dirty="0" err="1">
                <a:latin typeface="Source Sans Pro" panose="020B0503030403020204" pitchFamily="34" charset="0"/>
              </a:rPr>
              <a:t>Shearbridge</a:t>
            </a:r>
            <a:r>
              <a:rPr lang="en-GB" sz="2400" b="1" dirty="0">
                <a:latin typeface="Source Sans Pro" panose="020B0503030403020204" pitchFamily="34" charset="0"/>
              </a:rPr>
              <a:t> </a:t>
            </a:r>
            <a:r>
              <a:rPr lang="en-GB" sz="2400" b="1" dirty="0" smtClean="0">
                <a:latin typeface="Source Sans Pro" panose="020B0503030403020204" pitchFamily="34" charset="0"/>
              </a:rPr>
              <a:t>Road </a:t>
            </a:r>
            <a:r>
              <a:rPr lang="en-GB" sz="2400" b="1" dirty="0">
                <a:latin typeface="Source Sans Pro" panose="020B0503030403020204" pitchFamily="34" charset="0"/>
              </a:rPr>
              <a:t>Methodist Church (later </a:t>
            </a:r>
            <a:r>
              <a:rPr lang="en-GB" sz="2400" b="1" dirty="0" err="1">
                <a:latin typeface="Source Sans Pro" panose="020B0503030403020204" pitchFamily="34" charset="0"/>
              </a:rPr>
              <a:t>Shearbridge</a:t>
            </a:r>
            <a:r>
              <a:rPr lang="en-GB" sz="2400" b="1" dirty="0">
                <a:latin typeface="Source Sans Pro" panose="020B0503030403020204" pitchFamily="34" charset="0"/>
              </a:rPr>
              <a:t> </a:t>
            </a:r>
            <a:r>
              <a:rPr lang="en-GB" sz="2400" b="1" dirty="0" smtClean="0">
                <a:latin typeface="Source Sans Pro" panose="020B0503030403020204" pitchFamily="34" charset="0"/>
              </a:rPr>
              <a:t>Road </a:t>
            </a:r>
            <a:r>
              <a:rPr lang="en-GB" sz="2400" b="1" dirty="0">
                <a:latin typeface="Source Sans Pro" panose="020B0503030403020204" pitchFamily="34" charset="0"/>
              </a:rPr>
              <a:t>Mosque) </a:t>
            </a:r>
            <a:r>
              <a:rPr lang="en-GB" sz="2400" b="1" dirty="0" smtClean="0">
                <a:latin typeface="Source Sans Pro" panose="020B0503030403020204" pitchFamily="34" charset="0"/>
              </a:rPr>
              <a:t>on the 1893 map</a:t>
            </a:r>
            <a:endParaRPr lang="en-GB" sz="2400" dirty="0"/>
          </a:p>
        </p:txBody>
      </p:sp>
      <p:sp>
        <p:nvSpPr>
          <p:cNvPr id="7" name="Rounded Rectangle 6"/>
          <p:cNvSpPr/>
          <p:nvPr/>
        </p:nvSpPr>
        <p:spPr>
          <a:xfrm rot="20034797">
            <a:off x="4355792" y="3959930"/>
            <a:ext cx="540836" cy="533400"/>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6135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33</a:t>
            </a:fld>
            <a:endParaRPr lang="en-US"/>
          </a:p>
        </p:txBody>
      </p:sp>
      <p:sp>
        <p:nvSpPr>
          <p:cNvPr id="9" name="Rectangle 8"/>
          <p:cNvSpPr/>
          <p:nvPr/>
        </p:nvSpPr>
        <p:spPr>
          <a:xfrm>
            <a:off x="542136" y="260648"/>
            <a:ext cx="8059728" cy="830997"/>
          </a:xfrm>
          <a:prstGeom prst="rect">
            <a:avLst/>
          </a:prstGeom>
          <a:ln w="50800">
            <a:solidFill>
              <a:srgbClr val="00B0F0"/>
            </a:solidFill>
          </a:ln>
        </p:spPr>
        <p:txBody>
          <a:bodyPr wrap="square">
            <a:spAutoFit/>
          </a:bodyPr>
          <a:lstStyle/>
          <a:p>
            <a:pPr algn="ctr"/>
            <a:r>
              <a:rPr lang="en-GB" sz="2400" b="1" dirty="0" smtClean="0">
                <a:latin typeface="Source Sans Pro" panose="020B0503030403020204" pitchFamily="34" charset="0"/>
              </a:rPr>
              <a:t>No buildings </a:t>
            </a:r>
            <a:r>
              <a:rPr lang="en-GB" sz="2400" b="1" dirty="0">
                <a:latin typeface="Source Sans Pro" panose="020B0503030403020204" pitchFamily="34" charset="0"/>
              </a:rPr>
              <a:t>on the site of </a:t>
            </a:r>
            <a:r>
              <a:rPr lang="en-GB" sz="2400" b="1" dirty="0" err="1">
                <a:latin typeface="Source Sans Pro" panose="020B0503030403020204" pitchFamily="34" charset="0"/>
              </a:rPr>
              <a:t>Shearbridge</a:t>
            </a:r>
            <a:r>
              <a:rPr lang="en-GB" sz="2400" b="1" dirty="0">
                <a:latin typeface="Source Sans Pro" panose="020B0503030403020204" pitchFamily="34" charset="0"/>
              </a:rPr>
              <a:t> </a:t>
            </a:r>
            <a:r>
              <a:rPr lang="en-GB" sz="2400" b="1" dirty="0" smtClean="0">
                <a:latin typeface="Source Sans Pro" panose="020B0503030403020204" pitchFamily="34" charset="0"/>
              </a:rPr>
              <a:t>Road </a:t>
            </a:r>
            <a:r>
              <a:rPr lang="en-GB" sz="2400" b="1" dirty="0">
                <a:latin typeface="Source Sans Pro" panose="020B0503030403020204" pitchFamily="34" charset="0"/>
              </a:rPr>
              <a:t>Methodist Church (later </a:t>
            </a:r>
            <a:r>
              <a:rPr lang="en-GB" sz="2400" b="1" dirty="0" err="1">
                <a:latin typeface="Source Sans Pro" panose="020B0503030403020204" pitchFamily="34" charset="0"/>
              </a:rPr>
              <a:t>Shearbridge</a:t>
            </a:r>
            <a:r>
              <a:rPr lang="en-GB" sz="2400" b="1" dirty="0">
                <a:latin typeface="Source Sans Pro" panose="020B0503030403020204" pitchFamily="34" charset="0"/>
              </a:rPr>
              <a:t> </a:t>
            </a:r>
            <a:r>
              <a:rPr lang="en-GB" sz="2400" b="1" dirty="0" smtClean="0">
                <a:latin typeface="Source Sans Pro" panose="020B0503030403020204" pitchFamily="34" charset="0"/>
              </a:rPr>
              <a:t>Road </a:t>
            </a:r>
            <a:r>
              <a:rPr lang="en-GB" sz="2400" b="1" dirty="0">
                <a:latin typeface="Source Sans Pro" panose="020B0503030403020204" pitchFamily="34" charset="0"/>
              </a:rPr>
              <a:t>Mosque) </a:t>
            </a:r>
            <a:r>
              <a:rPr lang="en-GB" sz="2400" b="1" dirty="0" smtClean="0">
                <a:latin typeface="Source Sans Pro" panose="020B0503030403020204" pitchFamily="34" charset="0"/>
              </a:rPr>
              <a:t>on the 1908 map</a:t>
            </a:r>
            <a:endParaRPr lang="en-GB" sz="24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922" y="1231095"/>
            <a:ext cx="8118156" cy="5594248"/>
          </a:xfrm>
          <a:prstGeom prst="rect">
            <a:avLst/>
          </a:prstGeom>
        </p:spPr>
      </p:pic>
      <p:sp>
        <p:nvSpPr>
          <p:cNvPr id="7" name="Rounded Rectangle 6"/>
          <p:cNvSpPr/>
          <p:nvPr/>
        </p:nvSpPr>
        <p:spPr>
          <a:xfrm rot="20034797">
            <a:off x="4301582" y="3977942"/>
            <a:ext cx="540836" cy="533400"/>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51025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34</a:t>
            </a:fld>
            <a:endParaRPr lang="en-US"/>
          </a:p>
        </p:txBody>
      </p:sp>
      <p:sp>
        <p:nvSpPr>
          <p:cNvPr id="9" name="Rectangle 8"/>
          <p:cNvSpPr/>
          <p:nvPr/>
        </p:nvSpPr>
        <p:spPr>
          <a:xfrm>
            <a:off x="542136" y="260648"/>
            <a:ext cx="8059728" cy="830997"/>
          </a:xfrm>
          <a:prstGeom prst="rect">
            <a:avLst/>
          </a:prstGeom>
          <a:ln w="50800">
            <a:solidFill>
              <a:srgbClr val="00B0F0"/>
            </a:solidFill>
          </a:ln>
        </p:spPr>
        <p:txBody>
          <a:bodyPr wrap="square">
            <a:spAutoFit/>
          </a:bodyPr>
          <a:lstStyle/>
          <a:p>
            <a:pPr algn="ctr"/>
            <a:r>
              <a:rPr lang="en-GB" sz="2400" b="1" dirty="0" err="1" smtClean="0">
                <a:latin typeface="Source Sans Pro" panose="020B0503030403020204" pitchFamily="34" charset="0"/>
              </a:rPr>
              <a:t>Shearbridge</a:t>
            </a:r>
            <a:r>
              <a:rPr lang="en-GB" sz="2400" b="1" dirty="0" smtClean="0">
                <a:latin typeface="Source Sans Pro" panose="020B0503030403020204" pitchFamily="34" charset="0"/>
              </a:rPr>
              <a:t> Road </a:t>
            </a:r>
            <a:r>
              <a:rPr lang="en-GB" sz="2400" b="1" dirty="0">
                <a:latin typeface="Source Sans Pro" panose="020B0503030403020204" pitchFamily="34" charset="0"/>
              </a:rPr>
              <a:t>Methodist </a:t>
            </a:r>
            <a:r>
              <a:rPr lang="en-GB" sz="2400" b="1" dirty="0" smtClean="0">
                <a:latin typeface="Source Sans Pro" panose="020B0503030403020204" pitchFamily="34" charset="0"/>
              </a:rPr>
              <a:t>Church/Sunday School </a:t>
            </a:r>
            <a:r>
              <a:rPr lang="en-GB" sz="2400" b="1" dirty="0">
                <a:latin typeface="Source Sans Pro" panose="020B0503030403020204" pitchFamily="34" charset="0"/>
              </a:rPr>
              <a:t>(later </a:t>
            </a:r>
            <a:r>
              <a:rPr lang="en-GB" sz="2400" b="1" dirty="0" err="1">
                <a:latin typeface="Source Sans Pro" panose="020B0503030403020204" pitchFamily="34" charset="0"/>
              </a:rPr>
              <a:t>Shearbridge</a:t>
            </a:r>
            <a:r>
              <a:rPr lang="en-GB" sz="2400" b="1" dirty="0">
                <a:latin typeface="Source Sans Pro" panose="020B0503030403020204" pitchFamily="34" charset="0"/>
              </a:rPr>
              <a:t> </a:t>
            </a:r>
            <a:r>
              <a:rPr lang="en-GB" sz="2400" b="1" dirty="0" smtClean="0">
                <a:latin typeface="Source Sans Pro" panose="020B0503030403020204" pitchFamily="34" charset="0"/>
              </a:rPr>
              <a:t>Road </a:t>
            </a:r>
            <a:r>
              <a:rPr lang="en-GB" sz="2400" b="1" dirty="0">
                <a:latin typeface="Source Sans Pro" panose="020B0503030403020204" pitchFamily="34" charset="0"/>
              </a:rPr>
              <a:t>Mosque) </a:t>
            </a:r>
            <a:r>
              <a:rPr lang="en-GB" sz="2400" b="1" dirty="0" smtClean="0">
                <a:latin typeface="Source Sans Pro" panose="020B0503030403020204" pitchFamily="34" charset="0"/>
              </a:rPr>
              <a:t>now built on the 1921 map</a:t>
            </a:r>
            <a:endParaRPr lang="en-GB"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072" y="1258586"/>
            <a:ext cx="8109857" cy="5588528"/>
          </a:xfrm>
          <a:prstGeom prst="rect">
            <a:avLst/>
          </a:prstGeom>
        </p:spPr>
      </p:pic>
      <p:sp>
        <p:nvSpPr>
          <p:cNvPr id="7" name="Rounded Rectangle 6"/>
          <p:cNvSpPr/>
          <p:nvPr/>
        </p:nvSpPr>
        <p:spPr>
          <a:xfrm rot="20034797">
            <a:off x="4146847" y="4090997"/>
            <a:ext cx="703875" cy="533400"/>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3122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1105287"/>
            <a:ext cx="8059728" cy="4647426"/>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“Richmond-</a:t>
            </a:r>
            <a:r>
              <a:rPr lang="en-GB" sz="4000" b="1" dirty="0" err="1">
                <a:latin typeface="Source Sans Pro" panose="020B0503030403020204" pitchFamily="34" charset="0"/>
              </a:rPr>
              <a:t>Shearbridge</a:t>
            </a:r>
            <a:r>
              <a:rPr lang="en-GB" sz="4000" b="1" dirty="0">
                <a:latin typeface="Source Sans Pro" panose="020B0503030403020204" pitchFamily="34" charset="0"/>
              </a:rPr>
              <a:t> Methodist Chapel. 1906-1907 by Edgar Parkinson (a Bradford architect). </a:t>
            </a:r>
            <a:endParaRPr lang="en-GB" sz="4000" b="1" dirty="0" smtClean="0">
              <a:latin typeface="Source Sans Pro" panose="020B0503030403020204" pitchFamily="34" charset="0"/>
            </a:endParaRPr>
          </a:p>
          <a:p>
            <a:pPr algn="ctr"/>
            <a:endParaRPr lang="en-GB" sz="800" b="1" dirty="0">
              <a:latin typeface="Source Sans Pro" panose="020B0503030403020204" pitchFamily="34" charset="0"/>
            </a:endParaRPr>
          </a:p>
          <a:p>
            <a:pPr algn="ctr"/>
            <a:r>
              <a:rPr lang="en-GB" sz="4000" b="1" dirty="0" smtClean="0">
                <a:latin typeface="Source Sans Pro" panose="020B0503030403020204" pitchFamily="34" charset="0"/>
              </a:rPr>
              <a:t>Art </a:t>
            </a:r>
            <a:r>
              <a:rPr lang="en-GB" sz="4000" b="1" dirty="0">
                <a:latin typeface="Source Sans Pro" panose="020B0503030403020204" pitchFamily="34" charset="0"/>
              </a:rPr>
              <a:t>Nouveau design (this was a popular type of art in Europe at this time</a:t>
            </a:r>
            <a:r>
              <a:rPr lang="en-GB" sz="4000" b="1" dirty="0" smtClean="0">
                <a:latin typeface="Source Sans Pro" panose="020B0503030403020204" pitchFamily="34" charset="0"/>
              </a:rPr>
              <a:t>).”</a:t>
            </a:r>
          </a:p>
          <a:p>
            <a:pPr algn="ctr"/>
            <a:endParaRPr lang="en-GB" sz="800" b="1" dirty="0" smtClean="0">
              <a:latin typeface="Source Sans Pro" panose="020B0503030403020204" pitchFamily="34" charset="0"/>
            </a:endParaRPr>
          </a:p>
          <a:p>
            <a:pPr algn="ctr"/>
            <a:r>
              <a:rPr lang="en-GB" sz="4000" b="1" dirty="0" smtClean="0">
                <a:latin typeface="Source Sans Pro" panose="020B0503030403020204" pitchFamily="34" charset="0"/>
              </a:rPr>
              <a:t>From </a:t>
            </a:r>
            <a:r>
              <a:rPr lang="en-GB" sz="4000" b="1" dirty="0">
                <a:latin typeface="Source Sans Pro" panose="020B0503030403020204" pitchFamily="34" charset="0"/>
              </a:rPr>
              <a:t>Pevsner Architectural Guides</a:t>
            </a:r>
            <a:endParaRPr lang="en-GB" dirty="0"/>
          </a:p>
        </p:txBody>
      </p:sp>
    </p:spTree>
    <p:custDataLst>
      <p:tags r:id="rId1"/>
    </p:custDataLst>
    <p:extLst>
      <p:ext uri="{BB962C8B-B14F-4D97-AF65-F5344CB8AC3E}">
        <p14:creationId xmlns:p14="http://schemas.microsoft.com/office/powerpoint/2010/main" val="20724432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C:\Users\Owner\Pictures\Bradford Shearbridge Rd Mosqye Church plan 1905 20170502_1714227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03" b="7137"/>
          <a:stretch/>
        </p:blipFill>
        <p:spPr bwMode="auto">
          <a:xfrm rot="5400000">
            <a:off x="2360635" y="2415689"/>
            <a:ext cx="4422731" cy="43489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42136" y="260648"/>
            <a:ext cx="8059728" cy="1938992"/>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Ground plan of </a:t>
            </a:r>
            <a:r>
              <a:rPr lang="en-GB" sz="4000" b="1" dirty="0" err="1">
                <a:latin typeface="Source Sans Pro" panose="020B0503030403020204" pitchFamily="34" charset="0"/>
              </a:rPr>
              <a:t>Shearbridge</a:t>
            </a:r>
            <a:r>
              <a:rPr lang="en-GB" sz="4000" b="1" dirty="0">
                <a:latin typeface="Source Sans Pro" panose="020B0503030403020204" pitchFamily="34" charset="0"/>
              </a:rPr>
              <a:t> Road Methodist Church (later Mosque) in 1905 </a:t>
            </a:r>
            <a:endParaRPr lang="en-GB" dirty="0"/>
          </a:p>
        </p:txBody>
      </p:sp>
      <p:cxnSp>
        <p:nvCxnSpPr>
          <p:cNvPr id="15" name="Straight Arrow Connector 14"/>
          <p:cNvCxnSpPr>
            <a:stCxn id="16" idx="3"/>
          </p:cNvCxnSpPr>
          <p:nvPr/>
        </p:nvCxnSpPr>
        <p:spPr>
          <a:xfrm>
            <a:off x="2286000" y="5533843"/>
            <a:ext cx="2057400" cy="409757"/>
          </a:xfrm>
          <a:prstGeom prst="straightConnector1">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4872123"/>
            <a:ext cx="2286000" cy="1323439"/>
          </a:xfrm>
          <a:prstGeom prst="rect">
            <a:avLst/>
          </a:prstGeom>
          <a:noFill/>
          <a:ln w="50800">
            <a:solidFill>
              <a:srgbClr val="00B0F0"/>
            </a:solidFill>
          </a:ln>
        </p:spPr>
        <p:txBody>
          <a:bodyPr wrap="square" rtlCol="0">
            <a:spAutoFit/>
          </a:bodyPr>
          <a:lstStyle/>
          <a:p>
            <a:pPr algn="ctr"/>
            <a:r>
              <a:rPr lang="en-GB" sz="4000" dirty="0" smtClean="0">
                <a:latin typeface="Source Sans Pro" panose="020B0503030403020204" pitchFamily="34" charset="0"/>
              </a:rPr>
              <a:t>1797 date on pillar</a:t>
            </a:r>
            <a:endParaRPr lang="en-GB" sz="4000" dirty="0">
              <a:latin typeface="Source Sans Pro" panose="020B0503030403020204" pitchFamily="34" charset="0"/>
            </a:endParaRPr>
          </a:p>
        </p:txBody>
      </p:sp>
      <p:cxnSp>
        <p:nvCxnSpPr>
          <p:cNvPr id="20" name="Straight Arrow Connector 19"/>
          <p:cNvCxnSpPr>
            <a:stCxn id="21" idx="1"/>
          </p:cNvCxnSpPr>
          <p:nvPr/>
        </p:nvCxnSpPr>
        <p:spPr>
          <a:xfrm flipH="1">
            <a:off x="4876800" y="5429604"/>
            <a:ext cx="1981200" cy="513996"/>
          </a:xfrm>
          <a:prstGeom prst="straightConnector1">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58000" y="4767884"/>
            <a:ext cx="2286000" cy="1323439"/>
          </a:xfrm>
          <a:prstGeom prst="rect">
            <a:avLst/>
          </a:prstGeom>
          <a:noFill/>
          <a:ln w="50800">
            <a:solidFill>
              <a:srgbClr val="00B0F0"/>
            </a:solidFill>
          </a:ln>
        </p:spPr>
        <p:txBody>
          <a:bodyPr wrap="square" rtlCol="0">
            <a:spAutoFit/>
          </a:bodyPr>
          <a:lstStyle/>
          <a:p>
            <a:pPr algn="ctr"/>
            <a:r>
              <a:rPr lang="en-GB" sz="4000" dirty="0" smtClean="0">
                <a:latin typeface="Source Sans Pro" panose="020B0503030403020204" pitchFamily="34" charset="0"/>
              </a:rPr>
              <a:t>1907 date on pillar</a:t>
            </a:r>
            <a:endParaRPr lang="en-GB" sz="40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29003621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590763322"/>
              </p:ext>
            </p:extLst>
          </p:nvPr>
        </p:nvGraphicFramePr>
        <p:xfrm>
          <a:off x="542136" y="4047555"/>
          <a:ext cx="8059728" cy="2103120"/>
        </p:xfrm>
        <a:graphic>
          <a:graphicData uri="http://schemas.openxmlformats.org/drawingml/2006/table">
            <a:tbl>
              <a:tblPr>
                <a:tableStyleId>{5C22544A-7EE6-4342-B048-85BDC9FD1C3A}</a:tableStyleId>
              </a:tblPr>
              <a:tblGrid>
                <a:gridCol w="4029864"/>
                <a:gridCol w="4029864"/>
              </a:tblGrid>
              <a:tr h="370840">
                <a:tc>
                  <a:txBody>
                    <a:bodyPr/>
                    <a:lstStyle/>
                    <a:p>
                      <a:r>
                        <a:rPr lang="en-GB" sz="4000" b="1" dirty="0" smtClean="0">
                          <a:latin typeface="Source Sans Pro" panose="020B0503030403020204" pitchFamily="34" charset="0"/>
                        </a:rPr>
                        <a:t>Banks, Herbert</a:t>
                      </a:r>
                      <a:endParaRPr lang="en-GB" sz="4000" b="1" dirty="0">
                        <a:latin typeface="Source Sans Pro" panose="020B0503030403020204" pitchFamily="34" charset="0"/>
                      </a:endParaRPr>
                    </a:p>
                  </a:txBody>
                  <a:tcPr>
                    <a:solidFill>
                      <a:schemeClr val="bg1"/>
                    </a:solidFill>
                  </a:tcPr>
                </a:tc>
                <a:tc>
                  <a:txBody>
                    <a:bodyPr/>
                    <a:lstStyle/>
                    <a:p>
                      <a:r>
                        <a:rPr lang="en-GB" sz="4000" b="1" dirty="0" err="1" smtClean="0">
                          <a:latin typeface="Source Sans Pro" panose="020B0503030403020204" pitchFamily="34" charset="0"/>
                        </a:rPr>
                        <a:t>Mawson</a:t>
                      </a:r>
                      <a:r>
                        <a:rPr lang="en-GB" sz="4000" b="1" dirty="0" smtClean="0">
                          <a:latin typeface="Source Sans Pro" panose="020B0503030403020204" pitchFamily="34" charset="0"/>
                        </a:rPr>
                        <a:t>, Charles</a:t>
                      </a:r>
                      <a:endParaRPr lang="en-GB" sz="4000" b="1" dirty="0">
                        <a:latin typeface="Source Sans Pro" panose="020B0503030403020204" pitchFamily="34" charset="0"/>
                      </a:endParaRPr>
                    </a:p>
                  </a:txBody>
                  <a:tcPr>
                    <a:solidFill>
                      <a:schemeClr val="bg1"/>
                    </a:solidFill>
                  </a:tcPr>
                </a:tc>
              </a:tr>
              <a:tr h="370840">
                <a:tc>
                  <a:txBody>
                    <a:bodyPr/>
                    <a:lstStyle/>
                    <a:p>
                      <a:r>
                        <a:rPr lang="en-GB" sz="4000" b="1" dirty="0" smtClean="0">
                          <a:latin typeface="Source Sans Pro" panose="020B0503030403020204" pitchFamily="34" charset="0"/>
                        </a:rPr>
                        <a:t>Booth, Herbert</a:t>
                      </a:r>
                      <a:endParaRPr lang="en-GB" sz="4000" b="1" dirty="0">
                        <a:latin typeface="Source Sans Pro" panose="020B0503030403020204" pitchFamily="34" charset="0"/>
                      </a:endParaRPr>
                    </a:p>
                  </a:txBody>
                  <a:tcPr>
                    <a:solidFill>
                      <a:schemeClr val="bg1"/>
                    </a:solidFill>
                  </a:tcPr>
                </a:tc>
                <a:tc>
                  <a:txBody>
                    <a:bodyPr/>
                    <a:lstStyle/>
                    <a:p>
                      <a:r>
                        <a:rPr lang="en-GB" sz="4000" b="1" dirty="0" smtClean="0">
                          <a:latin typeface="Source Sans Pro" panose="020B0503030403020204" pitchFamily="34" charset="0"/>
                        </a:rPr>
                        <a:t>Newby, Charles</a:t>
                      </a:r>
                      <a:endParaRPr lang="en-GB" sz="4000" b="1" dirty="0">
                        <a:latin typeface="Source Sans Pro" panose="020B0503030403020204" pitchFamily="34" charset="0"/>
                      </a:endParaRPr>
                    </a:p>
                  </a:txBody>
                  <a:tcPr>
                    <a:solidFill>
                      <a:schemeClr val="bg1"/>
                    </a:solidFill>
                  </a:tcPr>
                </a:tc>
              </a:tr>
              <a:tr h="370840">
                <a:tc>
                  <a:txBody>
                    <a:bodyPr/>
                    <a:lstStyle/>
                    <a:p>
                      <a:r>
                        <a:rPr lang="en-GB" sz="4000" b="1" dirty="0" smtClean="0">
                          <a:latin typeface="Source Sans Pro" panose="020B0503030403020204" pitchFamily="34" charset="0"/>
                        </a:rPr>
                        <a:t>Lister, Herbert</a:t>
                      </a:r>
                      <a:endParaRPr lang="en-GB" sz="4000" b="1" dirty="0">
                        <a:latin typeface="Source Sans Pro" panose="020B0503030403020204" pitchFamily="34" charset="0"/>
                      </a:endParaRPr>
                    </a:p>
                  </a:txBody>
                  <a:tcPr>
                    <a:solidFill>
                      <a:schemeClr val="bg1"/>
                    </a:solidFill>
                  </a:tcPr>
                </a:tc>
                <a:tc>
                  <a:txBody>
                    <a:bodyPr/>
                    <a:lstStyle/>
                    <a:p>
                      <a:r>
                        <a:rPr lang="en-GB" sz="4000" b="1" dirty="0" smtClean="0">
                          <a:latin typeface="Source Sans Pro" panose="020B0503030403020204" pitchFamily="34" charset="0"/>
                        </a:rPr>
                        <a:t>North, Edgar</a:t>
                      </a:r>
                      <a:endParaRPr lang="en-GB" sz="4000" b="1" dirty="0">
                        <a:latin typeface="Source Sans Pro" panose="020B0503030403020204" pitchFamily="34" charset="0"/>
                      </a:endParaRPr>
                    </a:p>
                  </a:txBody>
                  <a:tcPr>
                    <a:solidFill>
                      <a:schemeClr val="bg1"/>
                    </a:solidFill>
                  </a:tcPr>
                </a:tc>
              </a:tr>
            </a:tbl>
          </a:graphicData>
        </a:graphic>
      </p:graphicFrame>
      <p:sp>
        <p:nvSpPr>
          <p:cNvPr id="8" name="Rectangle 7"/>
          <p:cNvSpPr/>
          <p:nvPr/>
        </p:nvSpPr>
        <p:spPr>
          <a:xfrm>
            <a:off x="542136" y="304800"/>
            <a:ext cx="8059728" cy="5878532"/>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Names of dead servicemen (these could </a:t>
            </a:r>
            <a:r>
              <a:rPr lang="en-GB" sz="4000" b="1" dirty="0" smtClean="0">
                <a:latin typeface="Source Sans Pro" panose="020B0503030403020204" pitchFamily="34" charset="0"/>
              </a:rPr>
              <a:t>be soldiers, </a:t>
            </a:r>
            <a:r>
              <a:rPr lang="en-GB" sz="4000" b="1" dirty="0">
                <a:latin typeface="Source Sans Pro" panose="020B0503030403020204" pitchFamily="34" charset="0"/>
              </a:rPr>
              <a:t>sailors </a:t>
            </a:r>
            <a:r>
              <a:rPr lang="en-GB" sz="4000" b="1" dirty="0" smtClean="0">
                <a:latin typeface="Source Sans Pro" panose="020B0503030403020204" pitchFamily="34" charset="0"/>
              </a:rPr>
              <a:t>or airmen) </a:t>
            </a:r>
            <a:r>
              <a:rPr lang="en-GB" sz="4000" b="1" dirty="0">
                <a:latin typeface="Source Sans Pro" panose="020B0503030403020204" pitchFamily="34" charset="0"/>
              </a:rPr>
              <a:t>recorded on a First World War Memorial inside </a:t>
            </a:r>
            <a:r>
              <a:rPr lang="en-GB" sz="4000" b="1" dirty="0" err="1">
                <a:latin typeface="Source Sans Pro" panose="020B0503030403020204" pitchFamily="34" charset="0"/>
              </a:rPr>
              <a:t>Shearbridge</a:t>
            </a:r>
            <a:r>
              <a:rPr lang="en-GB" sz="4000" b="1" dirty="0">
                <a:latin typeface="Source Sans Pro" panose="020B0503030403020204" pitchFamily="34" charset="0"/>
              </a:rPr>
              <a:t> </a:t>
            </a:r>
            <a:r>
              <a:rPr lang="en-GB" sz="4000" b="1" dirty="0" smtClean="0">
                <a:latin typeface="Source Sans Pro" panose="020B0503030403020204" pitchFamily="34" charset="0"/>
              </a:rPr>
              <a:t>Road </a:t>
            </a:r>
            <a:r>
              <a:rPr lang="en-GB" sz="4000" b="1" dirty="0">
                <a:latin typeface="Source Sans Pro" panose="020B0503030403020204" pitchFamily="34" charset="0"/>
              </a:rPr>
              <a:t>Methodist </a:t>
            </a:r>
            <a:r>
              <a:rPr lang="en-GB" sz="4000" b="1" dirty="0" smtClean="0">
                <a:latin typeface="Source Sans Pro" panose="020B0503030403020204" pitchFamily="34" charset="0"/>
              </a:rPr>
              <a:t>Church. </a:t>
            </a:r>
          </a:p>
          <a:p>
            <a:pPr algn="ctr"/>
            <a:r>
              <a:rPr lang="en-GB" sz="2000" b="1" dirty="0" smtClean="0">
                <a:latin typeface="Source Sans Pro" panose="020B0503030403020204" pitchFamily="34" charset="0"/>
              </a:rPr>
              <a:t>( It </a:t>
            </a:r>
            <a:r>
              <a:rPr lang="en-GB" sz="2000" b="1" dirty="0">
                <a:latin typeface="Source Sans Pro" panose="020B0503030403020204" pitchFamily="34" charset="0"/>
              </a:rPr>
              <a:t>is not known where the memorial now </a:t>
            </a:r>
            <a:r>
              <a:rPr lang="en-GB" sz="2000" b="1" dirty="0" smtClean="0">
                <a:latin typeface="Source Sans Pro" panose="020B0503030403020204" pitchFamily="34" charset="0"/>
              </a:rPr>
              <a:t>is.) </a:t>
            </a:r>
          </a:p>
          <a:p>
            <a:pPr algn="ctr"/>
            <a:endParaRPr lang="en-GB" sz="2000" b="1" dirty="0">
              <a:latin typeface="Source Sans Pro" panose="020B0503030403020204" pitchFamily="34" charset="0"/>
            </a:endParaRPr>
          </a:p>
          <a:p>
            <a:pPr algn="ctr"/>
            <a:endParaRPr lang="en-GB" sz="2000" b="1" dirty="0" smtClean="0">
              <a:latin typeface="Source Sans Pro" panose="020B0503030403020204" pitchFamily="34" charset="0"/>
            </a:endParaRPr>
          </a:p>
          <a:p>
            <a:pPr algn="ctr"/>
            <a:endParaRPr lang="en-GB" sz="2000" b="1" dirty="0">
              <a:latin typeface="Source Sans Pro" panose="020B0503030403020204" pitchFamily="34" charset="0"/>
            </a:endParaRPr>
          </a:p>
          <a:p>
            <a:pPr algn="ctr"/>
            <a:endParaRPr lang="en-GB" sz="2000" b="1" dirty="0" smtClean="0">
              <a:latin typeface="Source Sans Pro" panose="020B0503030403020204" pitchFamily="34" charset="0"/>
            </a:endParaRPr>
          </a:p>
          <a:p>
            <a:pPr algn="ctr"/>
            <a:endParaRPr lang="en-GB" sz="2000" b="1" dirty="0">
              <a:latin typeface="Source Sans Pro" panose="020B0503030403020204" pitchFamily="34" charset="0"/>
            </a:endParaRPr>
          </a:p>
          <a:p>
            <a:pPr algn="ctr"/>
            <a:endParaRPr lang="en-GB" sz="2000" b="1" dirty="0" smtClean="0">
              <a:latin typeface="Source Sans Pro" panose="020B0503030403020204" pitchFamily="34" charset="0"/>
            </a:endParaRPr>
          </a:p>
          <a:p>
            <a:pPr algn="ctr"/>
            <a:endParaRPr lang="en-GB" sz="2000" b="1" dirty="0">
              <a:latin typeface="Source Sans Pro" panose="020B0503030403020204" pitchFamily="34" charset="0"/>
            </a:endParaRPr>
          </a:p>
          <a:p>
            <a:pPr algn="ctr"/>
            <a:endParaRPr lang="en-GB" sz="800" b="1" dirty="0" smtClean="0">
              <a:latin typeface="Source Sans Pro" panose="020B0503030403020204" pitchFamily="34" charset="0"/>
            </a:endParaRPr>
          </a:p>
          <a:p>
            <a:pPr algn="ctr"/>
            <a:endParaRPr lang="en-GB" sz="800" b="1"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5119711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181958"/>
            <a:ext cx="8059728" cy="6494085"/>
          </a:xfrm>
          <a:prstGeom prst="rect">
            <a:avLst/>
          </a:prstGeom>
          <a:ln w="50800">
            <a:solidFill>
              <a:srgbClr val="00B0F0"/>
            </a:solidFill>
          </a:ln>
        </p:spPr>
        <p:txBody>
          <a:bodyPr wrap="square">
            <a:spAutoFit/>
          </a:bodyPr>
          <a:lstStyle/>
          <a:p>
            <a:r>
              <a:rPr lang="en-GB" sz="3200" b="1" dirty="0">
                <a:latin typeface="Source Sans Pro" panose="020B0503030403020204" pitchFamily="34" charset="0"/>
              </a:rPr>
              <a:t>The Registrar General, being satisfied that RICHMOND SHEARBRIDGE METHODIST CHURCH, </a:t>
            </a:r>
            <a:r>
              <a:rPr lang="en-GB" sz="3200" b="1" dirty="0" err="1">
                <a:latin typeface="Source Sans Pro" panose="020B0503030403020204" pitchFamily="34" charset="0"/>
              </a:rPr>
              <a:t>Shearbridge</a:t>
            </a:r>
            <a:r>
              <a:rPr lang="en-GB" sz="3200" b="1" dirty="0">
                <a:latin typeface="Source Sans Pro" panose="020B0503030403020204" pitchFamily="34" charset="0"/>
              </a:rPr>
              <a:t> Road, Bradford in the registration district of Bradford in the Metropolitan District of Bradford is no longer used as a place of worship by the congregation  on whose behalf it was, on 22nd December 1906, registered for marriages in accordance with the Marriage Act 1836, has cancelled the registration. </a:t>
            </a:r>
          </a:p>
          <a:p>
            <a:endParaRPr lang="en-GB" sz="3200" b="1" dirty="0">
              <a:latin typeface="Source Sans Pro" panose="020B0503030403020204" pitchFamily="34" charset="0"/>
            </a:endParaRPr>
          </a:p>
          <a:p>
            <a:r>
              <a:rPr lang="en-GB" sz="3200" b="1" dirty="0">
                <a:latin typeface="Source Sans Pro" panose="020B0503030403020204" pitchFamily="34" charset="0"/>
              </a:rPr>
              <a:t>Extract from the London Gazette 3rd August 1974</a:t>
            </a:r>
            <a:endParaRPr lang="en-GB" sz="3200" dirty="0"/>
          </a:p>
        </p:txBody>
      </p:sp>
    </p:spTree>
    <p:custDataLst>
      <p:tags r:id="rId1"/>
    </p:custDataLst>
    <p:extLst>
      <p:ext uri="{BB962C8B-B14F-4D97-AF65-F5344CB8AC3E}">
        <p14:creationId xmlns:p14="http://schemas.microsoft.com/office/powerpoint/2010/main" val="3664910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920621"/>
            <a:ext cx="8059728" cy="5016758"/>
          </a:xfrm>
          <a:prstGeom prst="rect">
            <a:avLst/>
          </a:prstGeom>
          <a:ln w="50800">
            <a:solidFill>
              <a:srgbClr val="00B0F0"/>
            </a:solidFill>
          </a:ln>
        </p:spPr>
        <p:txBody>
          <a:bodyPr wrap="square">
            <a:spAutoFit/>
          </a:bodyPr>
          <a:lstStyle/>
          <a:p>
            <a:r>
              <a:rPr lang="en-GB" sz="3200" b="1" dirty="0" smtClean="0">
                <a:latin typeface="Source Sans Pro" panose="020B0503030403020204" pitchFamily="34" charset="0"/>
              </a:rPr>
              <a:t>Summary of the extract </a:t>
            </a:r>
            <a:r>
              <a:rPr lang="en-GB" sz="3200" b="1" dirty="0">
                <a:latin typeface="Source Sans Pro" panose="020B0503030403020204" pitchFamily="34" charset="0"/>
              </a:rPr>
              <a:t>from the London Gazette 3rd August </a:t>
            </a:r>
            <a:r>
              <a:rPr lang="en-GB" sz="3200" b="1" dirty="0" smtClean="0">
                <a:latin typeface="Source Sans Pro" panose="020B0503030403020204" pitchFamily="34" charset="0"/>
              </a:rPr>
              <a:t>1974</a:t>
            </a:r>
          </a:p>
          <a:p>
            <a:endParaRPr lang="en-GB" sz="3200" b="1" dirty="0">
              <a:latin typeface="Source Sans Pro" panose="020B0503030403020204" pitchFamily="34" charset="0"/>
            </a:endParaRPr>
          </a:p>
          <a:p>
            <a:r>
              <a:rPr lang="en-GB" sz="3200" b="1" dirty="0" smtClean="0">
                <a:latin typeface="Source Sans Pro" panose="020B0503030403020204" pitchFamily="34" charset="0"/>
              </a:rPr>
              <a:t>The </a:t>
            </a:r>
            <a:r>
              <a:rPr lang="en-GB" sz="3200" b="1" dirty="0" err="1" smtClean="0">
                <a:latin typeface="Source Sans Pro" panose="020B0503030403020204" pitchFamily="34" charset="0"/>
              </a:rPr>
              <a:t>Shearbridge</a:t>
            </a:r>
            <a:r>
              <a:rPr lang="en-GB" sz="3200" b="1" dirty="0" smtClean="0">
                <a:latin typeface="Source Sans Pro" panose="020B0503030403020204" pitchFamily="34" charset="0"/>
              </a:rPr>
              <a:t> Methodist Church, on </a:t>
            </a:r>
            <a:r>
              <a:rPr lang="en-GB" sz="3200" b="1" dirty="0" err="1" smtClean="0">
                <a:latin typeface="Source Sans Pro" panose="020B0503030403020204" pitchFamily="34" charset="0"/>
              </a:rPr>
              <a:t>Shearbridge</a:t>
            </a:r>
            <a:r>
              <a:rPr lang="en-GB" sz="3200" b="1" dirty="0" smtClean="0">
                <a:latin typeface="Source Sans Pro" panose="020B0503030403020204" pitchFamily="34" charset="0"/>
              </a:rPr>
              <a:t> Road, Bradford is no longer used as a place of Christian worship.</a:t>
            </a:r>
          </a:p>
          <a:p>
            <a:endParaRPr lang="en-GB" sz="3200" b="1" dirty="0">
              <a:latin typeface="Source Sans Pro" panose="020B0503030403020204" pitchFamily="34" charset="0"/>
            </a:endParaRPr>
          </a:p>
          <a:p>
            <a:r>
              <a:rPr lang="en-GB" sz="3200" b="1" dirty="0">
                <a:latin typeface="Source Sans Pro" panose="020B0503030403020204" pitchFamily="34" charset="0"/>
              </a:rPr>
              <a:t>I</a:t>
            </a:r>
            <a:r>
              <a:rPr lang="en-GB" sz="3200" b="1" dirty="0" smtClean="0">
                <a:latin typeface="Source Sans Pro" panose="020B0503030403020204" pitchFamily="34" charset="0"/>
              </a:rPr>
              <a:t>ts original licence for marriages to legally happen there has was removed and people could no longer get married there.</a:t>
            </a:r>
            <a:endParaRPr lang="en-GB" sz="3200" dirty="0"/>
          </a:p>
        </p:txBody>
      </p:sp>
    </p:spTree>
    <p:custDataLst>
      <p:tags r:id="rId1"/>
    </p:custDataLst>
    <p:extLst>
      <p:ext uri="{BB962C8B-B14F-4D97-AF65-F5344CB8AC3E}">
        <p14:creationId xmlns:p14="http://schemas.microsoft.com/office/powerpoint/2010/main" val="326089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Owner\AppData\Local\Microsoft\Windows Live Mail\WLMDSS.tmp\WLMC13F.tmp\IMG_06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770" r="7039" b="7992"/>
          <a:stretch/>
        </p:blipFill>
        <p:spPr bwMode="auto">
          <a:xfrm>
            <a:off x="3123187" y="1676400"/>
            <a:ext cx="2897626" cy="49546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Minaret </a:t>
            </a:r>
            <a:r>
              <a:rPr lang="en-GB" sz="4000" b="1" dirty="0">
                <a:latin typeface="Source Sans Pro" panose="020B0503030403020204" pitchFamily="34" charset="0"/>
              </a:rPr>
              <a:t>and tower over main </a:t>
            </a:r>
            <a:r>
              <a:rPr lang="en-GB" sz="4000" b="1" dirty="0" smtClean="0">
                <a:latin typeface="Source Sans Pro" panose="020B0503030403020204" pitchFamily="34" charset="0"/>
              </a:rPr>
              <a:t>entrance</a:t>
            </a:r>
            <a:endParaRPr lang="en-GB" dirty="0"/>
          </a:p>
        </p:txBody>
      </p:sp>
    </p:spTree>
    <p:custDataLst>
      <p:tags r:id="rId1"/>
    </p:custDataLst>
    <p:extLst>
      <p:ext uri="{BB962C8B-B14F-4D97-AF65-F5344CB8AC3E}">
        <p14:creationId xmlns:p14="http://schemas.microsoft.com/office/powerpoint/2010/main" val="16771691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58847"/>
            <a:ext cx="8059728" cy="6740307"/>
          </a:xfrm>
          <a:prstGeom prst="rect">
            <a:avLst/>
          </a:prstGeom>
          <a:ln w="50800">
            <a:solidFill>
              <a:srgbClr val="00B0F0"/>
            </a:solidFill>
          </a:ln>
        </p:spPr>
        <p:txBody>
          <a:bodyPr wrap="square">
            <a:spAutoFit/>
          </a:bodyPr>
          <a:lstStyle/>
          <a:p>
            <a:r>
              <a:rPr lang="en-GB" sz="2400" b="1" dirty="0">
                <a:latin typeface="Source Sans Pro" panose="020B0503030403020204" pitchFamily="34" charset="0"/>
              </a:rPr>
              <a:t>“I became Mosque manager in the </a:t>
            </a:r>
            <a:r>
              <a:rPr lang="en-GB" sz="2400" b="1" dirty="0" smtClean="0">
                <a:latin typeface="Source Sans Pro" panose="020B0503030403020204" pitchFamily="34" charset="0"/>
              </a:rPr>
              <a:t>1980’s</a:t>
            </a:r>
            <a:r>
              <a:rPr lang="en-GB" sz="2400" b="1" dirty="0">
                <a:latin typeface="Source Sans Pro" panose="020B0503030403020204" pitchFamily="34" charset="0"/>
              </a:rPr>
              <a:t>. We gradually changed the building but we had to be careful how we did this. The Muslims who came to worship here wanted it to look familiar </a:t>
            </a:r>
            <a:r>
              <a:rPr lang="en-GB" sz="2400" b="1" dirty="0" smtClean="0">
                <a:latin typeface="Source Sans Pro" panose="020B0503030403020204" pitchFamily="34" charset="0"/>
              </a:rPr>
              <a:t>– like </a:t>
            </a:r>
            <a:r>
              <a:rPr lang="en-GB" sz="2400" b="1" dirty="0">
                <a:latin typeface="Source Sans Pro" panose="020B0503030403020204" pitchFamily="34" charset="0"/>
              </a:rPr>
              <a:t>mosques in </a:t>
            </a:r>
            <a:r>
              <a:rPr lang="en-GB" sz="2400" b="1" dirty="0" smtClean="0">
                <a:latin typeface="Source Sans Pro" panose="020B0503030403020204" pitchFamily="34" charset="0"/>
              </a:rPr>
              <a:t>Pakistan, otherwise </a:t>
            </a:r>
            <a:r>
              <a:rPr lang="en-GB" sz="2400" b="1" dirty="0">
                <a:latin typeface="Source Sans Pro" panose="020B0503030403020204" pitchFamily="34" charset="0"/>
              </a:rPr>
              <a:t>they would not have come. That is why we put the tower and minaret on the outside and why we chose Asian carpets woven to Islamic patterns for the </a:t>
            </a:r>
            <a:r>
              <a:rPr lang="en-GB" sz="2400" b="1" dirty="0" smtClean="0">
                <a:latin typeface="Source Sans Pro" panose="020B0503030403020204" pitchFamily="34" charset="0"/>
              </a:rPr>
              <a:t>floors. We </a:t>
            </a:r>
            <a:r>
              <a:rPr lang="en-GB" sz="2400" b="1" dirty="0">
                <a:latin typeface="Source Sans Pro" panose="020B0503030403020204" pitchFamily="34" charset="0"/>
              </a:rPr>
              <a:t>also made some windows look as if they had arches you might get in mosques that were built as mosques. We were only allowed to build an extension on to the old church building in 2000 as long as we planned to copy the style of the church building and use the same materials. Our builder used some materials from another Bradford building that was knocked down. That’s how we ended up with that stonework that says Branch No 11 on it. This building was never a bank or shop though</a:t>
            </a:r>
            <a:r>
              <a:rPr lang="en-GB" sz="2400" b="1" dirty="0" smtClean="0">
                <a:latin typeface="Source Sans Pro" panose="020B0503030403020204" pitchFamily="34" charset="0"/>
              </a:rPr>
              <a:t>”.</a:t>
            </a:r>
            <a:endParaRPr lang="en-GB" sz="800" b="1" dirty="0" smtClean="0">
              <a:latin typeface="Source Sans Pro" panose="020B0503030403020204" pitchFamily="34" charset="0"/>
            </a:endParaRPr>
          </a:p>
          <a:p>
            <a:endParaRPr lang="en-GB" sz="2400" b="1" dirty="0" smtClean="0">
              <a:latin typeface="Source Sans Pro" panose="020B0503030403020204" pitchFamily="34" charset="0"/>
            </a:endParaRPr>
          </a:p>
          <a:p>
            <a:r>
              <a:rPr lang="en-GB" sz="2400" b="1" dirty="0" smtClean="0">
                <a:latin typeface="Source Sans Pro" panose="020B0503030403020204" pitchFamily="34" charset="0"/>
              </a:rPr>
              <a:t>Based </a:t>
            </a:r>
            <a:r>
              <a:rPr lang="en-GB" sz="2400" b="1" dirty="0">
                <a:latin typeface="Source Sans Pro" panose="020B0503030403020204" pitchFamily="34" charset="0"/>
              </a:rPr>
              <a:t>on an interview with “Mister Yusuf” April </a:t>
            </a:r>
            <a:r>
              <a:rPr lang="en-GB" sz="2400" b="1" dirty="0" smtClean="0">
                <a:latin typeface="Source Sans Pro" panose="020B0503030403020204" pitchFamily="34" charset="0"/>
              </a:rPr>
              <a:t>2017</a:t>
            </a:r>
            <a:endParaRPr lang="en-GB" sz="2400" b="1"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3118622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36" y="797511"/>
            <a:ext cx="8059728" cy="5262979"/>
          </a:xfrm>
          <a:prstGeom prst="rect">
            <a:avLst/>
          </a:prstGeom>
          <a:ln w="50800">
            <a:solidFill>
              <a:srgbClr val="00B0F0"/>
            </a:solidFill>
          </a:ln>
        </p:spPr>
        <p:txBody>
          <a:bodyPr wrap="square">
            <a:spAutoFit/>
          </a:bodyPr>
          <a:lstStyle/>
          <a:p>
            <a:r>
              <a:rPr lang="en-GB" sz="2400" b="1" dirty="0">
                <a:latin typeface="Source Sans Pro" panose="020B0503030403020204" pitchFamily="34" charset="0"/>
              </a:rPr>
              <a:t>“I have worshipped here since 1974-1975 when we bought the building. At first we were </a:t>
            </a:r>
            <a:r>
              <a:rPr lang="en-GB" sz="2400" b="1" dirty="0" smtClean="0">
                <a:latin typeface="Source Sans Pro" panose="020B0503030403020204" pitchFamily="34" charset="0"/>
              </a:rPr>
              <a:t>migrants - </a:t>
            </a:r>
            <a:r>
              <a:rPr lang="en-GB" sz="2400" b="1" dirty="0">
                <a:latin typeface="Source Sans Pro" panose="020B0503030403020204" pitchFamily="34" charset="0"/>
              </a:rPr>
              <a:t>we just worshipped in terraced houses</a:t>
            </a:r>
            <a:r>
              <a:rPr lang="en-GB" sz="2400" b="1" dirty="0" smtClean="0">
                <a:latin typeface="Source Sans Pro" panose="020B0503030403020204" pitchFamily="34" charset="0"/>
              </a:rPr>
              <a:t>.</a:t>
            </a:r>
          </a:p>
          <a:p>
            <a:endParaRPr lang="en-GB" sz="2400" b="1" dirty="0">
              <a:latin typeface="Source Sans Pro" panose="020B0503030403020204" pitchFamily="34" charset="0"/>
            </a:endParaRPr>
          </a:p>
          <a:p>
            <a:r>
              <a:rPr lang="en-GB" sz="2400" b="1" dirty="0">
                <a:latin typeface="Source Sans Pro" panose="020B0503030403020204" pitchFamily="34" charset="0"/>
              </a:rPr>
              <a:t>The building cost £40,000, a huge amount of money then. It was all paid for by Bradford Muslims apart from a loan of £10,000 from a local Muslim businessman. At first we only used the old Sunday School building. The old church building was not used until the late </a:t>
            </a:r>
            <a:r>
              <a:rPr lang="en-GB" sz="2400" b="1" dirty="0" smtClean="0">
                <a:latin typeface="Source Sans Pro" panose="020B0503030403020204" pitchFamily="34" charset="0"/>
              </a:rPr>
              <a:t>1980s</a:t>
            </a:r>
            <a:r>
              <a:rPr lang="en-GB" sz="2400" b="1" dirty="0">
                <a:latin typeface="Source Sans Pro" panose="020B0503030403020204" pitchFamily="34" charset="0"/>
              </a:rPr>
              <a:t>. It is mostly Muslims whose families came from Pakistan who worship here”</a:t>
            </a:r>
          </a:p>
          <a:p>
            <a:endParaRPr lang="en-GB" sz="2400" b="1" dirty="0" smtClean="0">
              <a:latin typeface="Source Sans Pro" panose="020B0503030403020204" pitchFamily="34" charset="0"/>
            </a:endParaRPr>
          </a:p>
          <a:p>
            <a:r>
              <a:rPr lang="en-GB" sz="2400" b="1" dirty="0" smtClean="0">
                <a:latin typeface="Source Sans Pro" panose="020B0503030403020204" pitchFamily="34" charset="0"/>
              </a:rPr>
              <a:t>Based </a:t>
            </a:r>
            <a:r>
              <a:rPr lang="en-GB" sz="2400" b="1" dirty="0">
                <a:latin typeface="Source Sans Pro" panose="020B0503030403020204" pitchFamily="34" charset="0"/>
              </a:rPr>
              <a:t>on an interview with a Muslim who worships at </a:t>
            </a:r>
            <a:r>
              <a:rPr lang="en-GB" sz="2400" b="1" dirty="0" err="1">
                <a:latin typeface="Source Sans Pro" panose="020B0503030403020204" pitchFamily="34" charset="0"/>
              </a:rPr>
              <a:t>Shearbridge</a:t>
            </a:r>
            <a:r>
              <a:rPr lang="en-GB" sz="2400" b="1" dirty="0">
                <a:latin typeface="Source Sans Pro" panose="020B0503030403020204" pitchFamily="34" charset="0"/>
              </a:rPr>
              <a:t> Rd Mosque April 2017</a:t>
            </a:r>
          </a:p>
        </p:txBody>
      </p:sp>
    </p:spTree>
    <p:custDataLst>
      <p:tags r:id="rId1"/>
    </p:custDataLst>
    <p:extLst>
      <p:ext uri="{BB962C8B-B14F-4D97-AF65-F5344CB8AC3E}">
        <p14:creationId xmlns:p14="http://schemas.microsoft.com/office/powerpoint/2010/main" val="29442340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25910617"/>
              </p:ext>
            </p:extLst>
          </p:nvPr>
        </p:nvGraphicFramePr>
        <p:xfrm>
          <a:off x="457200" y="304800"/>
          <a:ext cx="8229600" cy="6369294"/>
        </p:xfrm>
        <a:graphic>
          <a:graphicData uri="http://schemas.openxmlformats.org/drawingml/2006/table">
            <a:tbl>
              <a:tblPr firstRow="1" bandRow="1">
                <a:tableStyleId>{7DF18680-E054-41AD-8BC1-D1AEF772440D}</a:tableStyleId>
              </a:tblPr>
              <a:tblGrid>
                <a:gridCol w="1600200"/>
                <a:gridCol w="6629400"/>
              </a:tblGrid>
              <a:tr h="927323">
                <a:tc>
                  <a:txBody>
                    <a:bodyPr/>
                    <a:lstStyle/>
                    <a:p>
                      <a:r>
                        <a:rPr lang="en-GB" sz="2000" dirty="0" smtClean="0">
                          <a:latin typeface="Source Sans Pro" panose="020B0503030403020204" pitchFamily="34" charset="0"/>
                        </a:rPr>
                        <a:t>Year</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Description of the planning permission by Bradford Council to change the building</a:t>
                      </a:r>
                      <a:endParaRPr lang="en-GB" sz="2000" dirty="0">
                        <a:latin typeface="Source Sans Pro" panose="020B0503030403020204" pitchFamily="34" charset="0"/>
                      </a:endParaRPr>
                    </a:p>
                  </a:txBody>
                  <a:tcPr/>
                </a:tc>
              </a:tr>
              <a:tr h="1174609">
                <a:tc>
                  <a:txBody>
                    <a:bodyPr/>
                    <a:lstStyle/>
                    <a:p>
                      <a:r>
                        <a:rPr lang="en-GB" sz="2000" dirty="0" smtClean="0">
                          <a:latin typeface="Source Sans Pro" panose="020B0503030403020204" pitchFamily="34" charset="0"/>
                        </a:rPr>
                        <a:t>1988</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Bradford Council agreed that the mosque could extend  the building at the back to form a new kitchen and dining room.</a:t>
                      </a:r>
                    </a:p>
                  </a:txBody>
                  <a:tcPr/>
                </a:tc>
              </a:tr>
              <a:tr h="946068">
                <a:tc>
                  <a:txBody>
                    <a:bodyPr/>
                    <a:lstStyle/>
                    <a:p>
                      <a:r>
                        <a:rPr lang="en-GB" sz="2000" dirty="0" smtClean="0">
                          <a:latin typeface="Source Sans Pro" panose="020B0503030403020204" pitchFamily="34" charset="0"/>
                        </a:rPr>
                        <a:t>1989</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Bradford Council agreed that the mosque could build a new entrance to the building.</a:t>
                      </a:r>
                      <a:endParaRPr lang="en-GB" sz="2000" dirty="0">
                        <a:latin typeface="Source Sans Pro" panose="020B0503030403020204" pitchFamily="34" charset="0"/>
                      </a:endParaRPr>
                    </a:p>
                  </a:txBody>
                  <a:tcPr/>
                </a:tc>
              </a:tr>
              <a:tr h="990600">
                <a:tc>
                  <a:txBody>
                    <a:bodyPr/>
                    <a:lstStyle/>
                    <a:p>
                      <a:r>
                        <a:rPr lang="en-GB" sz="2000" dirty="0" smtClean="0">
                          <a:latin typeface="Source Sans Pro" panose="020B0503030403020204" pitchFamily="34" charset="0"/>
                        </a:rPr>
                        <a:t>1993</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Bradford Council agreed that the mosque could build a dome and minaret above the new entrance to the building.</a:t>
                      </a:r>
                    </a:p>
                  </a:txBody>
                  <a:tcPr/>
                </a:tc>
              </a:tr>
              <a:tr h="1020054">
                <a:tc>
                  <a:txBody>
                    <a:bodyPr/>
                    <a:lstStyle/>
                    <a:p>
                      <a:r>
                        <a:rPr lang="en-GB" sz="2000" dirty="0" smtClean="0">
                          <a:latin typeface="Source Sans Pro" panose="020B0503030403020204" pitchFamily="34" charset="0"/>
                        </a:rPr>
                        <a:t>1995</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Bradford Council refused to agree to the building of an extension to the old church building.</a:t>
                      </a:r>
                    </a:p>
                  </a:txBody>
                  <a:tcPr/>
                </a:tc>
              </a:tr>
              <a:tr h="1236431">
                <a:tc>
                  <a:txBody>
                    <a:bodyPr/>
                    <a:lstStyle/>
                    <a:p>
                      <a:r>
                        <a:rPr lang="en-GB" sz="2000" dirty="0" smtClean="0">
                          <a:latin typeface="Source Sans Pro" panose="020B0503030403020204" pitchFamily="34" charset="0"/>
                        </a:rPr>
                        <a:t>1999</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Bradford Council agreed that the mosque could build an extension to the rooms already used for washing before worship.</a:t>
                      </a:r>
                    </a:p>
                    <a:p>
                      <a:endParaRPr lang="en-GB" sz="2000" dirty="0">
                        <a:latin typeface="Source Sans Pro" panose="020B0503030403020204" pitchFamily="34" charset="0"/>
                      </a:endParaRPr>
                    </a:p>
                  </a:txBody>
                  <a:tcPr/>
                </a:tc>
              </a:tr>
            </a:tbl>
          </a:graphicData>
        </a:graphic>
      </p:graphicFrame>
      <p:sp>
        <p:nvSpPr>
          <p:cNvPr id="5" name="Rectangle 4"/>
          <p:cNvSpPr/>
          <p:nvPr/>
        </p:nvSpPr>
        <p:spPr>
          <a:xfrm>
            <a:off x="457200" y="304800"/>
            <a:ext cx="8229600" cy="64008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0819083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38168945"/>
              </p:ext>
            </p:extLst>
          </p:nvPr>
        </p:nvGraphicFramePr>
        <p:xfrm>
          <a:off x="457200" y="304800"/>
          <a:ext cx="8229600" cy="4479431"/>
        </p:xfrm>
        <a:graphic>
          <a:graphicData uri="http://schemas.openxmlformats.org/drawingml/2006/table">
            <a:tbl>
              <a:tblPr firstRow="1" bandRow="1">
                <a:tableStyleId>{7DF18680-E054-41AD-8BC1-D1AEF772440D}</a:tableStyleId>
              </a:tblPr>
              <a:tblGrid>
                <a:gridCol w="1600200"/>
                <a:gridCol w="6629400"/>
              </a:tblGrid>
              <a:tr h="927323">
                <a:tc>
                  <a:txBody>
                    <a:bodyPr/>
                    <a:lstStyle/>
                    <a:p>
                      <a:r>
                        <a:rPr lang="en-GB" sz="2000" dirty="0" smtClean="0">
                          <a:latin typeface="Source Sans Pro" panose="020B0503030403020204" pitchFamily="34" charset="0"/>
                        </a:rPr>
                        <a:t>Year</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Description of the planning permission by Bradford Council to change the building</a:t>
                      </a:r>
                      <a:endParaRPr lang="en-GB" sz="2000" dirty="0">
                        <a:latin typeface="Source Sans Pro" panose="020B0503030403020204" pitchFamily="34" charset="0"/>
                      </a:endParaRPr>
                    </a:p>
                  </a:txBody>
                  <a:tcPr/>
                </a:tc>
              </a:tr>
              <a:tr h="1174609">
                <a:tc>
                  <a:txBody>
                    <a:bodyPr/>
                    <a:lstStyle/>
                    <a:p>
                      <a:r>
                        <a:rPr lang="en-GB" sz="2000" dirty="0" smtClean="0">
                          <a:latin typeface="Source Sans Pro" panose="020B0503030403020204" pitchFamily="34" charset="0"/>
                        </a:rPr>
                        <a:t>2000</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Bradford Council agreed that the mosque could extend the side of the old church to make the rooms on both floors larger (These had to be built in the style and using the same materials as the church building).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000" dirty="0" smtClean="0">
                        <a:latin typeface="Source Sans Pro" panose="020B0503030403020204" pitchFamily="34" charset="0"/>
                      </a:endParaRPr>
                    </a:p>
                  </a:txBody>
                  <a:tcPr/>
                </a:tc>
              </a:tr>
              <a:tr h="946068">
                <a:tc>
                  <a:txBody>
                    <a:bodyPr/>
                    <a:lstStyle/>
                    <a:p>
                      <a:r>
                        <a:rPr lang="en-GB" sz="2000" dirty="0" smtClean="0">
                          <a:latin typeface="Source Sans Pro" panose="020B0503030403020204" pitchFamily="34" charset="0"/>
                        </a:rPr>
                        <a:t>2005</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Bradford Council agreed that the mosque could turn a basement store in to funeral rooms.</a:t>
                      </a:r>
                      <a:endParaRPr lang="en-GB" sz="2000" dirty="0">
                        <a:latin typeface="Source Sans Pro" panose="020B0503030403020204" pitchFamily="34" charset="0"/>
                      </a:endParaRPr>
                    </a:p>
                  </a:txBody>
                  <a:tcPr/>
                </a:tc>
              </a:tr>
              <a:tr h="990600">
                <a:tc>
                  <a:txBody>
                    <a:bodyPr/>
                    <a:lstStyle/>
                    <a:p>
                      <a:r>
                        <a:rPr lang="en-GB" sz="2000" dirty="0" smtClean="0">
                          <a:latin typeface="Source Sans Pro" panose="020B0503030403020204" pitchFamily="34" charset="0"/>
                        </a:rPr>
                        <a:t>2010</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Bradford Council agreed that the mosque could create a larger car park for more  car parking spaces.</a:t>
                      </a:r>
                    </a:p>
                  </a:txBody>
                  <a:tcPr/>
                </a:tc>
              </a:tr>
            </a:tbl>
          </a:graphicData>
        </a:graphic>
      </p:graphicFrame>
      <p:sp>
        <p:nvSpPr>
          <p:cNvPr id="5" name="Rectangle 4"/>
          <p:cNvSpPr/>
          <p:nvPr/>
        </p:nvSpPr>
        <p:spPr>
          <a:xfrm>
            <a:off x="457200" y="304800"/>
            <a:ext cx="8229600" cy="44958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4129463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820"/>
          <a:stretch/>
        </p:blipFill>
        <p:spPr bwMode="auto">
          <a:xfrm>
            <a:off x="1981200" y="2988628"/>
            <a:ext cx="5420420" cy="386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42136" y="260648"/>
            <a:ext cx="8059728" cy="2215991"/>
          </a:xfrm>
          <a:prstGeom prst="rect">
            <a:avLst/>
          </a:prstGeom>
          <a:ln w="50800">
            <a:solidFill>
              <a:srgbClr val="00B0F0"/>
            </a:solidFill>
          </a:ln>
        </p:spPr>
        <p:txBody>
          <a:bodyPr wrap="square">
            <a:spAutoFit/>
          </a:bodyPr>
          <a:lstStyle/>
          <a:p>
            <a:pPr algn="ctr"/>
            <a:r>
              <a:rPr lang="en-GB" sz="4000" b="1" dirty="0" smtClean="0">
                <a:solidFill>
                  <a:srgbClr val="00B0F0"/>
                </a:solidFill>
                <a:latin typeface="Source Sans Pro" panose="020B0503030403020204" pitchFamily="34" charset="0"/>
              </a:rPr>
              <a:t>Enquiry four</a:t>
            </a:r>
          </a:p>
          <a:p>
            <a:pPr algn="ctr"/>
            <a:r>
              <a:rPr lang="en-GB" sz="4000" b="1" dirty="0"/>
              <a:t>What can </a:t>
            </a:r>
            <a:r>
              <a:rPr lang="en-GB" sz="4000" b="1" dirty="0" err="1"/>
              <a:t>Shearbridge</a:t>
            </a:r>
            <a:r>
              <a:rPr lang="en-GB" sz="4000" b="1" dirty="0"/>
              <a:t> </a:t>
            </a:r>
            <a:r>
              <a:rPr lang="en-GB" sz="4000" b="1" dirty="0" smtClean="0"/>
              <a:t>Road </a:t>
            </a:r>
            <a:r>
              <a:rPr lang="en-GB" sz="4000" b="1" dirty="0"/>
              <a:t>Mosque tell us about the history of Bradford?</a:t>
            </a:r>
            <a:r>
              <a:rPr lang="en-GB" sz="4000" b="1" dirty="0">
                <a:latin typeface="Source Sans Pro" panose="020B0503030403020204" pitchFamily="34" charset="0"/>
              </a:rPr>
              <a:t/>
            </a:r>
            <a:br>
              <a:rPr lang="en-GB" sz="4000" b="1" dirty="0">
                <a:latin typeface="Source Sans Pro" panose="020B0503030403020204" pitchFamily="34" charset="0"/>
              </a:rPr>
            </a:br>
            <a:endParaRPr lang="en-GB" dirty="0"/>
          </a:p>
        </p:txBody>
      </p:sp>
    </p:spTree>
    <p:custDataLst>
      <p:tags r:id="rId1"/>
    </p:custDataLst>
    <p:extLst>
      <p:ext uri="{BB962C8B-B14F-4D97-AF65-F5344CB8AC3E}">
        <p14:creationId xmlns:p14="http://schemas.microsoft.com/office/powerpoint/2010/main" val="24209526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43458"/>
            <a:ext cx="8059728" cy="6771084"/>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1911 </a:t>
            </a:r>
            <a:endParaRPr lang="en-GB" sz="4000" b="1" dirty="0" smtClean="0">
              <a:latin typeface="Source Sans Pro" panose="020B0503030403020204" pitchFamily="34" charset="0"/>
            </a:endParaRP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The </a:t>
            </a:r>
            <a:r>
              <a:rPr lang="en-GB" sz="3200" b="1" dirty="0">
                <a:latin typeface="Source Sans Pro" panose="020B0503030403020204" pitchFamily="34" charset="0"/>
              </a:rPr>
              <a:t>population of Bradford was 288,458. </a:t>
            </a:r>
            <a:endParaRPr lang="en-GB" sz="3200" b="1" dirty="0" smtClean="0">
              <a:latin typeface="Source Sans Pro" panose="020B0503030403020204" pitchFamily="34" charset="0"/>
            </a:endParaRPr>
          </a:p>
          <a:p>
            <a:pPr algn="ctr"/>
            <a:endParaRPr lang="en-GB" sz="800" b="1" dirty="0" smtClean="0">
              <a:latin typeface="Source Sans Pro" panose="020B0503030403020204" pitchFamily="34" charset="0"/>
            </a:endParaRPr>
          </a:p>
          <a:p>
            <a:pPr algn="ctr"/>
            <a:endParaRPr lang="en-GB" sz="800" b="1" dirty="0">
              <a:latin typeface="Source Sans Pro" panose="020B0503030403020204" pitchFamily="34" charset="0"/>
            </a:endParaRPr>
          </a:p>
          <a:p>
            <a:pPr algn="ctr"/>
            <a:r>
              <a:rPr lang="en-GB" sz="3200" b="1" dirty="0" smtClean="0">
                <a:latin typeface="Source Sans Pro" panose="020B0503030403020204" pitchFamily="34" charset="0"/>
              </a:rPr>
              <a:t>Many </a:t>
            </a:r>
            <a:r>
              <a:rPr lang="en-GB" sz="3200" b="1" dirty="0">
                <a:latin typeface="Source Sans Pro" panose="020B0503030403020204" pitchFamily="34" charset="0"/>
              </a:rPr>
              <a:t>people worked in textile mills making cloth and lived hard lives in crowded houses. </a:t>
            </a:r>
            <a:endParaRPr lang="en-GB" sz="3200" b="1" dirty="0" smtClean="0">
              <a:latin typeface="Source Sans Pro" panose="020B0503030403020204" pitchFamily="34" charset="0"/>
            </a:endParaRP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Many </a:t>
            </a:r>
            <a:r>
              <a:rPr lang="en-GB" sz="3200" b="1" dirty="0">
                <a:latin typeface="Source Sans Pro" panose="020B0503030403020204" pitchFamily="34" charset="0"/>
              </a:rPr>
              <a:t>families belonged to Christian churches or chapels close to where  they lived. </a:t>
            </a:r>
            <a:endParaRPr lang="en-GB" sz="3200" b="1" dirty="0" smtClean="0">
              <a:latin typeface="Source Sans Pro" panose="020B0503030403020204" pitchFamily="34" charset="0"/>
            </a:endParaRPr>
          </a:p>
          <a:p>
            <a:pPr algn="ctr"/>
            <a:endParaRPr lang="en-GB" sz="800" b="1" dirty="0">
              <a:latin typeface="Source Sans Pro" panose="020B0503030403020204" pitchFamily="34" charset="0"/>
            </a:endParaRPr>
          </a:p>
          <a:p>
            <a:pPr algn="ctr"/>
            <a:r>
              <a:rPr lang="en-GB" sz="3200" b="1" dirty="0" smtClean="0">
                <a:latin typeface="Source Sans Pro" panose="020B0503030403020204" pitchFamily="34" charset="0"/>
              </a:rPr>
              <a:t>Some </a:t>
            </a:r>
            <a:r>
              <a:rPr lang="en-GB" sz="3200" b="1" dirty="0">
                <a:latin typeface="Source Sans Pro" panose="020B0503030403020204" pitchFamily="34" charset="0"/>
              </a:rPr>
              <a:t>parents sent their children to Sunday School on Sunday mornings to give themselves some peace but did not go to church themselves. </a:t>
            </a:r>
          </a:p>
        </p:txBody>
      </p:sp>
    </p:spTree>
    <p:custDataLst>
      <p:tags r:id="rId1"/>
    </p:custDataLst>
    <p:extLst>
      <p:ext uri="{BB962C8B-B14F-4D97-AF65-F5344CB8AC3E}">
        <p14:creationId xmlns:p14="http://schemas.microsoft.com/office/powerpoint/2010/main" val="16351026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9479" y="305068"/>
            <a:ext cx="8059728" cy="6247864"/>
            <a:chOff x="509479" y="43458"/>
            <a:chExt cx="8059728" cy="6247864"/>
          </a:xfrm>
        </p:grpSpPr>
        <p:sp>
          <p:nvSpPr>
            <p:cNvPr id="7" name="Rectangle 6"/>
            <p:cNvSpPr/>
            <p:nvPr/>
          </p:nvSpPr>
          <p:spPr>
            <a:xfrm>
              <a:off x="509479" y="43458"/>
              <a:ext cx="8059728" cy="6247864"/>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1914 </a:t>
              </a:r>
            </a:p>
            <a:p>
              <a:pPr algn="ctr"/>
              <a:endParaRPr lang="en-GB" sz="800" b="1" dirty="0" smtClean="0">
                <a:latin typeface="Source Sans Pro" panose="020B0503030403020204" pitchFamily="34" charset="0"/>
              </a:endParaRPr>
            </a:p>
            <a:p>
              <a:pPr algn="ctr"/>
              <a:r>
                <a:rPr lang="en-GB" sz="3200" b="1" dirty="0">
                  <a:latin typeface="Source Sans Pro" panose="020B0503030403020204" pitchFamily="34" charset="0"/>
                </a:rPr>
                <a:t>The </a:t>
              </a:r>
              <a:r>
                <a:rPr lang="en-GB" sz="3200" b="1" dirty="0" smtClean="0">
                  <a:latin typeface="Source Sans Pro" panose="020B0503030403020204" pitchFamily="34" charset="0"/>
                </a:rPr>
                <a:t>Alhambra </a:t>
              </a:r>
              <a:r>
                <a:rPr lang="en-GB" sz="3200" b="1" dirty="0">
                  <a:latin typeface="Source Sans Pro" panose="020B0503030403020204" pitchFamily="34" charset="0"/>
                </a:rPr>
                <a:t>Theatre opened in Bradford</a:t>
              </a:r>
              <a:r>
                <a:rPr lang="en-GB" sz="3200" b="1" dirty="0" smtClean="0">
                  <a:latin typeface="Source Sans Pro" panose="020B0503030403020204" pitchFamily="34" charset="0"/>
                </a:rPr>
                <a:t>.</a:t>
              </a:r>
            </a:p>
            <a:p>
              <a:pPr algn="ctr"/>
              <a:r>
                <a:rPr lang="en-GB" sz="3200" b="1" dirty="0" smtClean="0">
                  <a:latin typeface="Source Sans Pro" panose="020B0503030403020204" pitchFamily="34" charset="0"/>
                </a:rPr>
                <a:t> </a:t>
              </a: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5918"/>
            <a:stretch/>
          </p:blipFill>
          <p:spPr>
            <a:xfrm>
              <a:off x="741485" y="1524000"/>
              <a:ext cx="7696200" cy="4544533"/>
            </a:xfrm>
            <a:prstGeom prst="rect">
              <a:avLst/>
            </a:prstGeom>
          </p:spPr>
        </p:pic>
      </p:grpSp>
    </p:spTree>
    <p:custDataLst>
      <p:tags r:id="rId1"/>
    </p:custDataLst>
    <p:extLst>
      <p:ext uri="{BB962C8B-B14F-4D97-AF65-F5344CB8AC3E}">
        <p14:creationId xmlns:p14="http://schemas.microsoft.com/office/powerpoint/2010/main" val="26206783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305068"/>
            <a:ext cx="8059728" cy="6340197"/>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1914-1918 </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Thousands </a:t>
            </a:r>
            <a:r>
              <a:rPr lang="en-GB" sz="3200" b="1" dirty="0">
                <a:latin typeface="Source Sans Pro" panose="020B0503030403020204" pitchFamily="34" charset="0"/>
              </a:rPr>
              <a:t>of ordinary Bradford men volunteered to join the Army and the Navy during the First World War. Many died with their friends from the same areas of the city because they joined up together in Pals </a:t>
            </a:r>
            <a:r>
              <a:rPr lang="en-GB" sz="3200" b="1" dirty="0" smtClean="0">
                <a:latin typeface="Source Sans Pro" panose="020B0503030403020204" pitchFamily="34" charset="0"/>
              </a:rPr>
              <a:t>Battalions</a:t>
            </a:r>
            <a:r>
              <a:rPr lang="en-GB" sz="3200" b="1" dirty="0">
                <a:latin typeface="Source Sans Pro" panose="020B0503030403020204" pitchFamily="34" charset="0"/>
              </a:rPr>
              <a:t>. Some Germans living in Bradford were treated badly but the city welcomed Belgian refugees. </a:t>
            </a:r>
          </a:p>
          <a:p>
            <a:pPr algn="ctr"/>
            <a:endParaRPr lang="en-GB" sz="3200" b="1" dirty="0" smtClean="0">
              <a:latin typeface="Source Sans Pro" panose="020B0503030403020204" pitchFamily="34" charset="0"/>
            </a:endParaRPr>
          </a:p>
          <a:p>
            <a:pPr algn="ctr"/>
            <a:endParaRPr lang="en-GB" sz="1000" b="1" dirty="0">
              <a:latin typeface="Source Sans Pro" panose="020B0503030403020204" pitchFamily="34" charset="0"/>
            </a:endParaRPr>
          </a:p>
          <a:p>
            <a:pPr algn="ctr"/>
            <a:endParaRPr lang="en-GB" sz="1000" b="1" dirty="0">
              <a:latin typeface="Source Sans Pro" panose="020B0503030403020204" pitchFamily="34" charset="0"/>
            </a:endParaRPr>
          </a:p>
          <a:p>
            <a:pPr algn="ctr"/>
            <a:endParaRPr lang="en-GB" sz="1000" b="1" dirty="0">
              <a:latin typeface="Source Sans Pro" panose="020B0503030403020204" pitchFamily="34" charset="0"/>
            </a:endParaRPr>
          </a:p>
          <a:p>
            <a:pPr algn="ctr"/>
            <a:endParaRPr lang="en-GB" sz="1000" b="1" dirty="0">
              <a:latin typeface="Source Sans Pro" panose="020B0503030403020204" pitchFamily="34" charset="0"/>
            </a:endParaRPr>
          </a:p>
          <a:p>
            <a:pPr algn="ctr"/>
            <a:endParaRPr lang="en-GB" sz="1000" b="1" dirty="0">
              <a:latin typeface="Source Sans Pro" panose="020B0503030403020204" pitchFamily="34" charset="0"/>
            </a:endParaRPr>
          </a:p>
          <a:p>
            <a:pPr algn="ctr"/>
            <a:endParaRPr lang="en-GB" sz="1000" b="1" dirty="0">
              <a:latin typeface="Source Sans Pro" panose="020B0503030403020204" pitchFamily="34" charset="0"/>
            </a:endParaRPr>
          </a:p>
          <a:p>
            <a:pPr algn="ctr"/>
            <a:endParaRPr lang="en-GB" sz="1000" b="1" dirty="0" smtClean="0">
              <a:latin typeface="Source Sans Pro" panose="020B0503030403020204" pitchFamily="34" charset="0"/>
            </a:endParaRPr>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7467" b="23314"/>
          <a:stretch/>
        </p:blipFill>
        <p:spPr bwMode="auto">
          <a:xfrm>
            <a:off x="2805957" y="5052646"/>
            <a:ext cx="3532087" cy="1365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8190815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305068"/>
            <a:ext cx="8059728" cy="6247864"/>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1919 </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In February several hundred </a:t>
            </a:r>
            <a:r>
              <a:rPr lang="en-GB" sz="3200" b="1" dirty="0">
                <a:latin typeface="Source Sans Pro" panose="020B0503030403020204" pitchFamily="34" charset="0"/>
              </a:rPr>
              <a:t>Belgian refugees returned to Belgium from </a:t>
            </a:r>
            <a:r>
              <a:rPr lang="en-GB" sz="3200" b="1" dirty="0" smtClean="0">
                <a:latin typeface="Source Sans Pro" panose="020B0503030403020204" pitchFamily="34" charset="0"/>
              </a:rPr>
              <a:t>Bradford</a:t>
            </a: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3778"/>
          <a:stretch/>
        </p:blipFill>
        <p:spPr bwMode="auto">
          <a:xfrm>
            <a:off x="1205593" y="2667000"/>
            <a:ext cx="6667500" cy="370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727399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1474619"/>
            <a:ext cx="8059728" cy="3908762"/>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1931 </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35,000 </a:t>
            </a:r>
            <a:r>
              <a:rPr lang="en-GB" sz="3200" b="1" dirty="0">
                <a:latin typeface="Source Sans Pro" panose="020B0503030403020204" pitchFamily="34" charset="0"/>
              </a:rPr>
              <a:t>men and women could not find work in Bradford. Life was really hard in many British cities during what was called the Great </a:t>
            </a:r>
            <a:r>
              <a:rPr lang="en-GB" sz="3200" b="1" dirty="0" smtClean="0">
                <a:latin typeface="Source Sans Pro" panose="020B0503030403020204" pitchFamily="34" charset="0"/>
              </a:rPr>
              <a:t>Depression.</a:t>
            </a:r>
            <a:endParaRPr lang="en-GB" sz="800" b="1" dirty="0">
              <a:latin typeface="Source Sans Pro" panose="020B0503030403020204" pitchFamily="34" charset="0"/>
            </a:endParaRP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Despite </a:t>
            </a:r>
            <a:r>
              <a:rPr lang="en-GB" sz="3200" b="1" dirty="0">
                <a:latin typeface="Source Sans Pro" panose="020B0503030403020204" pitchFamily="34" charset="0"/>
              </a:rPr>
              <a:t>this textile mills in Bradford still employed most workers</a:t>
            </a:r>
            <a:r>
              <a:rPr lang="en-GB" sz="3200" b="1" dirty="0" smtClean="0">
                <a:latin typeface="Source Sans Pro" panose="020B0503030403020204" pitchFamily="34" charset="0"/>
              </a:rPr>
              <a:t>.</a:t>
            </a:r>
            <a:endParaRPr lang="en-GB" sz="3200" b="1"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402382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ocuments\Andrew's Documents\Bradford mosque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71600" y="1213022"/>
            <a:ext cx="7272808" cy="54321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Former church entrance</a:t>
            </a:r>
            <a:endParaRPr lang="en-GB" dirty="0"/>
          </a:p>
        </p:txBody>
      </p:sp>
    </p:spTree>
    <p:custDataLst>
      <p:tags r:id="rId1"/>
    </p:custDataLst>
    <p:extLst>
      <p:ext uri="{BB962C8B-B14F-4D97-AF65-F5344CB8AC3E}">
        <p14:creationId xmlns:p14="http://schemas.microsoft.com/office/powerpoint/2010/main" val="26690703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305068"/>
            <a:ext cx="8059728" cy="6247864"/>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1939 </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A house (</a:t>
            </a:r>
            <a:r>
              <a:rPr lang="en-GB" sz="3200" b="1" dirty="0">
                <a:latin typeface="Source Sans Pro" panose="020B0503030403020204" pitchFamily="34" charset="0"/>
              </a:rPr>
              <a:t>which later became the Carlton Hotel) in </a:t>
            </a:r>
            <a:r>
              <a:rPr lang="en-GB" sz="3200" b="1" dirty="0" smtClean="0">
                <a:latin typeface="Source Sans Pro" panose="020B0503030403020204" pitchFamily="34" charset="0"/>
              </a:rPr>
              <a:t>Bradford was </a:t>
            </a:r>
            <a:r>
              <a:rPr lang="en-GB" sz="3200" b="1" dirty="0">
                <a:latin typeface="Source Sans Pro" panose="020B0503030403020204" pitchFamily="34" charset="0"/>
              </a:rPr>
              <a:t>bought to house 24 Jewish boys and one girl brought to Britain from Nazi Germany. </a:t>
            </a:r>
            <a:r>
              <a:rPr lang="en-GB" sz="3200" b="1" dirty="0" smtClean="0">
                <a:latin typeface="Source Sans Pro" panose="020B0503030403020204" pitchFamily="34" charset="0"/>
              </a:rPr>
              <a:t>This </a:t>
            </a:r>
            <a:r>
              <a:rPr lang="en-GB" sz="3200" b="1" dirty="0">
                <a:latin typeface="Source Sans Pro" panose="020B0503030403020204" pitchFamily="34" charset="0"/>
              </a:rPr>
              <a:t>was part of the </a:t>
            </a:r>
            <a:r>
              <a:rPr lang="en-GB" sz="3200" b="1" dirty="0" err="1">
                <a:latin typeface="Source Sans Pro" panose="020B0503030403020204" pitchFamily="34" charset="0"/>
              </a:rPr>
              <a:t>Kindertransport</a:t>
            </a:r>
            <a:r>
              <a:rPr lang="en-GB" sz="3200" b="1" dirty="0">
                <a:latin typeface="Source Sans Pro" panose="020B0503030403020204" pitchFamily="34" charset="0"/>
              </a:rPr>
              <a:t> </a:t>
            </a:r>
            <a:r>
              <a:rPr lang="en-GB" sz="3200" b="1" dirty="0" smtClean="0">
                <a:latin typeface="Source Sans Pro" panose="020B0503030403020204" pitchFamily="34" charset="0"/>
              </a:rPr>
              <a:t>scheme that helped </a:t>
            </a:r>
            <a:r>
              <a:rPr lang="en-GB" sz="3200" b="1" dirty="0">
                <a:latin typeface="Source Sans Pro" panose="020B0503030403020204" pitchFamily="34" charset="0"/>
              </a:rPr>
              <a:t>Jewish children escaping </a:t>
            </a:r>
            <a:r>
              <a:rPr lang="en-GB" sz="3200" b="1" dirty="0" smtClean="0">
                <a:latin typeface="Source Sans Pro" panose="020B0503030403020204" pitchFamily="34" charset="0"/>
              </a:rPr>
              <a:t>Nazi persecution.</a:t>
            </a: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p:txBody>
      </p:sp>
      <p:pic>
        <p:nvPicPr>
          <p:cNvPr id="6"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4043655"/>
            <a:ext cx="1878359" cy="247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292673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305068"/>
            <a:ext cx="8059728" cy="6247864"/>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1939-1945</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Thousands </a:t>
            </a:r>
            <a:r>
              <a:rPr lang="en-GB" sz="3200" b="1" dirty="0">
                <a:latin typeface="Source Sans Pro" panose="020B0503030403020204" pitchFamily="34" charset="0"/>
              </a:rPr>
              <a:t>of Bradford men and women fought for Britain during the Second World War. Unemployed seamen (lascars) from South Asia living in British ports found well-paid work in Bradford mills from 1941. They were among the first South Asians to settle in the city.</a:t>
            </a:r>
            <a:endParaRPr lang="en-GB" sz="3200" b="1" dirty="0" smtClean="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p:txBody>
      </p:sp>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95400" y="4056185"/>
            <a:ext cx="1584176" cy="2405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038600"/>
            <a:ext cx="1584176" cy="2405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4964578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243513"/>
            <a:ext cx="8059728" cy="6370975"/>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1940s-1950s </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From the late </a:t>
            </a:r>
            <a:r>
              <a:rPr lang="en-GB" sz="3200" b="1" dirty="0">
                <a:latin typeface="Source Sans Pro" panose="020B0503030403020204" pitchFamily="34" charset="0"/>
              </a:rPr>
              <a:t>1940s </a:t>
            </a:r>
            <a:r>
              <a:rPr lang="en-GB" sz="3200" b="1" dirty="0" smtClean="0">
                <a:latin typeface="Source Sans Pro" panose="020B0503030403020204" pitchFamily="34" charset="0"/>
              </a:rPr>
              <a:t>migrants </a:t>
            </a:r>
            <a:r>
              <a:rPr lang="en-GB" sz="3200" b="1" dirty="0">
                <a:latin typeface="Source Sans Pro" panose="020B0503030403020204" pitchFamily="34" charset="0"/>
              </a:rPr>
              <a:t>settled in Bradford from Central and Eastern Europe, particularly </a:t>
            </a:r>
            <a:r>
              <a:rPr lang="en-GB" sz="3200" b="1" dirty="0" smtClean="0">
                <a:latin typeface="Source Sans Pro" panose="020B0503030403020204" pitchFamily="34" charset="0"/>
              </a:rPr>
              <a:t>Poland. </a:t>
            </a:r>
            <a:endParaRPr lang="en-GB" sz="800" b="1" dirty="0" smtClean="0">
              <a:latin typeface="Source Sans Pro" panose="020B0503030403020204" pitchFamily="34" charset="0"/>
            </a:endParaRPr>
          </a:p>
          <a:p>
            <a:pPr algn="ctr"/>
            <a:endParaRPr lang="en-GB" sz="800" b="1" dirty="0">
              <a:latin typeface="Source Sans Pro" panose="020B0503030403020204" pitchFamily="34" charset="0"/>
            </a:endParaRPr>
          </a:p>
          <a:p>
            <a:pPr algn="ctr"/>
            <a:r>
              <a:rPr lang="en-GB" sz="3200" b="1" dirty="0" smtClean="0">
                <a:latin typeface="Source Sans Pro" panose="020B0503030403020204" pitchFamily="34" charset="0"/>
              </a:rPr>
              <a:t>Early </a:t>
            </a:r>
            <a:r>
              <a:rPr lang="en-GB" sz="3200" b="1" dirty="0">
                <a:latin typeface="Source Sans Pro" panose="020B0503030403020204" pitchFamily="34" charset="0"/>
              </a:rPr>
              <a:t>South Asian migrants to Bradford lodged in low rent houses owned by Poles, near their work. South Asian Muslims from Pakistan (usually men away from their families) generally worshiped together in private homes, regardless of their background. The first Bradford mosque opened in a terraced house in 1958. </a:t>
            </a:r>
          </a:p>
        </p:txBody>
      </p:sp>
    </p:spTree>
    <p:custDataLst>
      <p:tags r:id="rId1"/>
    </p:custDataLst>
    <p:extLst>
      <p:ext uri="{BB962C8B-B14F-4D97-AF65-F5344CB8AC3E}">
        <p14:creationId xmlns:p14="http://schemas.microsoft.com/office/powerpoint/2010/main" val="30732306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181958"/>
            <a:ext cx="8059728" cy="6494085"/>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1960s-1970s </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Like </a:t>
            </a:r>
            <a:r>
              <a:rPr lang="en-GB" sz="3200" b="1" dirty="0">
                <a:latin typeface="Source Sans Pro" panose="020B0503030403020204" pitchFamily="34" charset="0"/>
              </a:rPr>
              <a:t>lots of  British people, many Bradford Christians stopped going to church. Churches closed and the buildings were used for other purposes. </a:t>
            </a:r>
            <a:endParaRPr lang="en-GB" sz="3200" b="1" dirty="0" smtClean="0">
              <a:latin typeface="Source Sans Pro" panose="020B0503030403020204" pitchFamily="34" charset="0"/>
            </a:endParaRP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In </a:t>
            </a:r>
            <a:r>
              <a:rPr lang="en-GB" sz="3200" b="1" dirty="0">
                <a:latin typeface="Source Sans Pro" panose="020B0503030403020204" pitchFamily="34" charset="0"/>
              </a:rPr>
              <a:t>the meantime South Asian migrants brought over their families to live with them in Bradford. In the </a:t>
            </a:r>
            <a:r>
              <a:rPr lang="en-GB" sz="3200" b="1" dirty="0" smtClean="0">
                <a:latin typeface="Source Sans Pro" panose="020B0503030403020204" pitchFamily="34" charset="0"/>
              </a:rPr>
              <a:t>1970s </a:t>
            </a:r>
            <a:r>
              <a:rPr lang="en-GB" sz="3200" b="1" dirty="0">
                <a:latin typeface="Source Sans Pro" panose="020B0503030403020204" pitchFamily="34" charset="0"/>
              </a:rPr>
              <a:t>many mills and factories closed throwing Bradford people out of </a:t>
            </a:r>
            <a:r>
              <a:rPr lang="en-GB" sz="3200" b="1" dirty="0" smtClean="0">
                <a:latin typeface="Source Sans Pro" panose="020B0503030403020204" pitchFamily="34" charset="0"/>
              </a:rPr>
              <a:t>work. </a:t>
            </a:r>
            <a:endParaRPr lang="en-GB" sz="800" b="1" dirty="0" smtClean="0">
              <a:latin typeface="Source Sans Pro" panose="020B0503030403020204" pitchFamily="34" charset="0"/>
            </a:endParaRPr>
          </a:p>
          <a:p>
            <a:pPr algn="ctr"/>
            <a:endParaRPr lang="en-GB" sz="800" b="1" dirty="0">
              <a:latin typeface="Source Sans Pro" panose="020B0503030403020204" pitchFamily="34" charset="0"/>
            </a:endParaRPr>
          </a:p>
          <a:p>
            <a:pPr algn="ctr"/>
            <a:r>
              <a:rPr lang="en-GB" sz="3200" b="1" dirty="0" smtClean="0">
                <a:latin typeface="Source Sans Pro" panose="020B0503030403020204" pitchFamily="34" charset="0"/>
              </a:rPr>
              <a:t>South </a:t>
            </a:r>
            <a:r>
              <a:rPr lang="en-GB" sz="3200" b="1" dirty="0">
                <a:latin typeface="Source Sans Pro" panose="020B0503030403020204" pitchFamily="34" charset="0"/>
              </a:rPr>
              <a:t>Asians and others were sometimes treated badly. </a:t>
            </a:r>
          </a:p>
        </p:txBody>
      </p:sp>
    </p:spTree>
    <p:custDataLst>
      <p:tags r:id="rId1"/>
    </p:custDataLst>
    <p:extLst>
      <p:ext uri="{BB962C8B-B14F-4D97-AF65-F5344CB8AC3E}">
        <p14:creationId xmlns:p14="http://schemas.microsoft.com/office/powerpoint/2010/main" val="41739028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58847"/>
            <a:ext cx="8059728" cy="6740307"/>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1982 </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Bradford </a:t>
            </a:r>
            <a:r>
              <a:rPr lang="en-GB" sz="3200" b="1" dirty="0">
                <a:latin typeface="Source Sans Pro" panose="020B0503030403020204" pitchFamily="34" charset="0"/>
              </a:rPr>
              <a:t>Council agreed to serve Halal meat in Bradford schools (Muslims are only allowed to eat halal meat</a:t>
            </a:r>
            <a:r>
              <a:rPr lang="en-GB" sz="3200" b="1" dirty="0" smtClean="0">
                <a:latin typeface="Source Sans Pro" panose="020B0503030403020204" pitchFamily="34" charset="0"/>
              </a:rPr>
              <a:t>).</a:t>
            </a: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0498" r="41924"/>
          <a:stretch/>
        </p:blipFill>
        <p:spPr>
          <a:xfrm>
            <a:off x="1969476" y="2621158"/>
            <a:ext cx="4935415" cy="4066886"/>
          </a:xfrm>
          <a:prstGeom prst="rect">
            <a:avLst/>
          </a:prstGeom>
        </p:spPr>
      </p:pic>
    </p:spTree>
    <p:custDataLst>
      <p:tags r:id="rId1"/>
    </p:custDataLst>
    <p:extLst>
      <p:ext uri="{BB962C8B-B14F-4D97-AF65-F5344CB8AC3E}">
        <p14:creationId xmlns:p14="http://schemas.microsoft.com/office/powerpoint/2010/main" val="18927300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305068"/>
            <a:ext cx="8059728" cy="6247864"/>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1985 </a:t>
            </a:r>
          </a:p>
          <a:p>
            <a:pPr algn="ctr"/>
            <a:endParaRPr lang="en-GB" sz="800" b="1" dirty="0" smtClean="0">
              <a:latin typeface="Source Sans Pro" panose="020B0503030403020204" pitchFamily="34" charset="0"/>
            </a:endParaRPr>
          </a:p>
          <a:p>
            <a:pPr algn="ctr"/>
            <a:r>
              <a:rPr lang="en-GB" sz="3200" b="1" dirty="0" err="1" smtClean="0">
                <a:latin typeface="Source Sans Pro" panose="020B0503030403020204" pitchFamily="34" charset="0"/>
              </a:rPr>
              <a:t>Mohammmed</a:t>
            </a:r>
            <a:r>
              <a:rPr lang="en-GB" sz="3200" b="1" dirty="0" smtClean="0">
                <a:latin typeface="Source Sans Pro" panose="020B0503030403020204" pitchFamily="34" charset="0"/>
              </a:rPr>
              <a:t> </a:t>
            </a:r>
            <a:r>
              <a:rPr lang="en-GB" sz="3200" b="1" dirty="0" err="1">
                <a:latin typeface="Source Sans Pro" panose="020B0503030403020204" pitchFamily="34" charset="0"/>
              </a:rPr>
              <a:t>Ajeeb</a:t>
            </a:r>
            <a:r>
              <a:rPr lang="en-GB" sz="3200" b="1" dirty="0">
                <a:latin typeface="Source Sans Pro" panose="020B0503030403020204" pitchFamily="34" charset="0"/>
              </a:rPr>
              <a:t> became </a:t>
            </a:r>
            <a:r>
              <a:rPr lang="en-GB" sz="3200" b="1" dirty="0" smtClean="0">
                <a:latin typeface="Source Sans Pro" panose="020B0503030403020204" pitchFamily="34" charset="0"/>
              </a:rPr>
              <a:t>Bradford’s </a:t>
            </a:r>
            <a:r>
              <a:rPr lang="en-GB" sz="3200" b="1" dirty="0">
                <a:latin typeface="Source Sans Pro" panose="020B0503030403020204" pitchFamily="34" charset="0"/>
              </a:rPr>
              <a:t>first South Asian and Muslim Lord Mayor</a:t>
            </a: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smtClean="0">
              <a:latin typeface="Source Sans Pro" panose="020B0503030403020204" pitchFamily="34" charset="0"/>
            </a:endParaRP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7243" y="2209800"/>
            <a:ext cx="3124200" cy="416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5469247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9479" y="305068"/>
            <a:ext cx="8059728" cy="6247864"/>
            <a:chOff x="509479" y="43458"/>
            <a:chExt cx="8059728" cy="6247864"/>
          </a:xfrm>
        </p:grpSpPr>
        <p:sp>
          <p:nvSpPr>
            <p:cNvPr id="7" name="Rectangle 6"/>
            <p:cNvSpPr/>
            <p:nvPr/>
          </p:nvSpPr>
          <p:spPr>
            <a:xfrm>
              <a:off x="509479" y="43458"/>
              <a:ext cx="8059728" cy="6247864"/>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1986 </a:t>
              </a:r>
            </a:p>
            <a:p>
              <a:pPr algn="ctr"/>
              <a:endParaRPr lang="en-GB" sz="800" b="1" dirty="0" smtClean="0">
                <a:latin typeface="Source Sans Pro" panose="020B0503030403020204" pitchFamily="34" charset="0"/>
              </a:endParaRPr>
            </a:p>
            <a:p>
              <a:pPr algn="ctr"/>
              <a:r>
                <a:rPr lang="en-GB" sz="3200" b="1" dirty="0">
                  <a:latin typeface="Source Sans Pro" panose="020B0503030403020204" pitchFamily="34" charset="0"/>
                </a:rPr>
                <a:t>The </a:t>
              </a:r>
              <a:r>
                <a:rPr lang="en-GB" sz="3200" b="1" dirty="0" smtClean="0">
                  <a:latin typeface="Source Sans Pro" panose="020B0503030403020204" pitchFamily="34" charset="0"/>
                </a:rPr>
                <a:t>Alhambra </a:t>
              </a:r>
              <a:r>
                <a:rPr lang="en-GB" sz="3200" b="1" dirty="0">
                  <a:latin typeface="Source Sans Pro" panose="020B0503030403020204" pitchFamily="34" charset="0"/>
                </a:rPr>
                <a:t>Theatre was restored and re-opened. </a:t>
              </a: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5354" b="15918"/>
            <a:stretch/>
          </p:blipFill>
          <p:spPr>
            <a:xfrm>
              <a:off x="741485" y="1813375"/>
              <a:ext cx="7696200" cy="4255158"/>
            </a:xfrm>
            <a:prstGeom prst="rect">
              <a:avLst/>
            </a:prstGeom>
          </p:spPr>
        </p:pic>
      </p:grpSp>
    </p:spTree>
    <p:custDataLst>
      <p:tags r:id="rId1"/>
    </p:custDataLst>
    <p:extLst>
      <p:ext uri="{BB962C8B-B14F-4D97-AF65-F5344CB8AC3E}">
        <p14:creationId xmlns:p14="http://schemas.microsoft.com/office/powerpoint/2010/main" val="3314363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1536174"/>
            <a:ext cx="8059728" cy="3785652"/>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2001 </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The </a:t>
            </a:r>
            <a:r>
              <a:rPr lang="en-GB" sz="3200" b="1" dirty="0">
                <a:latin typeface="Source Sans Pro" panose="020B0503030403020204" pitchFamily="34" charset="0"/>
              </a:rPr>
              <a:t>population of Bradford was </a:t>
            </a:r>
            <a:r>
              <a:rPr lang="en-GB" sz="3200" b="1" dirty="0" smtClean="0">
                <a:latin typeface="Source Sans Pro" panose="020B0503030403020204" pitchFamily="34" charset="0"/>
              </a:rPr>
              <a:t>467,665</a:t>
            </a:r>
            <a:r>
              <a:rPr lang="en-GB" sz="3200" b="1" dirty="0">
                <a:latin typeface="Source Sans Pro" panose="020B0503030403020204" pitchFamily="34" charset="0"/>
              </a:rPr>
              <a:t>. There were 84,000 whose families originally came from South Asia (India, Pakistan and Bangladesh). Of these 67,994 were mostly Muslims from Pakistani families.</a:t>
            </a:r>
            <a:br>
              <a:rPr lang="en-GB" sz="3200" b="1" dirty="0">
                <a:latin typeface="Source Sans Pro" panose="020B0503030403020204" pitchFamily="34" charset="0"/>
              </a:rPr>
            </a:br>
            <a:endParaRPr lang="en-GB" sz="3200" b="1"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19936636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982177"/>
            <a:ext cx="8059728" cy="4893647"/>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2001 </a:t>
            </a:r>
          </a:p>
          <a:p>
            <a:pPr algn="ctr"/>
            <a:endParaRPr lang="en-GB" sz="800" b="1" dirty="0" smtClean="0">
              <a:latin typeface="Source Sans Pro" panose="020B0503030403020204" pitchFamily="34" charset="0"/>
            </a:endParaRPr>
          </a:p>
          <a:p>
            <a:pPr algn="ctr"/>
            <a:r>
              <a:rPr lang="en-GB" sz="3200" b="1" dirty="0">
                <a:latin typeface="Source Sans Pro" panose="020B0503030403020204" pitchFamily="34" charset="0"/>
              </a:rPr>
              <a:t>In July there were riots in part of Bradford involving young people from South Asian communities, white </a:t>
            </a:r>
            <a:r>
              <a:rPr lang="en-GB" sz="3200" b="1" dirty="0" smtClean="0">
                <a:latin typeface="Source Sans Pro" panose="020B0503030403020204" pitchFamily="34" charset="0"/>
              </a:rPr>
              <a:t>young </a:t>
            </a:r>
            <a:r>
              <a:rPr lang="en-GB" sz="3200" b="1" dirty="0">
                <a:latin typeface="Source Sans Pro" panose="020B0503030403020204" pitchFamily="34" charset="0"/>
              </a:rPr>
              <a:t>people and the </a:t>
            </a:r>
            <a:r>
              <a:rPr lang="en-GB" sz="3200" b="1" dirty="0" smtClean="0">
                <a:latin typeface="Source Sans Pro" panose="020B0503030403020204" pitchFamily="34" charset="0"/>
              </a:rPr>
              <a:t>police. </a:t>
            </a:r>
            <a:endParaRPr lang="en-GB" sz="800" b="1" dirty="0" smtClean="0">
              <a:latin typeface="Source Sans Pro" panose="020B0503030403020204" pitchFamily="34" charset="0"/>
            </a:endParaRPr>
          </a:p>
          <a:p>
            <a:pPr algn="ctr"/>
            <a:endParaRPr lang="en-GB" sz="800" b="1" dirty="0">
              <a:latin typeface="Source Sans Pro" panose="020B0503030403020204" pitchFamily="34" charset="0"/>
            </a:endParaRPr>
          </a:p>
          <a:p>
            <a:pPr algn="ctr"/>
            <a:r>
              <a:rPr lang="en-GB" sz="3200" b="1" dirty="0" smtClean="0">
                <a:latin typeface="Source Sans Pro" panose="020B0503030403020204" pitchFamily="34" charset="0"/>
              </a:rPr>
              <a:t>Some </a:t>
            </a:r>
            <a:r>
              <a:rPr lang="en-GB" sz="3200" b="1" dirty="0">
                <a:latin typeface="Source Sans Pro" panose="020B0503030403020204" pitchFamily="34" charset="0"/>
              </a:rPr>
              <a:t>people blamed racist attacks on Asian people because of their skin colour for the riots. There were also similar riots in other towns and cities in Northern England.</a:t>
            </a:r>
          </a:p>
        </p:txBody>
      </p:sp>
    </p:spTree>
    <p:custDataLst>
      <p:tags r:id="rId1"/>
    </p:custDataLst>
    <p:extLst>
      <p:ext uri="{BB962C8B-B14F-4D97-AF65-F5344CB8AC3E}">
        <p14:creationId xmlns:p14="http://schemas.microsoft.com/office/powerpoint/2010/main" val="20728541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551289"/>
            <a:ext cx="8059728" cy="5755422"/>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2009 </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Bradford </a:t>
            </a:r>
            <a:r>
              <a:rPr lang="en-GB" sz="3200" b="1" dirty="0">
                <a:latin typeface="Source Sans Pro" panose="020B0503030403020204" pitchFamily="34" charset="0"/>
              </a:rPr>
              <a:t>Council planned a new pool with fountains in the city centre</a:t>
            </a:r>
            <a:r>
              <a:rPr lang="en-GB" sz="3200" b="1" dirty="0" smtClean="0">
                <a:latin typeface="Source Sans Pro" panose="020B0503030403020204" pitchFamily="34" charset="0"/>
              </a:rPr>
              <a:t>.</a:t>
            </a: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p:txBody>
      </p:sp>
      <p:pic>
        <p:nvPicPr>
          <p:cNvPr id="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199083" y="2514600"/>
            <a:ext cx="4680520" cy="351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30928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AppData\Local\Microsoft\Windows Live Mail\WLMDSS.tmp\WLMD259.tmp\IMG_0640.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6200000">
            <a:off x="-151150" y="1964838"/>
            <a:ext cx="5564677" cy="415633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6" idx="1"/>
          </p:cNvCxnSpPr>
          <p:nvPr/>
        </p:nvCxnSpPr>
        <p:spPr>
          <a:xfrm flipH="1">
            <a:off x="2929287" y="2781154"/>
            <a:ext cx="2847459" cy="1615425"/>
          </a:xfrm>
          <a:prstGeom prst="straightConnector1">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Date </a:t>
            </a:r>
            <a:r>
              <a:rPr lang="en-GB" sz="4000" b="1" dirty="0">
                <a:latin typeface="Source Sans Pro" panose="020B0503030403020204" pitchFamily="34" charset="0"/>
              </a:rPr>
              <a:t>of 1797 inscribed on pillar</a:t>
            </a:r>
            <a:endParaRPr lang="en-GB" dirty="0"/>
          </a:p>
        </p:txBody>
      </p:sp>
      <p:sp>
        <p:nvSpPr>
          <p:cNvPr id="6" name="TextBox 5"/>
          <p:cNvSpPr txBox="1"/>
          <p:nvPr/>
        </p:nvSpPr>
        <p:spPr>
          <a:xfrm>
            <a:off x="5776746" y="2427211"/>
            <a:ext cx="1204176" cy="707886"/>
          </a:xfrm>
          <a:prstGeom prst="rect">
            <a:avLst/>
          </a:prstGeom>
          <a:noFill/>
          <a:ln w="50800">
            <a:solidFill>
              <a:srgbClr val="00B0F0"/>
            </a:solidFill>
          </a:ln>
        </p:spPr>
        <p:txBody>
          <a:bodyPr wrap="none" rtlCol="0">
            <a:spAutoFit/>
          </a:bodyPr>
          <a:lstStyle/>
          <a:p>
            <a:r>
              <a:rPr lang="en-GB" sz="4000" dirty="0" smtClean="0">
                <a:latin typeface="Source Sans Pro" panose="020B0503030403020204" pitchFamily="34" charset="0"/>
              </a:rPr>
              <a:t>1797</a:t>
            </a:r>
            <a:endParaRPr lang="en-GB" sz="4000" dirty="0">
              <a:latin typeface="Source Sans Pro" panose="020B0503030403020204" pitchFamily="34" charset="0"/>
            </a:endParaRPr>
          </a:p>
        </p:txBody>
      </p:sp>
      <p:sp>
        <p:nvSpPr>
          <p:cNvPr id="8" name="Rectangle 7"/>
          <p:cNvSpPr/>
          <p:nvPr/>
        </p:nvSpPr>
        <p:spPr>
          <a:xfrm>
            <a:off x="2395887" y="3875011"/>
            <a:ext cx="838200" cy="6096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C:\Users\Owner\AppData\Local\Microsoft\Windows Live Mail\WLMDSS.tmp\WLMD259.tmp\IMG_064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2618" t="45409" r="47854" b="38547"/>
          <a:stretch/>
        </p:blipFill>
        <p:spPr bwMode="auto">
          <a:xfrm rot="16200000">
            <a:off x="5467019" y="3071260"/>
            <a:ext cx="2777105" cy="349258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a:stCxn id="6" idx="2"/>
          </p:cNvCxnSpPr>
          <p:nvPr/>
        </p:nvCxnSpPr>
        <p:spPr>
          <a:xfrm>
            <a:off x="6378834" y="3135097"/>
            <a:ext cx="476737" cy="1970303"/>
          </a:xfrm>
          <a:prstGeom prst="straightConnector1">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969304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1228398"/>
            <a:ext cx="8059728" cy="4401205"/>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2011 </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The </a:t>
            </a:r>
            <a:r>
              <a:rPr lang="en-GB" sz="3200" b="1" dirty="0">
                <a:latin typeface="Source Sans Pro" panose="020B0503030403020204" pitchFamily="34" charset="0"/>
              </a:rPr>
              <a:t>population of Bradford was 522,452. </a:t>
            </a:r>
            <a:r>
              <a:rPr lang="en-GB" sz="3200" b="1" dirty="0" smtClean="0">
                <a:latin typeface="Source Sans Pro" panose="020B0503030403020204" pitchFamily="34" charset="0"/>
              </a:rPr>
              <a:t>Of this 26.83</a:t>
            </a:r>
            <a:r>
              <a:rPr lang="en-GB" sz="3200" b="1" dirty="0">
                <a:latin typeface="Source Sans Pro" panose="020B0503030403020204" pitchFamily="34" charset="0"/>
              </a:rPr>
              <a:t>% was </a:t>
            </a:r>
            <a:r>
              <a:rPr lang="en-GB" sz="3200" b="1" dirty="0" smtClean="0">
                <a:latin typeface="Source Sans Pro" panose="020B0503030403020204" pitchFamily="34" charset="0"/>
              </a:rPr>
              <a:t>Asian and 24.7</a:t>
            </a:r>
            <a:r>
              <a:rPr lang="en-GB" sz="3200" b="1" dirty="0">
                <a:latin typeface="Source Sans Pro" panose="020B0503030403020204" pitchFamily="34" charset="0"/>
              </a:rPr>
              <a:t>% were Muslims (mostly from Pakistani families</a:t>
            </a:r>
            <a:r>
              <a:rPr lang="en-GB" sz="3200" b="1" dirty="0" smtClean="0">
                <a:latin typeface="Source Sans Pro" panose="020B0503030403020204" pitchFamily="34" charset="0"/>
              </a:rPr>
              <a:t>).</a:t>
            </a:r>
          </a:p>
          <a:p>
            <a:pPr algn="ctr"/>
            <a:endParaRPr lang="en-GB" sz="800" b="1" dirty="0">
              <a:latin typeface="Source Sans Pro" panose="020B0503030403020204" pitchFamily="34" charset="0"/>
            </a:endParaRPr>
          </a:p>
          <a:p>
            <a:pPr algn="ctr"/>
            <a:r>
              <a:rPr lang="en-GB" sz="3200" b="1" dirty="0" smtClean="0">
                <a:latin typeface="Source Sans Pro" panose="020B0503030403020204" pitchFamily="34" charset="0"/>
              </a:rPr>
              <a:t>There </a:t>
            </a:r>
            <a:r>
              <a:rPr lang="en-GB" sz="3200" b="1" dirty="0">
                <a:latin typeface="Source Sans Pro" panose="020B0503030403020204" pitchFamily="34" charset="0"/>
              </a:rPr>
              <a:t>were 8,335 people with jobs in Bradford </a:t>
            </a:r>
            <a:r>
              <a:rPr lang="en-GB" sz="3200" b="1" dirty="0" smtClean="0">
                <a:latin typeface="Source Sans Pro" panose="020B0503030403020204" pitchFamily="34" charset="0"/>
              </a:rPr>
              <a:t>who came from </a:t>
            </a:r>
            <a:r>
              <a:rPr lang="en-GB" sz="3200" b="1" dirty="0">
                <a:latin typeface="Source Sans Pro" panose="020B0503030403020204" pitchFamily="34" charset="0"/>
              </a:rPr>
              <a:t>other European Union countries (of these 3,827 came from Poland). </a:t>
            </a:r>
          </a:p>
        </p:txBody>
      </p:sp>
    </p:spTree>
    <p:custDataLst>
      <p:tags r:id="rId1"/>
    </p:custDataLst>
    <p:extLst>
      <p:ext uri="{BB962C8B-B14F-4D97-AF65-F5344CB8AC3E}">
        <p14:creationId xmlns:p14="http://schemas.microsoft.com/office/powerpoint/2010/main" val="19372495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305068"/>
            <a:ext cx="8059728" cy="6247864"/>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2013 </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Bradford </a:t>
            </a:r>
            <a:r>
              <a:rPr lang="en-GB" sz="3200" b="1" dirty="0">
                <a:latin typeface="Source Sans Pro" panose="020B0503030403020204" pitchFamily="34" charset="0"/>
              </a:rPr>
              <a:t>Muslims gave money to save </a:t>
            </a:r>
            <a:r>
              <a:rPr lang="en-GB" sz="3200" b="1" dirty="0" smtClean="0">
                <a:latin typeface="Source Sans Pro" panose="020B0503030403020204" pitchFamily="34" charset="0"/>
              </a:rPr>
              <a:t>Bradford’s </a:t>
            </a:r>
            <a:r>
              <a:rPr lang="en-GB" sz="3200" b="1" dirty="0">
                <a:latin typeface="Source Sans Pro" panose="020B0503030403020204" pitchFamily="34" charset="0"/>
              </a:rPr>
              <a:t>last Jewish synagogue from closing down.</a:t>
            </a:r>
            <a:endParaRPr lang="en-GB" sz="3200" b="1" dirty="0" smtClean="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0492"/>
          <a:stretch/>
        </p:blipFill>
        <p:spPr>
          <a:xfrm>
            <a:off x="650631" y="2895600"/>
            <a:ext cx="2930217" cy="330004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799" y="2895600"/>
            <a:ext cx="4718383" cy="3300047"/>
          </a:xfrm>
          <a:prstGeom prst="rect">
            <a:avLst/>
          </a:prstGeom>
        </p:spPr>
      </p:pic>
    </p:spTree>
    <p:custDataLst>
      <p:tags r:id="rId1"/>
    </p:custDataLst>
    <p:extLst>
      <p:ext uri="{BB962C8B-B14F-4D97-AF65-F5344CB8AC3E}">
        <p14:creationId xmlns:p14="http://schemas.microsoft.com/office/powerpoint/2010/main" val="4123355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58847"/>
            <a:ext cx="8059728" cy="6740307"/>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2016 </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158 </a:t>
            </a:r>
            <a:r>
              <a:rPr lang="en-GB" sz="3200" b="1" dirty="0">
                <a:latin typeface="Source Sans Pro" panose="020B0503030403020204" pitchFamily="34" charset="0"/>
              </a:rPr>
              <a:t>Syrian refugees settled in Bradford</a:t>
            </a:r>
            <a:r>
              <a:rPr lang="en-GB" sz="3200" b="1" dirty="0" smtClean="0">
                <a:latin typeface="Source Sans Pro" panose="020B0503030403020204" pitchFamily="34" charset="0"/>
              </a:rPr>
              <a:t>.</a:t>
            </a: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a:latin typeface="Source Sans Pro" panose="020B0503030403020204" pitchFamily="34"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615" t="7939" b="4123"/>
          <a:stretch/>
        </p:blipFill>
        <p:spPr bwMode="auto">
          <a:xfrm>
            <a:off x="609600" y="1371599"/>
            <a:ext cx="7880094" cy="5240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4537771" y="4234601"/>
            <a:ext cx="383853" cy="513433"/>
          </a:xfrm>
          <a:custGeom>
            <a:avLst/>
            <a:gdLst>
              <a:gd name="connsiteX0" fmla="*/ 17115 w 383853"/>
              <a:gd name="connsiteY0" fmla="*/ 337399 h 513433"/>
              <a:gd name="connsiteX1" fmla="*/ 4890 w 383853"/>
              <a:gd name="connsiteY1" fmla="*/ 264051 h 513433"/>
              <a:gd name="connsiteX2" fmla="*/ 0 w 383853"/>
              <a:gd name="connsiteY2" fmla="*/ 237157 h 513433"/>
              <a:gd name="connsiteX3" fmla="*/ 2445 w 383853"/>
              <a:gd name="connsiteY3" fmla="*/ 224933 h 513433"/>
              <a:gd name="connsiteX4" fmla="*/ 2445 w 383853"/>
              <a:gd name="connsiteY4" fmla="*/ 224933 h 513433"/>
              <a:gd name="connsiteX5" fmla="*/ 36674 w 383853"/>
              <a:gd name="connsiteY5" fmla="*/ 210263 h 513433"/>
              <a:gd name="connsiteX6" fmla="*/ 41564 w 383853"/>
              <a:gd name="connsiteY6" fmla="*/ 185814 h 513433"/>
              <a:gd name="connsiteX7" fmla="*/ 29339 w 383853"/>
              <a:gd name="connsiteY7" fmla="*/ 176034 h 513433"/>
              <a:gd name="connsiteX8" fmla="*/ 36674 w 383853"/>
              <a:gd name="connsiteY8" fmla="*/ 144250 h 513433"/>
              <a:gd name="connsiteX9" fmla="*/ 56233 w 383853"/>
              <a:gd name="connsiteY9" fmla="*/ 149140 h 513433"/>
              <a:gd name="connsiteX10" fmla="*/ 88017 w 383853"/>
              <a:gd name="connsiteY10" fmla="*/ 144250 h 513433"/>
              <a:gd name="connsiteX11" fmla="*/ 117356 w 383853"/>
              <a:gd name="connsiteY11" fmla="*/ 114911 h 513433"/>
              <a:gd name="connsiteX12" fmla="*/ 132026 w 383853"/>
              <a:gd name="connsiteY12" fmla="*/ 107577 h 513433"/>
              <a:gd name="connsiteX13" fmla="*/ 171145 w 383853"/>
              <a:gd name="connsiteY13" fmla="*/ 114911 h 513433"/>
              <a:gd name="connsiteX14" fmla="*/ 202928 w 383853"/>
              <a:gd name="connsiteY14" fmla="*/ 105132 h 513433"/>
              <a:gd name="connsiteX15" fmla="*/ 244492 w 383853"/>
              <a:gd name="connsiteY15" fmla="*/ 78238 h 513433"/>
              <a:gd name="connsiteX16" fmla="*/ 266496 w 383853"/>
              <a:gd name="connsiteY16" fmla="*/ 61123 h 513433"/>
              <a:gd name="connsiteX17" fmla="*/ 288501 w 383853"/>
              <a:gd name="connsiteY17" fmla="*/ 41564 h 513433"/>
              <a:gd name="connsiteX18" fmla="*/ 305615 w 383853"/>
              <a:gd name="connsiteY18" fmla="*/ 29339 h 513433"/>
              <a:gd name="connsiteX19" fmla="*/ 327619 w 383853"/>
              <a:gd name="connsiteY19" fmla="*/ 29339 h 513433"/>
              <a:gd name="connsiteX20" fmla="*/ 371628 w 383853"/>
              <a:gd name="connsiteY20" fmla="*/ 0 h 513433"/>
              <a:gd name="connsiteX21" fmla="*/ 383853 w 383853"/>
              <a:gd name="connsiteY21" fmla="*/ 12225 h 513433"/>
              <a:gd name="connsiteX22" fmla="*/ 376518 w 383853"/>
              <a:gd name="connsiteY22" fmla="*/ 31784 h 513433"/>
              <a:gd name="connsiteX23" fmla="*/ 364293 w 383853"/>
              <a:gd name="connsiteY23" fmla="*/ 58678 h 513433"/>
              <a:gd name="connsiteX24" fmla="*/ 356958 w 383853"/>
              <a:gd name="connsiteY24" fmla="*/ 68458 h 513433"/>
              <a:gd name="connsiteX25" fmla="*/ 337399 w 383853"/>
              <a:gd name="connsiteY25" fmla="*/ 85572 h 513433"/>
              <a:gd name="connsiteX26" fmla="*/ 337399 w 383853"/>
              <a:gd name="connsiteY26" fmla="*/ 85572 h 513433"/>
              <a:gd name="connsiteX27" fmla="*/ 339844 w 383853"/>
              <a:gd name="connsiteY27" fmla="*/ 119801 h 513433"/>
              <a:gd name="connsiteX28" fmla="*/ 352069 w 383853"/>
              <a:gd name="connsiteY28" fmla="*/ 166255 h 513433"/>
              <a:gd name="connsiteX29" fmla="*/ 354513 w 383853"/>
              <a:gd name="connsiteY29" fmla="*/ 198039 h 513433"/>
              <a:gd name="connsiteX30" fmla="*/ 356958 w 383853"/>
              <a:gd name="connsiteY30" fmla="*/ 227378 h 513433"/>
              <a:gd name="connsiteX31" fmla="*/ 349624 w 383853"/>
              <a:gd name="connsiteY31" fmla="*/ 246937 h 513433"/>
              <a:gd name="connsiteX32" fmla="*/ 339844 w 383853"/>
              <a:gd name="connsiteY32" fmla="*/ 276276 h 513433"/>
              <a:gd name="connsiteX33" fmla="*/ 117356 w 383853"/>
              <a:gd name="connsiteY33" fmla="*/ 513433 h 513433"/>
              <a:gd name="connsiteX34" fmla="*/ 107577 w 383853"/>
              <a:gd name="connsiteY34" fmla="*/ 513433 h 513433"/>
              <a:gd name="connsiteX35" fmla="*/ 75793 w 383853"/>
              <a:gd name="connsiteY35" fmla="*/ 508543 h 513433"/>
              <a:gd name="connsiteX36" fmla="*/ 58678 w 383853"/>
              <a:gd name="connsiteY36" fmla="*/ 503654 h 513433"/>
              <a:gd name="connsiteX37" fmla="*/ 48899 w 383853"/>
              <a:gd name="connsiteY37" fmla="*/ 493874 h 513433"/>
              <a:gd name="connsiteX38" fmla="*/ 41564 w 383853"/>
              <a:gd name="connsiteY38" fmla="*/ 481649 h 513433"/>
              <a:gd name="connsiteX39" fmla="*/ 34229 w 383853"/>
              <a:gd name="connsiteY39" fmla="*/ 462090 h 513433"/>
              <a:gd name="connsiteX40" fmla="*/ 34229 w 383853"/>
              <a:gd name="connsiteY40" fmla="*/ 444975 h 513433"/>
              <a:gd name="connsiteX41" fmla="*/ 46454 w 383853"/>
              <a:gd name="connsiteY41" fmla="*/ 413192 h 513433"/>
              <a:gd name="connsiteX42" fmla="*/ 73348 w 383853"/>
              <a:gd name="connsiteY42" fmla="*/ 381408 h 513433"/>
              <a:gd name="connsiteX43" fmla="*/ 80682 w 383853"/>
              <a:gd name="connsiteY43" fmla="*/ 349624 h 513433"/>
              <a:gd name="connsiteX44" fmla="*/ 17115 w 383853"/>
              <a:gd name="connsiteY44" fmla="*/ 337399 h 51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3853" h="513433">
                <a:moveTo>
                  <a:pt x="17115" y="337399"/>
                </a:moveTo>
                <a:lnTo>
                  <a:pt x="4890" y="264051"/>
                </a:lnTo>
                <a:lnTo>
                  <a:pt x="0" y="237157"/>
                </a:lnTo>
                <a:lnTo>
                  <a:pt x="2445" y="224933"/>
                </a:lnTo>
                <a:lnTo>
                  <a:pt x="2445" y="224933"/>
                </a:lnTo>
                <a:lnTo>
                  <a:pt x="36674" y="210263"/>
                </a:lnTo>
                <a:lnTo>
                  <a:pt x="41564" y="185814"/>
                </a:lnTo>
                <a:lnTo>
                  <a:pt x="29339" y="176034"/>
                </a:lnTo>
                <a:lnTo>
                  <a:pt x="36674" y="144250"/>
                </a:lnTo>
                <a:lnTo>
                  <a:pt x="56233" y="149140"/>
                </a:lnTo>
                <a:lnTo>
                  <a:pt x="88017" y="144250"/>
                </a:lnTo>
                <a:lnTo>
                  <a:pt x="117356" y="114911"/>
                </a:lnTo>
                <a:lnTo>
                  <a:pt x="132026" y="107577"/>
                </a:lnTo>
                <a:lnTo>
                  <a:pt x="171145" y="114911"/>
                </a:lnTo>
                <a:lnTo>
                  <a:pt x="202928" y="105132"/>
                </a:lnTo>
                <a:lnTo>
                  <a:pt x="244492" y="78238"/>
                </a:lnTo>
                <a:lnTo>
                  <a:pt x="266496" y="61123"/>
                </a:lnTo>
                <a:lnTo>
                  <a:pt x="288501" y="41564"/>
                </a:lnTo>
                <a:lnTo>
                  <a:pt x="305615" y="29339"/>
                </a:lnTo>
                <a:lnTo>
                  <a:pt x="327619" y="29339"/>
                </a:lnTo>
                <a:lnTo>
                  <a:pt x="371628" y="0"/>
                </a:lnTo>
                <a:lnTo>
                  <a:pt x="383853" y="12225"/>
                </a:lnTo>
                <a:lnTo>
                  <a:pt x="376518" y="31784"/>
                </a:lnTo>
                <a:lnTo>
                  <a:pt x="364293" y="58678"/>
                </a:lnTo>
                <a:lnTo>
                  <a:pt x="356958" y="68458"/>
                </a:lnTo>
                <a:lnTo>
                  <a:pt x="337399" y="85572"/>
                </a:lnTo>
                <a:lnTo>
                  <a:pt x="337399" y="85572"/>
                </a:lnTo>
                <a:lnTo>
                  <a:pt x="339844" y="119801"/>
                </a:lnTo>
                <a:lnTo>
                  <a:pt x="352069" y="166255"/>
                </a:lnTo>
                <a:lnTo>
                  <a:pt x="354513" y="198039"/>
                </a:lnTo>
                <a:lnTo>
                  <a:pt x="356958" y="227378"/>
                </a:lnTo>
                <a:lnTo>
                  <a:pt x="349624" y="246937"/>
                </a:lnTo>
                <a:lnTo>
                  <a:pt x="339844" y="276276"/>
                </a:lnTo>
                <a:lnTo>
                  <a:pt x="117356" y="513433"/>
                </a:lnTo>
                <a:lnTo>
                  <a:pt x="107577" y="513433"/>
                </a:lnTo>
                <a:lnTo>
                  <a:pt x="75793" y="508543"/>
                </a:lnTo>
                <a:lnTo>
                  <a:pt x="58678" y="503654"/>
                </a:lnTo>
                <a:lnTo>
                  <a:pt x="48899" y="493874"/>
                </a:lnTo>
                <a:lnTo>
                  <a:pt x="41564" y="481649"/>
                </a:lnTo>
                <a:lnTo>
                  <a:pt x="34229" y="462090"/>
                </a:lnTo>
                <a:lnTo>
                  <a:pt x="34229" y="444975"/>
                </a:lnTo>
                <a:lnTo>
                  <a:pt x="46454" y="413192"/>
                </a:lnTo>
                <a:lnTo>
                  <a:pt x="73348" y="381408"/>
                </a:lnTo>
                <a:lnTo>
                  <a:pt x="80682" y="349624"/>
                </a:lnTo>
                <a:lnTo>
                  <a:pt x="17115" y="337399"/>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3870673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479" y="305068"/>
            <a:ext cx="8059728" cy="6247864"/>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2017 </a:t>
            </a:r>
          </a:p>
          <a:p>
            <a:pPr algn="ctr"/>
            <a:endParaRPr lang="en-GB" sz="800" b="1" dirty="0" smtClean="0">
              <a:latin typeface="Source Sans Pro" panose="020B0503030403020204" pitchFamily="34" charset="0"/>
            </a:endParaRPr>
          </a:p>
          <a:p>
            <a:pPr algn="ctr"/>
            <a:r>
              <a:rPr lang="en-GB" sz="3200" b="1" dirty="0" smtClean="0">
                <a:latin typeface="Source Sans Pro" panose="020B0503030403020204" pitchFamily="34" charset="0"/>
              </a:rPr>
              <a:t>There </a:t>
            </a:r>
            <a:r>
              <a:rPr lang="en-GB" sz="3200" b="1" dirty="0">
                <a:latin typeface="Source Sans Pro" panose="020B0503030403020204" pitchFamily="34" charset="0"/>
              </a:rPr>
              <a:t>are around 90 mosques in Bradford. </a:t>
            </a:r>
            <a:r>
              <a:rPr lang="en-GB" sz="3200" b="1" dirty="0" smtClean="0">
                <a:latin typeface="Source Sans Pro" panose="020B0503030403020204" pitchFamily="34" charset="0"/>
              </a:rPr>
              <a:t>Many started </a:t>
            </a:r>
            <a:r>
              <a:rPr lang="en-GB" sz="3200" b="1" dirty="0">
                <a:latin typeface="Source Sans Pro" panose="020B0503030403020204" pitchFamily="34" charset="0"/>
              </a:rPr>
              <a:t>out as other buildings but </a:t>
            </a:r>
            <a:r>
              <a:rPr lang="en-GB" sz="3200" b="1" dirty="0" smtClean="0">
                <a:latin typeface="Source Sans Pro" panose="020B0503030403020204" pitchFamily="34" charset="0"/>
              </a:rPr>
              <a:t>some, like the Central Mosque, </a:t>
            </a:r>
            <a:r>
              <a:rPr lang="en-GB" sz="3200" b="1" dirty="0">
                <a:latin typeface="Source Sans Pro" panose="020B0503030403020204" pitchFamily="34" charset="0"/>
              </a:rPr>
              <a:t>were </a:t>
            </a:r>
            <a:r>
              <a:rPr lang="en-GB" sz="3200" b="1" dirty="0" smtClean="0">
                <a:latin typeface="Source Sans Pro" panose="020B0503030403020204" pitchFamily="34" charset="0"/>
              </a:rPr>
              <a:t>built </a:t>
            </a:r>
            <a:r>
              <a:rPr lang="en-GB" sz="3200" b="1" dirty="0">
                <a:latin typeface="Source Sans Pro" panose="020B0503030403020204" pitchFamily="34" charset="0"/>
              </a:rPr>
              <a:t>as mosques</a:t>
            </a:r>
            <a:r>
              <a:rPr lang="en-GB" sz="3200" b="1" dirty="0" smtClean="0">
                <a:latin typeface="Source Sans Pro" panose="020B0503030403020204" pitchFamily="34" charset="0"/>
              </a:rPr>
              <a:t>.</a:t>
            </a: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a:p>
            <a:pPr algn="ctr"/>
            <a:endParaRPr lang="en-GB" sz="3200" b="1" dirty="0" smtClean="0">
              <a:latin typeface="Source Sans Pro" panose="020B0503030403020204" pitchFamily="34" charset="0"/>
            </a:endParaRPr>
          </a:p>
          <a:p>
            <a:pPr algn="ctr"/>
            <a:endParaRPr lang="en-GB" sz="3200" b="1" dirty="0">
              <a:latin typeface="Source Sans Pro" panose="020B0503030403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9335" b="12545"/>
          <a:stretch/>
        </p:blipFill>
        <p:spPr>
          <a:xfrm>
            <a:off x="1044054" y="3124200"/>
            <a:ext cx="7055893" cy="3327854"/>
          </a:xfrm>
          <a:prstGeom prst="rect">
            <a:avLst/>
          </a:prstGeom>
        </p:spPr>
      </p:pic>
    </p:spTree>
    <p:custDataLst>
      <p:tags r:id="rId1"/>
    </p:custDataLst>
    <p:extLst>
      <p:ext uri="{BB962C8B-B14F-4D97-AF65-F5344CB8AC3E}">
        <p14:creationId xmlns:p14="http://schemas.microsoft.com/office/powerpoint/2010/main" val="7807623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62616637"/>
              </p:ext>
            </p:extLst>
          </p:nvPr>
        </p:nvGraphicFramePr>
        <p:xfrm>
          <a:off x="457200" y="130699"/>
          <a:ext cx="8229600" cy="6596603"/>
        </p:xfrm>
        <a:graphic>
          <a:graphicData uri="http://schemas.openxmlformats.org/drawingml/2006/table">
            <a:tbl>
              <a:tblPr firstRow="1" bandRow="1">
                <a:tableStyleId>{7DF18680-E054-41AD-8BC1-D1AEF772440D}</a:tableStyleId>
              </a:tblPr>
              <a:tblGrid>
                <a:gridCol w="1600200"/>
                <a:gridCol w="6629400"/>
              </a:tblGrid>
              <a:tr h="927323">
                <a:tc>
                  <a:txBody>
                    <a:bodyPr/>
                    <a:lstStyle/>
                    <a:p>
                      <a:r>
                        <a:rPr lang="en-GB" sz="2000" dirty="0" smtClean="0">
                          <a:latin typeface="Source Sans Pro" panose="020B0503030403020204" pitchFamily="34" charset="0"/>
                        </a:rPr>
                        <a:t>Year</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Timeline for </a:t>
                      </a:r>
                      <a:r>
                        <a:rPr lang="en-GB" sz="2000" dirty="0" err="1" smtClean="0">
                          <a:latin typeface="Source Sans Pro" panose="020B0503030403020204" pitchFamily="34" charset="0"/>
                        </a:rPr>
                        <a:t>Shearbridge</a:t>
                      </a:r>
                      <a:r>
                        <a:rPr lang="en-GB" sz="2000" dirty="0" smtClean="0">
                          <a:latin typeface="Source Sans Pro" panose="020B0503030403020204" pitchFamily="34" charset="0"/>
                        </a:rPr>
                        <a:t> Road Mosque</a:t>
                      </a:r>
                      <a:endParaRPr lang="en-GB" sz="2000" dirty="0">
                        <a:latin typeface="Source Sans Pro" panose="020B0503030403020204" pitchFamily="34" charset="0"/>
                      </a:endParaRPr>
                    </a:p>
                  </a:txBody>
                  <a:tcPr/>
                </a:tc>
              </a:tr>
              <a:tr h="1174609">
                <a:tc>
                  <a:txBody>
                    <a:bodyPr/>
                    <a:lstStyle/>
                    <a:p>
                      <a:r>
                        <a:rPr lang="en-GB" sz="2000" dirty="0" smtClean="0">
                          <a:latin typeface="Source Sans Pro" panose="020B0503030403020204" pitchFamily="34" charset="0"/>
                        </a:rPr>
                        <a:t>1893</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Th</a:t>
                      </a:r>
                      <a:r>
                        <a:rPr lang="en-GB" sz="2000" baseline="0" dirty="0" smtClean="0">
                          <a:latin typeface="Source Sans Pro" panose="020B0503030403020204" pitchFamily="34" charset="0"/>
                        </a:rPr>
                        <a:t>e </a:t>
                      </a:r>
                      <a:r>
                        <a:rPr lang="en-GB" sz="2000" dirty="0" smtClean="0">
                          <a:latin typeface="Source Sans Pro" panose="020B0503030403020204" pitchFamily="34" charset="0"/>
                        </a:rPr>
                        <a:t>First Edition Ordnance Survey map shows that the future site of </a:t>
                      </a:r>
                      <a:r>
                        <a:rPr lang="en-GB" sz="2000" dirty="0" err="1" smtClean="0">
                          <a:latin typeface="Source Sans Pro" panose="020B0503030403020204" pitchFamily="34" charset="0"/>
                        </a:rPr>
                        <a:t>Shearbridge</a:t>
                      </a:r>
                      <a:r>
                        <a:rPr lang="en-GB" sz="2000" dirty="0" smtClean="0">
                          <a:latin typeface="Source Sans Pro" panose="020B0503030403020204" pitchFamily="34" charset="0"/>
                        </a:rPr>
                        <a:t> Road Mosque was occupied by unidentified buildings around a courtyard. The area was in the process of development with woollen mills and working class back to back terraced housing close by.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000" dirty="0" smtClean="0">
                        <a:latin typeface="Source Sans Pro" panose="020B0503030403020204" pitchFamily="34" charset="0"/>
                      </a:endParaRPr>
                    </a:p>
                  </a:txBody>
                  <a:tcPr/>
                </a:tc>
              </a:tr>
              <a:tr h="946068">
                <a:tc>
                  <a:txBody>
                    <a:bodyPr/>
                    <a:lstStyle/>
                    <a:p>
                      <a:r>
                        <a:rPr lang="en-GB" sz="2000" dirty="0" smtClean="0">
                          <a:latin typeface="Source Sans Pro" panose="020B0503030403020204" pitchFamily="34" charset="0"/>
                        </a:rPr>
                        <a:t>1905</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Planning permission was granted for the building of a Methodist New Connexion Chapel at the now vacant site on </a:t>
                      </a:r>
                      <a:r>
                        <a:rPr lang="en-GB" sz="2000" dirty="0" err="1" smtClean="0">
                          <a:latin typeface="Source Sans Pro" panose="020B0503030403020204" pitchFamily="34" charset="0"/>
                        </a:rPr>
                        <a:t>Shearbridge</a:t>
                      </a:r>
                      <a:r>
                        <a:rPr lang="en-GB" sz="2000" dirty="0" smtClean="0">
                          <a:latin typeface="Source Sans Pro" panose="020B0503030403020204" pitchFamily="34" charset="0"/>
                        </a:rPr>
                        <a:t> Road. The plans provided for a church and large attached Sunday School. The Methodist New Connexion were a breakaway Methodist denomination founded originally in 1797 in Sheffield who emphasised the role of lay people (i.e. ordinary congregation members, not clergy) in the government of their churches. Many Non-Conformist (i.e. protestant Christians who would not conform to the established Church of England) churches became important hubs for local communities.</a:t>
                      </a:r>
                    </a:p>
                    <a:p>
                      <a:endParaRPr lang="en-GB" sz="2000" dirty="0">
                        <a:latin typeface="Source Sans Pro" panose="020B0503030403020204" pitchFamily="34" charset="0"/>
                      </a:endParaRPr>
                    </a:p>
                  </a:txBody>
                  <a:tcPr/>
                </a:tc>
              </a:tr>
            </a:tbl>
          </a:graphicData>
        </a:graphic>
      </p:graphicFrame>
      <p:sp>
        <p:nvSpPr>
          <p:cNvPr id="5" name="Rectangle 4"/>
          <p:cNvSpPr/>
          <p:nvPr/>
        </p:nvSpPr>
        <p:spPr>
          <a:xfrm>
            <a:off x="457200" y="152400"/>
            <a:ext cx="8229600" cy="65532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5127607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69501211"/>
              </p:ext>
            </p:extLst>
          </p:nvPr>
        </p:nvGraphicFramePr>
        <p:xfrm>
          <a:off x="457200" y="130699"/>
          <a:ext cx="8229600" cy="6622911"/>
        </p:xfrm>
        <a:graphic>
          <a:graphicData uri="http://schemas.openxmlformats.org/drawingml/2006/table">
            <a:tbl>
              <a:tblPr firstRow="1" bandRow="1">
                <a:tableStyleId>{7DF18680-E054-41AD-8BC1-D1AEF772440D}</a:tableStyleId>
              </a:tblPr>
              <a:tblGrid>
                <a:gridCol w="1600200"/>
                <a:gridCol w="6629400"/>
              </a:tblGrid>
              <a:tr h="819057">
                <a:tc>
                  <a:txBody>
                    <a:bodyPr/>
                    <a:lstStyle/>
                    <a:p>
                      <a:r>
                        <a:rPr lang="en-GB" sz="2000" dirty="0" smtClean="0">
                          <a:latin typeface="Source Sans Pro" panose="020B0503030403020204" pitchFamily="34" charset="0"/>
                        </a:rPr>
                        <a:t>Year</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Timeline for </a:t>
                      </a:r>
                      <a:r>
                        <a:rPr lang="en-GB" sz="2000" dirty="0" err="1" smtClean="0">
                          <a:latin typeface="Source Sans Pro" panose="020B0503030403020204" pitchFamily="34" charset="0"/>
                        </a:rPr>
                        <a:t>Shearbridge</a:t>
                      </a:r>
                      <a:r>
                        <a:rPr lang="en-GB" sz="2000" dirty="0" smtClean="0">
                          <a:latin typeface="Source Sans Pro" panose="020B0503030403020204" pitchFamily="34" charset="0"/>
                        </a:rPr>
                        <a:t> Road Mosque</a:t>
                      </a:r>
                      <a:endParaRPr lang="en-GB" sz="2000" dirty="0">
                        <a:latin typeface="Source Sans Pro" panose="020B0503030403020204" pitchFamily="34" charset="0"/>
                      </a:endParaRPr>
                    </a:p>
                  </a:txBody>
                  <a:tcPr/>
                </a:tc>
              </a:tr>
              <a:tr h="4844030">
                <a:tc>
                  <a:txBody>
                    <a:bodyPr/>
                    <a:lstStyle/>
                    <a:p>
                      <a:r>
                        <a:rPr lang="en-GB" sz="2000" dirty="0" smtClean="0">
                          <a:latin typeface="Source Sans Pro" panose="020B0503030403020204" pitchFamily="34" charset="0"/>
                        </a:rPr>
                        <a:t>1906-7</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According to Pevsner Architectural Guides Richmond-</a:t>
                      </a:r>
                      <a:r>
                        <a:rPr lang="en-GB" sz="2000" dirty="0" err="1" smtClean="0">
                          <a:latin typeface="Source Sans Pro" panose="020B0503030403020204" pitchFamily="34" charset="0"/>
                        </a:rPr>
                        <a:t>Shearbridge</a:t>
                      </a:r>
                      <a:r>
                        <a:rPr lang="en-GB" sz="2000" dirty="0" smtClean="0">
                          <a:latin typeface="Source Sans Pro" panose="020B0503030403020204" pitchFamily="34" charset="0"/>
                        </a:rPr>
                        <a:t> Methodist Chapel was built 1906-1907 by Edgar Parkinson (a local Bradford architect). The architecture is described as Art Nouveau, a popular style in Europe at this time. The dates 1907 and 1797 were inscribed on pillars either side of the main entrance to the church. The date 1797 is when the Methodist New Connection branch of the religion was formed. The date 1907 may also refer to the merger of three Methodist denominations (including the Methodist New Connexion) in that year to form the United Methodist Church.</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000" dirty="0" smtClean="0">
                        <a:latin typeface="Source Sans Pro" panose="020B0503030403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According to a reference in the London Gazette of 1974 the Richmond-</a:t>
                      </a:r>
                      <a:r>
                        <a:rPr lang="en-GB" sz="2000" dirty="0" err="1" smtClean="0">
                          <a:latin typeface="Source Sans Pro" panose="020B0503030403020204" pitchFamily="34" charset="0"/>
                        </a:rPr>
                        <a:t>Shearbridge</a:t>
                      </a:r>
                      <a:r>
                        <a:rPr lang="en-GB" sz="2000" dirty="0" smtClean="0">
                          <a:latin typeface="Source Sans Pro" panose="020B0503030403020204" pitchFamily="34" charset="0"/>
                        </a:rPr>
                        <a:t>  Methodist Church was registered on December 22</a:t>
                      </a:r>
                      <a:r>
                        <a:rPr lang="en-GB" sz="2000" baseline="30000" dirty="0" smtClean="0">
                          <a:latin typeface="Source Sans Pro" panose="020B0503030403020204" pitchFamily="34" charset="0"/>
                        </a:rPr>
                        <a:t>nd</a:t>
                      </a:r>
                      <a:r>
                        <a:rPr lang="en-GB" sz="2000" dirty="0" smtClean="0">
                          <a:latin typeface="Source Sans Pro" panose="020B0503030403020204" pitchFamily="34" charset="0"/>
                        </a:rPr>
                        <a:t> 1906 to be allowed hold weddings.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000" dirty="0" smtClean="0">
                        <a:latin typeface="Source Sans Pro" panose="020B0503030403020204" pitchFamily="34" charset="0"/>
                      </a:endParaRPr>
                    </a:p>
                  </a:txBody>
                  <a:tcPr/>
                </a:tc>
              </a:tr>
              <a:tr h="835614">
                <a:tc>
                  <a:txBody>
                    <a:bodyPr/>
                    <a:lstStyle/>
                    <a:p>
                      <a:r>
                        <a:rPr lang="en-GB" sz="2000" dirty="0" smtClean="0">
                          <a:latin typeface="Source Sans Pro" panose="020B0503030403020204" pitchFamily="34" charset="0"/>
                        </a:rPr>
                        <a:t>1908</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Th</a:t>
                      </a:r>
                      <a:r>
                        <a:rPr lang="en-GB" sz="2000" baseline="0" dirty="0" smtClean="0">
                          <a:latin typeface="Source Sans Pro" panose="020B0503030403020204" pitchFamily="34" charset="0"/>
                        </a:rPr>
                        <a:t>e </a:t>
                      </a:r>
                      <a:r>
                        <a:rPr lang="en-GB" sz="2000" dirty="0" smtClean="0">
                          <a:latin typeface="Source Sans Pro" panose="020B0503030403020204" pitchFamily="34" charset="0"/>
                        </a:rPr>
                        <a:t>Second Edition Ordnance Survey map shows that the future site of </a:t>
                      </a:r>
                      <a:r>
                        <a:rPr lang="en-GB" sz="2000" dirty="0" err="1" smtClean="0">
                          <a:latin typeface="Source Sans Pro" panose="020B0503030403020204" pitchFamily="34" charset="0"/>
                        </a:rPr>
                        <a:t>Shearbridge</a:t>
                      </a:r>
                      <a:r>
                        <a:rPr lang="en-GB" sz="2000" dirty="0" smtClean="0">
                          <a:latin typeface="Source Sans Pro" panose="020B0503030403020204" pitchFamily="34" charset="0"/>
                        </a:rPr>
                        <a:t> Road Mosque  is empty</a:t>
                      </a:r>
                      <a:endParaRPr lang="en-GB" sz="2000" dirty="0">
                        <a:latin typeface="Source Sans Pro" panose="020B0503030403020204" pitchFamily="34" charset="0"/>
                      </a:endParaRPr>
                    </a:p>
                  </a:txBody>
                  <a:tcPr/>
                </a:tc>
              </a:tr>
            </a:tbl>
          </a:graphicData>
        </a:graphic>
      </p:graphicFrame>
      <p:sp>
        <p:nvSpPr>
          <p:cNvPr id="5" name="Rectangle 4"/>
          <p:cNvSpPr/>
          <p:nvPr/>
        </p:nvSpPr>
        <p:spPr>
          <a:xfrm>
            <a:off x="457200" y="152400"/>
            <a:ext cx="8229600" cy="65532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5474306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37966765"/>
              </p:ext>
            </p:extLst>
          </p:nvPr>
        </p:nvGraphicFramePr>
        <p:xfrm>
          <a:off x="457200" y="130699"/>
          <a:ext cx="8229600" cy="6513941"/>
        </p:xfrm>
        <a:graphic>
          <a:graphicData uri="http://schemas.openxmlformats.org/drawingml/2006/table">
            <a:tbl>
              <a:tblPr firstRow="1" bandRow="1">
                <a:tableStyleId>{7DF18680-E054-41AD-8BC1-D1AEF772440D}</a:tableStyleId>
              </a:tblPr>
              <a:tblGrid>
                <a:gridCol w="1600200"/>
                <a:gridCol w="6629400"/>
              </a:tblGrid>
              <a:tr h="819057">
                <a:tc>
                  <a:txBody>
                    <a:bodyPr/>
                    <a:lstStyle/>
                    <a:p>
                      <a:r>
                        <a:rPr lang="en-GB" sz="2000" dirty="0" smtClean="0">
                          <a:latin typeface="Source Sans Pro" panose="020B0503030403020204" pitchFamily="34" charset="0"/>
                        </a:rPr>
                        <a:t>Year</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Timeline for </a:t>
                      </a:r>
                      <a:r>
                        <a:rPr lang="en-GB" sz="2000" dirty="0" err="1" smtClean="0">
                          <a:latin typeface="Source Sans Pro" panose="020B0503030403020204" pitchFamily="34" charset="0"/>
                        </a:rPr>
                        <a:t>Shearbridge</a:t>
                      </a:r>
                      <a:r>
                        <a:rPr lang="en-GB" sz="2000" dirty="0" smtClean="0">
                          <a:latin typeface="Source Sans Pro" panose="020B0503030403020204" pitchFamily="34" charset="0"/>
                        </a:rPr>
                        <a:t> Road Mosque</a:t>
                      </a:r>
                      <a:endParaRPr lang="en-GB" sz="2000" dirty="0">
                        <a:latin typeface="Source Sans Pro" panose="020B0503030403020204" pitchFamily="34" charset="0"/>
                      </a:endParaRPr>
                    </a:p>
                  </a:txBody>
                  <a:tcPr/>
                </a:tc>
              </a:tr>
              <a:tr h="3165044">
                <a:tc>
                  <a:txBody>
                    <a:bodyPr/>
                    <a:lstStyle/>
                    <a:p>
                      <a:r>
                        <a:rPr lang="en-GB" sz="2000" dirty="0" smtClean="0">
                          <a:latin typeface="Source Sans Pro" panose="020B0503030403020204" pitchFamily="34" charset="0"/>
                        </a:rPr>
                        <a:t>1914-8</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A</a:t>
                      </a:r>
                      <a:r>
                        <a:rPr lang="en-GB" sz="2000" baseline="0" dirty="0" smtClean="0">
                          <a:latin typeface="Source Sans Pro" panose="020B0503030403020204" pitchFamily="34" charset="0"/>
                        </a:rPr>
                        <a:t> war memorial was created in the church to commemorate six servicemen who died during the First World War.  They were Herbert Banks, Herbert Booth, Herbert Lister, Charles </a:t>
                      </a:r>
                      <a:r>
                        <a:rPr lang="en-GB" sz="2000" baseline="0" dirty="0" err="1" smtClean="0">
                          <a:latin typeface="Source Sans Pro" panose="020B0503030403020204" pitchFamily="34" charset="0"/>
                        </a:rPr>
                        <a:t>Mawson</a:t>
                      </a:r>
                      <a:r>
                        <a:rPr lang="en-GB" sz="2000" baseline="0" dirty="0" smtClean="0">
                          <a:latin typeface="Source Sans Pro" panose="020B0503030403020204" pitchFamily="34" charset="0"/>
                        </a:rPr>
                        <a:t>, Charles Newby &amp; Edgar North. Five of these men were Bradford born (it has not been possible to trace the service of Herbert Banks) and were probably from families who attended the church or who may have attended the church themselves. The current whereabouts of the memorial are unknown.</a:t>
                      </a:r>
                      <a:endParaRPr lang="en-GB" sz="2000" dirty="0" smtClean="0">
                        <a:latin typeface="Source Sans Pro" panose="020B0503030403020204" pitchFamily="34" charset="0"/>
                      </a:endParaRPr>
                    </a:p>
                  </a:txBody>
                  <a:tcPr/>
                </a:tc>
              </a:tr>
              <a:tr h="835614">
                <a:tc>
                  <a:txBody>
                    <a:bodyPr/>
                    <a:lstStyle/>
                    <a:p>
                      <a:r>
                        <a:rPr lang="en-GB" sz="2000" dirty="0" smtClean="0">
                          <a:latin typeface="Source Sans Pro" panose="020B0503030403020204" pitchFamily="34" charset="0"/>
                        </a:rPr>
                        <a:t>1974</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According to the London Gazette the permission to conduct marriages at Richmond </a:t>
                      </a:r>
                      <a:r>
                        <a:rPr lang="en-GB" sz="2000" dirty="0" err="1" smtClean="0">
                          <a:latin typeface="Source Sans Pro" panose="020B0503030403020204" pitchFamily="34" charset="0"/>
                        </a:rPr>
                        <a:t>Shearbridge</a:t>
                      </a:r>
                      <a:r>
                        <a:rPr lang="en-GB" sz="2000" dirty="0" smtClean="0">
                          <a:latin typeface="Source Sans Pro" panose="020B0503030403020204" pitchFamily="34" charset="0"/>
                        </a:rPr>
                        <a:t> Methodist Church was withdrawn on 3rd August.  The wording implies that the church had already closed. The 1960s and 1970s saw a steep decline in attendance across all Christian churches in the UK, leading to the closure of many church buildings. It coincided with the rapid decline of the textile industry in Bradford which increased unemployment and poverty.</a:t>
                      </a:r>
                      <a:endParaRPr lang="en-GB" sz="2000" dirty="0">
                        <a:latin typeface="Source Sans Pro" panose="020B0503030403020204" pitchFamily="34" charset="0"/>
                      </a:endParaRPr>
                    </a:p>
                  </a:txBody>
                  <a:tcPr/>
                </a:tc>
              </a:tr>
            </a:tbl>
          </a:graphicData>
        </a:graphic>
      </p:graphicFrame>
      <p:sp>
        <p:nvSpPr>
          <p:cNvPr id="5" name="Rectangle 4"/>
          <p:cNvSpPr/>
          <p:nvPr/>
        </p:nvSpPr>
        <p:spPr>
          <a:xfrm>
            <a:off x="457200" y="152400"/>
            <a:ext cx="8229600" cy="65532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3413047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96041001"/>
              </p:ext>
            </p:extLst>
          </p:nvPr>
        </p:nvGraphicFramePr>
        <p:xfrm>
          <a:off x="457200" y="44336"/>
          <a:ext cx="8229600" cy="6769329"/>
        </p:xfrm>
        <a:graphic>
          <a:graphicData uri="http://schemas.openxmlformats.org/drawingml/2006/table">
            <a:tbl>
              <a:tblPr firstRow="1" bandRow="1">
                <a:tableStyleId>{7DF18680-E054-41AD-8BC1-D1AEF772440D}</a:tableStyleId>
              </a:tblPr>
              <a:tblGrid>
                <a:gridCol w="1600200"/>
                <a:gridCol w="6629400"/>
              </a:tblGrid>
              <a:tr h="740659">
                <a:tc>
                  <a:txBody>
                    <a:bodyPr/>
                    <a:lstStyle/>
                    <a:p>
                      <a:r>
                        <a:rPr lang="en-GB" sz="2000" dirty="0" smtClean="0">
                          <a:latin typeface="Source Sans Pro" panose="020B0503030403020204" pitchFamily="34" charset="0"/>
                        </a:rPr>
                        <a:t>Year</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Timeline for </a:t>
                      </a:r>
                      <a:r>
                        <a:rPr lang="en-GB" sz="2000" dirty="0" err="1" smtClean="0">
                          <a:latin typeface="Source Sans Pro" panose="020B0503030403020204" pitchFamily="34" charset="0"/>
                        </a:rPr>
                        <a:t>Shearbridge</a:t>
                      </a:r>
                      <a:r>
                        <a:rPr lang="en-GB" sz="2000" dirty="0" smtClean="0">
                          <a:latin typeface="Source Sans Pro" panose="020B0503030403020204" pitchFamily="34" charset="0"/>
                        </a:rPr>
                        <a:t> Road Mosque</a:t>
                      </a:r>
                      <a:endParaRPr lang="en-GB" sz="2000" dirty="0">
                        <a:latin typeface="Source Sans Pro" panose="020B0503030403020204" pitchFamily="34" charset="0"/>
                      </a:endParaRPr>
                    </a:p>
                  </a:txBody>
                  <a:tcPr/>
                </a:tc>
              </a:tr>
              <a:tr h="5231012">
                <a:tc>
                  <a:txBody>
                    <a:bodyPr/>
                    <a:lstStyle/>
                    <a:p>
                      <a:r>
                        <a:rPr lang="en-GB" sz="2000" dirty="0" smtClean="0">
                          <a:latin typeface="Source Sans Pro" panose="020B0503030403020204" pitchFamily="34" charset="0"/>
                        </a:rPr>
                        <a:t>1974-75</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A</a:t>
                      </a:r>
                      <a:r>
                        <a:rPr lang="en-GB" sz="2000" baseline="0" dirty="0" smtClean="0">
                          <a:latin typeface="Source Sans Pro" panose="020B0503030403020204" pitchFamily="34" charset="0"/>
                        </a:rPr>
                        <a:t> group of Bradford Muslims from the Sufi </a:t>
                      </a:r>
                      <a:r>
                        <a:rPr lang="en-GB" sz="2000" baseline="0" dirty="0" err="1" smtClean="0">
                          <a:latin typeface="Source Sans Pro" panose="020B0503030403020204" pitchFamily="34" charset="0"/>
                        </a:rPr>
                        <a:t>Bareilvi</a:t>
                      </a:r>
                      <a:r>
                        <a:rPr lang="en-GB" sz="2000" baseline="0" dirty="0" smtClean="0">
                          <a:latin typeface="Source Sans Pro" panose="020B0503030403020204" pitchFamily="34" charset="0"/>
                        </a:rPr>
                        <a:t> tradition (to which around 60% of Pakistani Muslims adhere) purchased now closed </a:t>
                      </a:r>
                      <a:r>
                        <a:rPr lang="en-GB" sz="2000" baseline="0" dirty="0" err="1" smtClean="0">
                          <a:latin typeface="Source Sans Pro" panose="020B0503030403020204" pitchFamily="34" charset="0"/>
                        </a:rPr>
                        <a:t>Shearbridge</a:t>
                      </a:r>
                      <a:r>
                        <a:rPr lang="en-GB" sz="2000" baseline="0" dirty="0" smtClean="0">
                          <a:latin typeface="Source Sans Pro" panose="020B0503030403020204" pitchFamily="34" charset="0"/>
                        </a:rPr>
                        <a:t> Methodist Church and Sunday School for £40,000, a very large sum at the time. This was raised from donations by local Bradford Muslims and assisted by a loan of £10,000 from a local Muslim businessman. The first South Asian Muslim migrants (many from the rural </a:t>
                      </a:r>
                      <a:r>
                        <a:rPr lang="en-GB" sz="2000" baseline="0" dirty="0" err="1" smtClean="0">
                          <a:latin typeface="Source Sans Pro" panose="020B0503030403020204" pitchFamily="34" charset="0"/>
                        </a:rPr>
                        <a:t>Mirpur</a:t>
                      </a:r>
                      <a:r>
                        <a:rPr lang="en-GB" sz="2000" baseline="0" dirty="0" smtClean="0">
                          <a:latin typeface="Source Sans Pro" panose="020B0503030403020204" pitchFamily="34" charset="0"/>
                        </a:rPr>
                        <a:t> district of Kashmir in Pakistan) had tended to worship in private homes or terraced houses. The purchase of this previously Christian building for use as a mosque formed part of a trend which saw South Asian communities in Bradford buy and convert a range of buildings including redundant churches and synagogues for their own use. During this period original migrants brought over their families to settle in Britain and the need arose for more communal buildings as places of worship, meeting rooms, clubs and education.</a:t>
                      </a:r>
                    </a:p>
                  </a:txBody>
                  <a:tcPr/>
                </a:tc>
              </a:tr>
              <a:tr h="755630">
                <a:tc>
                  <a:txBody>
                    <a:bodyPr/>
                    <a:lstStyle/>
                    <a:p>
                      <a:r>
                        <a:rPr lang="en-GB" sz="2000" dirty="0" smtClean="0">
                          <a:latin typeface="Source Sans Pro" panose="020B0503030403020204" pitchFamily="34" charset="0"/>
                        </a:rPr>
                        <a:t>1980s</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Until the 1980s only the old Sunday School building was used as a mosque, the main church</a:t>
                      </a:r>
                      <a:r>
                        <a:rPr lang="en-GB" sz="2000" baseline="0" dirty="0" smtClean="0">
                          <a:latin typeface="Source Sans Pro" panose="020B0503030403020204" pitchFamily="34" charset="0"/>
                        </a:rPr>
                        <a:t> was not used.</a:t>
                      </a:r>
                      <a:endParaRPr lang="en-GB" sz="2000" dirty="0">
                        <a:latin typeface="Source Sans Pro" panose="020B0503030403020204" pitchFamily="34" charset="0"/>
                      </a:endParaRPr>
                    </a:p>
                  </a:txBody>
                  <a:tcPr/>
                </a:tc>
              </a:tr>
            </a:tbl>
          </a:graphicData>
        </a:graphic>
      </p:graphicFrame>
      <p:sp>
        <p:nvSpPr>
          <p:cNvPr id="5" name="Rectangle 4"/>
          <p:cNvSpPr/>
          <p:nvPr/>
        </p:nvSpPr>
        <p:spPr>
          <a:xfrm>
            <a:off x="457200" y="38100"/>
            <a:ext cx="8229600" cy="67818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8340961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85625174"/>
              </p:ext>
            </p:extLst>
          </p:nvPr>
        </p:nvGraphicFramePr>
        <p:xfrm>
          <a:off x="457200" y="282453"/>
          <a:ext cx="8229600" cy="6293094"/>
        </p:xfrm>
        <a:graphic>
          <a:graphicData uri="http://schemas.openxmlformats.org/drawingml/2006/table">
            <a:tbl>
              <a:tblPr firstRow="1" bandRow="1">
                <a:tableStyleId>{7DF18680-E054-41AD-8BC1-D1AEF772440D}</a:tableStyleId>
              </a:tblPr>
              <a:tblGrid>
                <a:gridCol w="1600200"/>
                <a:gridCol w="6629400"/>
              </a:tblGrid>
              <a:tr h="927323">
                <a:tc>
                  <a:txBody>
                    <a:bodyPr/>
                    <a:lstStyle/>
                    <a:p>
                      <a:r>
                        <a:rPr lang="en-GB" sz="2000" dirty="0" smtClean="0">
                          <a:latin typeface="Source Sans Pro" panose="020B0503030403020204" pitchFamily="34" charset="0"/>
                        </a:rPr>
                        <a:t>Year</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Timeline for </a:t>
                      </a:r>
                      <a:r>
                        <a:rPr lang="en-GB" sz="2000" dirty="0" err="1" smtClean="0">
                          <a:latin typeface="Source Sans Pro" panose="020B0503030403020204" pitchFamily="34" charset="0"/>
                        </a:rPr>
                        <a:t>Shearbridge</a:t>
                      </a:r>
                      <a:r>
                        <a:rPr lang="en-GB" sz="2000" dirty="0" smtClean="0">
                          <a:latin typeface="Source Sans Pro" panose="020B0503030403020204" pitchFamily="34" charset="0"/>
                        </a:rPr>
                        <a:t> Road Mosque</a:t>
                      </a:r>
                      <a:endParaRPr lang="en-GB" sz="2000" dirty="0">
                        <a:latin typeface="Source Sans Pro" panose="020B0503030403020204" pitchFamily="34" charset="0"/>
                      </a:endParaRPr>
                    </a:p>
                  </a:txBody>
                  <a:tcPr/>
                </a:tc>
              </a:tr>
              <a:tr h="1174609">
                <a:tc>
                  <a:txBody>
                    <a:bodyPr/>
                    <a:lstStyle/>
                    <a:p>
                      <a:r>
                        <a:rPr lang="en-GB" sz="2000" dirty="0" smtClean="0">
                          <a:latin typeface="Source Sans Pro" panose="020B0503030403020204" pitchFamily="34" charset="0"/>
                        </a:rPr>
                        <a:t>1988</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Bradford Council agreed that the mosque could extend  the building at the back to form a new kitchen and dining room.</a:t>
                      </a:r>
                    </a:p>
                  </a:txBody>
                  <a:tcPr/>
                </a:tc>
              </a:tr>
              <a:tr h="946068">
                <a:tc>
                  <a:txBody>
                    <a:bodyPr/>
                    <a:lstStyle/>
                    <a:p>
                      <a:r>
                        <a:rPr lang="en-GB" sz="2000" dirty="0" smtClean="0">
                          <a:latin typeface="Source Sans Pro" panose="020B0503030403020204" pitchFamily="34" charset="0"/>
                        </a:rPr>
                        <a:t>1989</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Bradford Council agreed that the mosque could build a new entrance to the building.</a:t>
                      </a:r>
                      <a:endParaRPr lang="en-GB" sz="2000" dirty="0">
                        <a:latin typeface="Source Sans Pro" panose="020B0503030403020204" pitchFamily="34" charset="0"/>
                      </a:endParaRPr>
                    </a:p>
                  </a:txBody>
                  <a:tcPr/>
                </a:tc>
              </a:tr>
              <a:tr h="990600">
                <a:tc>
                  <a:txBody>
                    <a:bodyPr/>
                    <a:lstStyle/>
                    <a:p>
                      <a:r>
                        <a:rPr lang="en-GB" sz="2000" dirty="0" smtClean="0">
                          <a:latin typeface="Source Sans Pro" panose="020B0503030403020204" pitchFamily="34" charset="0"/>
                        </a:rPr>
                        <a:t>1993</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Bradford Council agreed that the mosque could build a dome and minaret above the new entrance to the building. This decision showed that those running the mosque felt sufficiently confident of their faith and position in Bradford to make the exterior of the building more obviously Islamic. It also shows that Bradford Council were prepared to consider this kind of application positively. </a:t>
                      </a:r>
                    </a:p>
                  </a:txBody>
                  <a:tcPr/>
                </a:tc>
              </a:tr>
              <a:tr h="1020054">
                <a:tc>
                  <a:txBody>
                    <a:bodyPr/>
                    <a:lstStyle/>
                    <a:p>
                      <a:r>
                        <a:rPr lang="en-GB" sz="2000" dirty="0" smtClean="0">
                          <a:latin typeface="Source Sans Pro" panose="020B0503030403020204" pitchFamily="34" charset="0"/>
                        </a:rPr>
                        <a:t>1995</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Bradford Council refused to agree to the building of an extension to the old church building.</a:t>
                      </a:r>
                    </a:p>
                  </a:txBody>
                  <a:tcPr/>
                </a:tc>
              </a:tr>
            </a:tbl>
          </a:graphicData>
        </a:graphic>
      </p:graphicFrame>
      <p:sp>
        <p:nvSpPr>
          <p:cNvPr id="5" name="Rectangle 4"/>
          <p:cNvSpPr/>
          <p:nvPr/>
        </p:nvSpPr>
        <p:spPr>
          <a:xfrm>
            <a:off x="457200" y="266700"/>
            <a:ext cx="8229600" cy="63246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853567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77975646"/>
              </p:ext>
            </p:extLst>
          </p:nvPr>
        </p:nvGraphicFramePr>
        <p:xfrm>
          <a:off x="457200" y="351114"/>
          <a:ext cx="8229600" cy="6155772"/>
        </p:xfrm>
        <a:graphic>
          <a:graphicData uri="http://schemas.openxmlformats.org/drawingml/2006/table">
            <a:tbl>
              <a:tblPr firstRow="1" bandRow="1">
                <a:tableStyleId>{7DF18680-E054-41AD-8BC1-D1AEF772440D}</a:tableStyleId>
              </a:tblPr>
              <a:tblGrid>
                <a:gridCol w="1600200"/>
                <a:gridCol w="6629400"/>
              </a:tblGrid>
              <a:tr h="927323">
                <a:tc>
                  <a:txBody>
                    <a:bodyPr/>
                    <a:lstStyle/>
                    <a:p>
                      <a:r>
                        <a:rPr lang="en-GB" sz="2000" dirty="0" smtClean="0">
                          <a:latin typeface="Source Sans Pro" panose="020B0503030403020204" pitchFamily="34" charset="0"/>
                        </a:rPr>
                        <a:t>Year</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Timeline for </a:t>
                      </a:r>
                      <a:r>
                        <a:rPr lang="en-GB" sz="2000" dirty="0" err="1" smtClean="0">
                          <a:latin typeface="Source Sans Pro" panose="020B0503030403020204" pitchFamily="34" charset="0"/>
                        </a:rPr>
                        <a:t>Shearbridge</a:t>
                      </a:r>
                      <a:r>
                        <a:rPr lang="en-GB" sz="2000" dirty="0" smtClean="0">
                          <a:latin typeface="Source Sans Pro" panose="020B0503030403020204" pitchFamily="34" charset="0"/>
                        </a:rPr>
                        <a:t> Road Mosque</a:t>
                      </a:r>
                      <a:endParaRPr lang="en-GB" sz="2000" dirty="0">
                        <a:latin typeface="Source Sans Pro" panose="020B0503030403020204" pitchFamily="34" charset="0"/>
                      </a:endParaRPr>
                    </a:p>
                  </a:txBody>
                  <a:tcPr/>
                </a:tc>
              </a:tr>
              <a:tr h="1174609">
                <a:tc>
                  <a:txBody>
                    <a:bodyPr/>
                    <a:lstStyle/>
                    <a:p>
                      <a:r>
                        <a:rPr lang="en-GB" sz="2000" dirty="0" smtClean="0">
                          <a:latin typeface="Source Sans Pro" panose="020B0503030403020204" pitchFamily="34" charset="0"/>
                        </a:rPr>
                        <a:t>1999</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Bradford Council agreed that the mosque could build an extension to the rooms already used for washing before worship.</a:t>
                      </a:r>
                    </a:p>
                  </a:txBody>
                  <a:tcPr/>
                </a:tc>
              </a:tr>
              <a:tr h="1174609">
                <a:tc>
                  <a:txBody>
                    <a:bodyPr/>
                    <a:lstStyle/>
                    <a:p>
                      <a:r>
                        <a:rPr lang="en-GB" sz="2000" dirty="0" smtClean="0">
                          <a:latin typeface="Source Sans Pro" panose="020B0503030403020204" pitchFamily="34" charset="0"/>
                        </a:rPr>
                        <a:t>2000</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Bradford Council agreed that the mosque could extend the side of the old church to make the rooms on both floors larger (These had to be built in the style and using the same materials as the church building). A local builder recycled stone from a demolished Bradford building placing a classical pediment over a new doorway with the wording “BRANCH No 11” over it which may refer to a bank or some commercial function.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000" dirty="0" smtClean="0">
                        <a:latin typeface="Source Sans Pro" panose="020B0503030403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Interestingly the date 2000 was also inscribed in the new wall, deliberately choosing the Christian calendar commonly used in the UK rather than the Islamic dating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000" dirty="0" smtClean="0">
                        <a:latin typeface="Source Sans Pro" panose="020B0503030403020204" pitchFamily="34" charset="0"/>
                      </a:endParaRPr>
                    </a:p>
                  </a:txBody>
                  <a:tcPr/>
                </a:tc>
              </a:tr>
            </a:tbl>
          </a:graphicData>
        </a:graphic>
      </p:graphicFrame>
      <p:sp>
        <p:nvSpPr>
          <p:cNvPr id="5" name="Rectangle 4"/>
          <p:cNvSpPr/>
          <p:nvPr/>
        </p:nvSpPr>
        <p:spPr>
          <a:xfrm>
            <a:off x="457200" y="381000"/>
            <a:ext cx="8229600" cy="60960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456793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Owner\AppData\Local\Microsoft\Windows Live Mail\WLMDSS.tmp\WLMBA6B.tmp\IMG_06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32161" y="2045899"/>
            <a:ext cx="5328592" cy="397999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V="1">
            <a:off x="4355976" y="3356992"/>
            <a:ext cx="0"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Date </a:t>
            </a:r>
            <a:r>
              <a:rPr lang="en-GB" sz="4000" b="1" dirty="0">
                <a:latin typeface="Source Sans Pro" panose="020B0503030403020204" pitchFamily="34" charset="0"/>
              </a:rPr>
              <a:t>of </a:t>
            </a:r>
            <a:r>
              <a:rPr lang="en-GB" sz="4000" b="1" dirty="0" smtClean="0">
                <a:latin typeface="Source Sans Pro" panose="020B0503030403020204" pitchFamily="34" charset="0"/>
              </a:rPr>
              <a:t>1907 </a:t>
            </a:r>
            <a:r>
              <a:rPr lang="en-GB" sz="4000" b="1" dirty="0">
                <a:latin typeface="Source Sans Pro" panose="020B0503030403020204" pitchFamily="34" charset="0"/>
              </a:rPr>
              <a:t>inscribed on pillar</a:t>
            </a:r>
            <a:endParaRPr lang="en-GB" dirty="0"/>
          </a:p>
        </p:txBody>
      </p:sp>
      <p:cxnSp>
        <p:nvCxnSpPr>
          <p:cNvPr id="14" name="Straight Arrow Connector 13"/>
          <p:cNvCxnSpPr>
            <a:stCxn id="15" idx="1"/>
            <a:endCxn id="16" idx="3"/>
          </p:cNvCxnSpPr>
          <p:nvPr/>
        </p:nvCxnSpPr>
        <p:spPr>
          <a:xfrm flipH="1">
            <a:off x="2761588" y="2781154"/>
            <a:ext cx="3015158" cy="575838"/>
          </a:xfrm>
          <a:prstGeom prst="straightConnector1">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76746" y="2427211"/>
            <a:ext cx="1204176" cy="707886"/>
          </a:xfrm>
          <a:prstGeom prst="rect">
            <a:avLst/>
          </a:prstGeom>
          <a:noFill/>
          <a:ln w="50800">
            <a:solidFill>
              <a:srgbClr val="00B0F0"/>
            </a:solidFill>
          </a:ln>
        </p:spPr>
        <p:txBody>
          <a:bodyPr wrap="none" rtlCol="0">
            <a:spAutoFit/>
          </a:bodyPr>
          <a:lstStyle/>
          <a:p>
            <a:r>
              <a:rPr lang="en-GB" sz="4000" dirty="0" smtClean="0">
                <a:latin typeface="Source Sans Pro" panose="020B0503030403020204" pitchFamily="34" charset="0"/>
              </a:rPr>
              <a:t>1907</a:t>
            </a:r>
            <a:endParaRPr lang="en-GB" sz="4000" dirty="0">
              <a:latin typeface="Source Sans Pro" panose="020B0503030403020204" pitchFamily="34" charset="0"/>
            </a:endParaRPr>
          </a:p>
        </p:txBody>
      </p:sp>
      <p:sp>
        <p:nvSpPr>
          <p:cNvPr id="16" name="Rectangle 15"/>
          <p:cNvSpPr/>
          <p:nvPr/>
        </p:nvSpPr>
        <p:spPr>
          <a:xfrm>
            <a:off x="1923388" y="3052192"/>
            <a:ext cx="838200" cy="6096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 descr="C:\Users\Owner\AppData\Local\Microsoft\Windows Live Mail\WLMDSS.tmp\WLMBA6B.tmp\IMG_06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100" t="35556" r="31698" b="45218"/>
          <a:stretch/>
        </p:blipFill>
        <p:spPr bwMode="auto">
          <a:xfrm rot="16200000">
            <a:off x="5417863" y="3116540"/>
            <a:ext cx="2757618" cy="3534939"/>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6378834" y="3135097"/>
            <a:ext cx="476737" cy="1970303"/>
          </a:xfrm>
          <a:prstGeom prst="straightConnector1">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209718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05400252"/>
              </p:ext>
            </p:extLst>
          </p:nvPr>
        </p:nvGraphicFramePr>
        <p:xfrm>
          <a:off x="457200" y="304800"/>
          <a:ext cx="8229600" cy="3793631"/>
        </p:xfrm>
        <a:graphic>
          <a:graphicData uri="http://schemas.openxmlformats.org/drawingml/2006/table">
            <a:tbl>
              <a:tblPr firstRow="1" bandRow="1">
                <a:tableStyleId>{7DF18680-E054-41AD-8BC1-D1AEF772440D}</a:tableStyleId>
              </a:tblPr>
              <a:tblGrid>
                <a:gridCol w="1600200"/>
                <a:gridCol w="6629400"/>
              </a:tblGrid>
              <a:tr h="927323">
                <a:tc>
                  <a:txBody>
                    <a:bodyPr/>
                    <a:lstStyle/>
                    <a:p>
                      <a:r>
                        <a:rPr lang="en-GB" sz="2000" dirty="0" smtClean="0">
                          <a:latin typeface="Source Sans Pro" panose="020B0503030403020204" pitchFamily="34" charset="0"/>
                        </a:rPr>
                        <a:t>Year</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Timeline for </a:t>
                      </a:r>
                      <a:r>
                        <a:rPr lang="en-GB" sz="2000" dirty="0" err="1" smtClean="0">
                          <a:latin typeface="Source Sans Pro" panose="020B0503030403020204" pitchFamily="34" charset="0"/>
                        </a:rPr>
                        <a:t>Shearbridge</a:t>
                      </a:r>
                      <a:r>
                        <a:rPr lang="en-GB" sz="2000" dirty="0" smtClean="0">
                          <a:latin typeface="Source Sans Pro" panose="020B0503030403020204" pitchFamily="34" charset="0"/>
                        </a:rPr>
                        <a:t> Road Mosque</a:t>
                      </a:r>
                      <a:endParaRPr lang="en-GB" sz="2000" dirty="0">
                        <a:latin typeface="Source Sans Pro" panose="020B0503030403020204" pitchFamily="34" charset="0"/>
                      </a:endParaRPr>
                    </a:p>
                  </a:txBody>
                  <a:tcPr/>
                </a:tc>
              </a:tr>
              <a:tr h="946068">
                <a:tc>
                  <a:txBody>
                    <a:bodyPr/>
                    <a:lstStyle/>
                    <a:p>
                      <a:r>
                        <a:rPr lang="en-GB" sz="2000" dirty="0" smtClean="0">
                          <a:latin typeface="Source Sans Pro" panose="020B0503030403020204" pitchFamily="34" charset="0"/>
                        </a:rPr>
                        <a:t>2005</a:t>
                      </a:r>
                      <a:endParaRPr lang="en-GB" sz="2000" dirty="0">
                        <a:latin typeface="Source Sans Pro" panose="020B0503030403020204" pitchFamily="34" charset="0"/>
                      </a:endParaRPr>
                    </a:p>
                  </a:txBody>
                  <a:tcPr/>
                </a:tc>
                <a:tc>
                  <a:txBody>
                    <a:bodyPr/>
                    <a:lstStyle/>
                    <a:p>
                      <a:r>
                        <a:rPr lang="en-GB" sz="2000" dirty="0" smtClean="0">
                          <a:latin typeface="Source Sans Pro" panose="020B0503030403020204" pitchFamily="34" charset="0"/>
                        </a:rPr>
                        <a:t>Bradford Council agreed that the mosque could turn a basement store in to funeral rooms.</a:t>
                      </a:r>
                      <a:endParaRPr lang="en-GB" sz="2000" dirty="0">
                        <a:latin typeface="Source Sans Pro" panose="020B0503030403020204" pitchFamily="34" charset="0"/>
                      </a:endParaRPr>
                    </a:p>
                  </a:txBody>
                  <a:tcPr/>
                </a:tc>
              </a:tr>
              <a:tr h="990600">
                <a:tc>
                  <a:txBody>
                    <a:bodyPr/>
                    <a:lstStyle/>
                    <a:p>
                      <a:r>
                        <a:rPr lang="en-GB" sz="2000" dirty="0" smtClean="0">
                          <a:latin typeface="Source Sans Pro" panose="020B0503030403020204" pitchFamily="34" charset="0"/>
                        </a:rPr>
                        <a:t>2010</a:t>
                      </a:r>
                      <a:endParaRPr lang="en-GB" sz="2000" dirty="0">
                        <a:latin typeface="Source Sans Pro" panose="020B0503030403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Source Sans Pro" panose="020B0503030403020204" pitchFamily="34" charset="0"/>
                        </a:rPr>
                        <a:t>Bradford Council agreed that the mosque could create a larger car park for more  car parking spaces. Worshippers who attend the Mosque are still of predominantly Pakistani descent but also include Muslims from a variety of backgrounds, partly because of the proximity to the university.</a:t>
                      </a:r>
                    </a:p>
                  </a:txBody>
                  <a:tcPr/>
                </a:tc>
              </a:tr>
            </a:tbl>
          </a:graphicData>
        </a:graphic>
      </p:graphicFrame>
      <p:sp>
        <p:nvSpPr>
          <p:cNvPr id="5" name="Rectangle 4"/>
          <p:cNvSpPr/>
          <p:nvPr/>
        </p:nvSpPr>
        <p:spPr>
          <a:xfrm>
            <a:off x="457200" y="304800"/>
            <a:ext cx="8229600" cy="62484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3370565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3375"/>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5812" y="2348880"/>
            <a:ext cx="7992888" cy="2154436"/>
          </a:xfrm>
          <a:prstGeom prst="rect">
            <a:avLst/>
          </a:prstGeom>
        </p:spPr>
        <p:txBody>
          <a:bodyPr wrap="square">
            <a:spAutoFit/>
          </a:bodyPr>
          <a:lstStyle/>
          <a:p>
            <a:pPr algn="ctr"/>
            <a:r>
              <a:rPr lang="en-GB" sz="3200" dirty="0" smtClean="0">
                <a:latin typeface="Source Sans Pro" pitchFamily="34" charset="0"/>
              </a:rPr>
              <a:t>Find more teaching resources at:</a:t>
            </a:r>
          </a:p>
          <a:p>
            <a:pPr algn="ctr"/>
            <a:endParaRPr lang="en-GB" sz="3200" dirty="0">
              <a:latin typeface="Source Sans Pro" pitchFamily="34" charset="0"/>
            </a:endParaRPr>
          </a:p>
          <a:p>
            <a:pPr algn="ctr"/>
            <a:r>
              <a:rPr lang="en-GB" sz="3200" dirty="0" smtClean="0">
                <a:latin typeface="Source Sans Pro" pitchFamily="34" charset="0"/>
                <a:hlinkClick r:id="rId5"/>
              </a:rPr>
              <a:t>HistoricEngland.org.uk/Education</a:t>
            </a:r>
            <a:endParaRPr lang="en-GB" sz="3200" dirty="0" smtClean="0">
              <a:latin typeface="Source Sans Pro" pitchFamily="34" charset="0"/>
            </a:endParaRPr>
          </a:p>
          <a:p>
            <a:pPr algn="ctr"/>
            <a:endParaRPr lang="en-GB" sz="2000" dirty="0" smtClean="0">
              <a:latin typeface="Source Sans Pro" pitchFamily="34" charset="0"/>
            </a:endParaRPr>
          </a:p>
          <a:p>
            <a:endParaRPr lang="en-GB" dirty="0" smtClean="0">
              <a:solidFill>
                <a:srgbClr val="FFFFFF"/>
              </a:solidFill>
              <a:latin typeface="Source Sans Pro Light" pitchFamily="34" charset="0"/>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71</a:t>
            </a:fld>
            <a:endParaRPr lang="en-US"/>
          </a:p>
        </p:txBody>
      </p:sp>
    </p:spTree>
    <p:custDataLst>
      <p:tags r:id="rId1"/>
    </p:custDataLst>
    <p:extLst>
      <p:ext uri="{BB962C8B-B14F-4D97-AF65-F5344CB8AC3E}">
        <p14:creationId xmlns:p14="http://schemas.microsoft.com/office/powerpoint/2010/main" val="3064764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wner\AppData\Local\Microsoft\Windows Live Mail\WLMDSS.tmp\WLMB236.tmp\IMG_06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114426" y="1268760"/>
            <a:ext cx="7057973" cy="52716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Large </a:t>
            </a:r>
            <a:r>
              <a:rPr lang="en-GB" sz="4000" b="1" dirty="0">
                <a:latin typeface="Source Sans Pro" panose="020B0503030403020204" pitchFamily="34" charset="0"/>
              </a:rPr>
              <a:t>sign on </a:t>
            </a:r>
            <a:r>
              <a:rPr lang="en-GB" sz="4000" b="1" dirty="0" smtClean="0">
                <a:latin typeface="Source Sans Pro" panose="020B0503030403020204" pitchFamily="34" charset="0"/>
              </a:rPr>
              <a:t>outside </a:t>
            </a:r>
            <a:r>
              <a:rPr lang="en-GB" sz="4000" b="1" dirty="0">
                <a:latin typeface="Source Sans Pro" panose="020B0503030403020204" pitchFamily="34" charset="0"/>
              </a:rPr>
              <a:t>wall</a:t>
            </a:r>
            <a:endParaRPr lang="en-GB" dirty="0"/>
          </a:p>
        </p:txBody>
      </p:sp>
    </p:spTree>
    <p:custDataLst>
      <p:tags r:id="rId1"/>
    </p:custDataLst>
    <p:extLst>
      <p:ext uri="{BB962C8B-B14F-4D97-AF65-F5344CB8AC3E}">
        <p14:creationId xmlns:p14="http://schemas.microsoft.com/office/powerpoint/2010/main" val="3649494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Owner\AppData\Local\Microsoft\Windows Live Mail\WLMDSS.tmp\WLM4D33.tmp\IMG_067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7665" r="13052"/>
          <a:stretch/>
        </p:blipFill>
        <p:spPr bwMode="auto">
          <a:xfrm>
            <a:off x="336818" y="1926771"/>
            <a:ext cx="4442012" cy="4184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Owner\AppData\Local\Microsoft\Windows Live Mail\WLMDSS.tmp\WLM4D33.tmp\IMG_067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5152" t="35009" r="36659" b="34306"/>
          <a:stretch/>
        </p:blipFill>
        <p:spPr bwMode="auto">
          <a:xfrm>
            <a:off x="5029200" y="3771133"/>
            <a:ext cx="3845178" cy="23077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“BRANCH  </a:t>
            </a:r>
            <a:r>
              <a:rPr lang="en-GB" sz="4000" b="1" dirty="0">
                <a:latin typeface="Source Sans Pro" panose="020B0503030403020204" pitchFamily="34" charset="0"/>
              </a:rPr>
              <a:t>No 11” inscribed over </a:t>
            </a:r>
            <a:r>
              <a:rPr lang="en-GB" sz="4000" b="1" dirty="0" smtClean="0">
                <a:latin typeface="Source Sans Pro" panose="020B0503030403020204" pitchFamily="34" charset="0"/>
              </a:rPr>
              <a:t>outside </a:t>
            </a:r>
            <a:r>
              <a:rPr lang="en-GB" sz="4000" b="1" dirty="0">
                <a:latin typeface="Source Sans Pro" panose="020B0503030403020204" pitchFamily="34" charset="0"/>
              </a:rPr>
              <a:t>door</a:t>
            </a:r>
            <a:endParaRPr lang="en-GB" dirty="0"/>
          </a:p>
        </p:txBody>
      </p:sp>
      <p:cxnSp>
        <p:nvCxnSpPr>
          <p:cNvPr id="10" name="Straight Arrow Connector 9"/>
          <p:cNvCxnSpPr>
            <a:stCxn id="11" idx="1"/>
            <a:endCxn id="12" idx="3"/>
          </p:cNvCxnSpPr>
          <p:nvPr/>
        </p:nvCxnSpPr>
        <p:spPr>
          <a:xfrm flipH="1">
            <a:off x="3352800" y="2781154"/>
            <a:ext cx="2423946" cy="1237996"/>
          </a:xfrm>
          <a:prstGeom prst="straightConnector1">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76746" y="2427211"/>
            <a:ext cx="3034805" cy="707886"/>
          </a:xfrm>
          <a:prstGeom prst="rect">
            <a:avLst/>
          </a:prstGeom>
          <a:noFill/>
          <a:ln w="50800">
            <a:solidFill>
              <a:srgbClr val="00B0F0"/>
            </a:solidFill>
          </a:ln>
        </p:spPr>
        <p:txBody>
          <a:bodyPr wrap="none" rtlCol="0">
            <a:spAutoFit/>
          </a:bodyPr>
          <a:lstStyle/>
          <a:p>
            <a:r>
              <a:rPr lang="en-GB" sz="4000" dirty="0" smtClean="0">
                <a:latin typeface="Source Sans Pro" panose="020B0503030403020204" pitchFamily="34" charset="0"/>
              </a:rPr>
              <a:t>Branch No 11</a:t>
            </a:r>
            <a:endParaRPr lang="en-GB" sz="4000" dirty="0">
              <a:latin typeface="Source Sans Pro" panose="020B0503030403020204" pitchFamily="34" charset="0"/>
            </a:endParaRPr>
          </a:p>
        </p:txBody>
      </p:sp>
      <p:sp>
        <p:nvSpPr>
          <p:cNvPr id="12" name="Rectangle 11"/>
          <p:cNvSpPr/>
          <p:nvPr/>
        </p:nvSpPr>
        <p:spPr>
          <a:xfrm>
            <a:off x="1295400" y="3714350"/>
            <a:ext cx="2057400" cy="6096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p:cNvCxnSpPr/>
          <p:nvPr/>
        </p:nvCxnSpPr>
        <p:spPr>
          <a:xfrm>
            <a:off x="6378834" y="3135097"/>
            <a:ext cx="476737" cy="1970303"/>
          </a:xfrm>
          <a:prstGeom prst="straightConnector1">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4366031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1069</TotalTime>
  <Words>3533</Words>
  <Application>Microsoft Office PowerPoint</Application>
  <PresentationFormat>On-screen Show (4:3)</PresentationFormat>
  <Paragraphs>403</Paragraphs>
  <Slides>71</Slides>
  <Notes>23</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Edwards, Julie 3</dc:creator>
  <cp:lastModifiedBy>McHarg, Catherine</cp:lastModifiedBy>
  <cp:revision>61</cp:revision>
  <dcterms:created xsi:type="dcterms:W3CDTF">2006-08-16T00:00:00Z</dcterms:created>
  <dcterms:modified xsi:type="dcterms:W3CDTF">2020-01-17T13:02:55Z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63D41826-5B00-4AE5-A494-4232B74F5CCB</vt:lpwstr>
  </property>
  <property fmtid="{D5CDD505-2E9C-101B-9397-08002B2CF9AE}" pid="3" name="ArticulatePath">
    <vt:lpwstr>Shearbridge Mosque case study pptx</vt:lpwstr>
  </property>
</Properties>
</file>