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93" r:id="rId5"/>
    <p:sldId id="354" r:id="rId6"/>
    <p:sldId id="299" r:id="rId7"/>
    <p:sldId id="295" r:id="rId8"/>
    <p:sldId id="357" r:id="rId9"/>
    <p:sldId id="296" r:id="rId10"/>
    <p:sldId id="358" r:id="rId11"/>
    <p:sldId id="360" r:id="rId12"/>
    <p:sldId id="361" r:id="rId13"/>
    <p:sldId id="362" r:id="rId14"/>
    <p:sldId id="363" r:id="rId15"/>
    <p:sldId id="365" r:id="rId16"/>
    <p:sldId id="366" r:id="rId17"/>
    <p:sldId id="364" r:id="rId18"/>
    <p:sldId id="368" r:id="rId19"/>
    <p:sldId id="369" r:id="rId20"/>
    <p:sldId id="370" r:id="rId21"/>
    <p:sldId id="371" r:id="rId22"/>
    <p:sldId id="383" r:id="rId23"/>
    <p:sldId id="372" r:id="rId24"/>
    <p:sldId id="385" r:id="rId25"/>
    <p:sldId id="386" r:id="rId26"/>
    <p:sldId id="387" r:id="rId27"/>
    <p:sldId id="388" r:id="rId28"/>
    <p:sldId id="389" r:id="rId29"/>
    <p:sldId id="390" r:id="rId30"/>
    <p:sldId id="373" r:id="rId31"/>
    <p:sldId id="384" r:id="rId32"/>
    <p:sldId id="377" r:id="rId33"/>
    <p:sldId id="378" r:id="rId34"/>
    <p:sldId id="379" r:id="rId35"/>
    <p:sldId id="380" r:id="rId36"/>
    <p:sldId id="381" r:id="rId37"/>
    <p:sldId id="3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7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6625"/>
    <a:srgbClr val="7AA62C"/>
    <a:srgbClr val="F5B6CD"/>
    <a:srgbClr val="F192B4"/>
    <a:srgbClr val="77A942"/>
    <a:srgbClr val="99BF71"/>
    <a:srgbClr val="F5C946"/>
    <a:srgbClr val="F5B292"/>
    <a:srgbClr val="ADD0F0"/>
    <a:srgbClr val="BBD4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4C64B-927F-A30D-3AC7-1E028F05B3C1}" v="21" dt="2023-03-30T15:31:29.658"/>
    <p1510:client id="{816697D2-C449-49B1-A423-2F3F8D03BE0E}" v="214" dt="2023-03-31T13:29:53.941"/>
    <p1510:client id="{87F9C6A0-1F66-4299-BCF9-9B08A8BE07F9}" v="381" dt="2023-03-31T14:21:05.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guide orient="horz" pos="2115"/>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istoricengland.org.uk/images-books/photos/item/DP05990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a:t>Image </a:t>
            </a:r>
            <a:r>
              <a:rPr lang="en-GB" sz="1200" b="0" i="0" kern="1200">
                <a:solidFill>
                  <a:schemeClr val="tx1"/>
                </a:solidFill>
                <a:effectLst/>
                <a:latin typeface="+mn-lt"/>
                <a:ea typeface="+mn-ea"/>
                <a:cs typeface="+mn-cs"/>
              </a:rPr>
              <a:t>© Historic England Archive, Ref: DP059901, Date: 14 April 2008 - </a:t>
            </a:r>
            <a:r>
              <a:rPr lang="en-GB" sz="1200" u="sng" kern="1200">
                <a:solidFill>
                  <a:schemeClr val="tx1"/>
                </a:solidFill>
                <a:effectLst/>
                <a:latin typeface="+mn-lt"/>
                <a:ea typeface="+mn-ea"/>
                <a:cs typeface="+mn-cs"/>
                <a:hlinkClick r:id="rId3"/>
              </a:rPr>
              <a:t>https://historicengland.org.uk/images-books/photos/item/DP059901</a:t>
            </a:r>
            <a:r>
              <a:rPr lang="en-GB"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Photo Image: KING EDWARD VII AND QUEEN ALEXANDRA in their Coronation robes </a:t>
            </a:r>
            <a:r>
              <a:rPr lang="en-US"/>
              <a:t>©</a:t>
            </a:r>
            <a:r>
              <a:rPr lang="en-GB" err="1"/>
              <a:t>Alamy</a:t>
            </a:r>
            <a:r>
              <a:rPr lang="en-GB"/>
              <a:t> Ref: BRT92Y Date: 9 August 1902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err="1"/>
              <a:t>Paninting</a:t>
            </a:r>
            <a:r>
              <a:rPr lang="en-GB"/>
              <a:t> Image: Coronation of William IV and Queen Adelaide's in Westminster Abbey, London, 1831. </a:t>
            </a:r>
            <a:r>
              <a:rPr lang="en-US"/>
              <a:t>©</a:t>
            </a:r>
            <a:r>
              <a:rPr lang="en-GB" err="1"/>
              <a:t>Alamy</a:t>
            </a:r>
            <a:r>
              <a:rPr lang="en-GB"/>
              <a:t> Ref: DDTK61 Date: 1831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1</a:t>
            </a:fld>
            <a:endParaRPr lang="en-US"/>
          </a:p>
        </p:txBody>
      </p:sp>
    </p:spTree>
    <p:extLst>
      <p:ext uri="{BB962C8B-B14F-4D97-AF65-F5344CB8AC3E}">
        <p14:creationId xmlns:p14="http://schemas.microsoft.com/office/powerpoint/2010/main" val="222289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FFFB68-4C17-3C4E-8F1F-E2E74032E6C9}" type="slidenum">
              <a:rPr lang="en-US" smtClean="0"/>
              <a:t>4</a:t>
            </a:fld>
            <a:endParaRPr lang="en-US"/>
          </a:p>
        </p:txBody>
      </p:sp>
    </p:spTree>
    <p:extLst>
      <p:ext uri="{BB962C8B-B14F-4D97-AF65-F5344CB8AC3E}">
        <p14:creationId xmlns:p14="http://schemas.microsoft.com/office/powerpoint/2010/main" val="32581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FFFB68-4C17-3C4E-8F1F-E2E74032E6C9}" type="slidenum">
              <a:rPr lang="en-US" smtClean="0"/>
              <a:t>25</a:t>
            </a:fld>
            <a:endParaRPr lang="en-US"/>
          </a:p>
        </p:txBody>
      </p:sp>
    </p:spTree>
    <p:extLst>
      <p:ext uri="{BB962C8B-B14F-4D97-AF65-F5344CB8AC3E}">
        <p14:creationId xmlns:p14="http://schemas.microsoft.com/office/powerpoint/2010/main" val="242575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FFFB68-4C17-3C4E-8F1F-E2E74032E6C9}" type="slidenum">
              <a:rPr lang="en-US" smtClean="0"/>
              <a:t>34</a:t>
            </a:fld>
            <a:endParaRPr lang="en-US"/>
          </a:p>
        </p:txBody>
      </p:sp>
    </p:spTree>
    <p:extLst>
      <p:ext uri="{BB962C8B-B14F-4D97-AF65-F5344CB8AC3E}">
        <p14:creationId xmlns:p14="http://schemas.microsoft.com/office/powerpoint/2010/main" val="2657679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Single Imag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69C1781-720E-1D93-58A4-0181FF076ECE}"/>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7A942"/>
            </a:solidFill>
          </p:spPr>
        </p:sp>
      </p:gr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indent="0" algn="l">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document title</a:t>
            </a:r>
            <a:endParaRPr lang="en-US"/>
          </a:p>
        </p:txBody>
      </p:sp>
      <p:pic>
        <p:nvPicPr>
          <p:cNvPr id="9" name="Picture 4">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a:latin typeface="Arial" panose="020B0604020202020204" pitchFamily="34" charset="0"/>
              </a:rPr>
              <a:t>Education</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a:p>
        </p:txBody>
      </p:sp>
    </p:spTree>
    <p:extLst>
      <p:ext uri="{BB962C8B-B14F-4D97-AF65-F5344CB8AC3E}">
        <p14:creationId xmlns:p14="http://schemas.microsoft.com/office/powerpoint/2010/main" val="2890535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391178"/>
            <a:ext cx="10971915" cy="5399260"/>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AutoShape 5">
            <a:extLst>
              <a:ext uri="{FF2B5EF4-FFF2-40B4-BE49-F238E27FC236}">
                <a16:creationId xmlns:a16="http://schemas.microsoft.com/office/drawing/2014/main" id="{8DC9ECEE-0EE8-C1DE-10B8-270F3DA5D0C7}"/>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2" name="AutoShape 5">
            <a:extLst>
              <a:ext uri="{FF2B5EF4-FFF2-40B4-BE49-F238E27FC236}">
                <a16:creationId xmlns:a16="http://schemas.microsoft.com/office/drawing/2014/main" id="{8DC9ECEE-0EE8-C1DE-10B8-270F3DA5D0C7}"/>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391178"/>
            <a:ext cx="10971915" cy="6002128"/>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6" y="1411704"/>
            <a:ext cx="5324852" cy="4981601"/>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lvl1pPr>
          </a:lstStyle>
          <a:p>
            <a:r>
              <a:rPr lang="en-GB"/>
              <a:t>Click to edit</a:t>
            </a:r>
            <a:endParaRPr lang="en-US"/>
          </a:p>
        </p:txBody>
      </p:sp>
      <p:sp>
        <p:nvSpPr>
          <p:cNvPr id="5" name="Picture Placeholder 15">
            <a:extLst>
              <a:ext uri="{FF2B5EF4-FFF2-40B4-BE49-F238E27FC236}">
                <a16:creationId xmlns:a16="http://schemas.microsoft.com/office/drawing/2014/main" id="{A8D4281E-727A-E0FF-DF59-20BE3AF4F993}"/>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 Content Only">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391178"/>
            <a:ext cx="11362908" cy="6002128"/>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414546" y="1399707"/>
            <a:ext cx="11362908" cy="1921716"/>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lvl1pPr>
          </a:lstStyle>
          <a:p>
            <a:r>
              <a:rPr lang="en-GB"/>
              <a:t>Click to edit</a:t>
            </a:r>
            <a:endParaRPr lang="en-US"/>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7AA62C"/>
            </a:solidFill>
          </a:ln>
        </p:spPr>
        <p:txBody>
          <a:bodyPr/>
          <a:lstStyle/>
          <a:p>
            <a:endParaRPr lang="en-US"/>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0" name="AutoShape 5">
            <a:extLst>
              <a:ext uri="{FF2B5EF4-FFF2-40B4-BE49-F238E27FC236}">
                <a16:creationId xmlns:a16="http://schemas.microsoft.com/office/drawing/2014/main" id="{6F01D4DD-FAF6-D59B-C700-66E45D95B6AB}"/>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7AA62C"/>
            </a:solidFill>
          </a:ln>
        </p:spPr>
        <p:txBody>
          <a:bodyPr/>
          <a:lstStyle/>
          <a:p>
            <a:endParaRPr lang="en-US"/>
          </a:p>
        </p:txBody>
      </p:sp>
      <p:sp>
        <p:nvSpPr>
          <p:cNvPr id="6" name="Picture Placeholder 5">
            <a:extLst>
              <a:ext uri="{FF2B5EF4-FFF2-40B4-BE49-F238E27FC236}">
                <a16:creationId xmlns:a16="http://schemas.microsoft.com/office/drawing/2014/main" id="{2405DC80-D4F9-AF03-87B4-5FD807E27C67}"/>
              </a:ext>
            </a:extLst>
          </p:cNvPr>
          <p:cNvSpPr>
            <a:spLocks noGrp="1"/>
          </p:cNvSpPr>
          <p:nvPr>
            <p:ph type="pic" sz="quarter" idx="18" hasCustomPrompt="1"/>
          </p:nvPr>
        </p:nvSpPr>
        <p:spPr>
          <a:xfrm rot="20481903">
            <a:off x="5890120" y="720270"/>
            <a:ext cx="1778000" cy="635000"/>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p>
            <a:r>
              <a:rPr lang="en-US"/>
              <a:t> </a:t>
            </a:r>
          </a:p>
        </p:txBody>
      </p:sp>
      <p:sp>
        <p:nvSpPr>
          <p:cNvPr id="21" name="Picture Placeholder 5">
            <a:extLst>
              <a:ext uri="{FF2B5EF4-FFF2-40B4-BE49-F238E27FC236}">
                <a16:creationId xmlns:a16="http://schemas.microsoft.com/office/drawing/2014/main" id="{490A7667-F713-501A-63AF-EEAD14526B82}"/>
              </a:ext>
            </a:extLst>
          </p:cNvPr>
          <p:cNvSpPr>
            <a:spLocks noGrp="1"/>
          </p:cNvSpPr>
          <p:nvPr>
            <p:ph type="pic" sz="quarter" idx="19" hasCustomPrompt="1"/>
          </p:nvPr>
        </p:nvSpPr>
        <p:spPr>
          <a:xfrm rot="9839628">
            <a:off x="3322173" y="5443789"/>
            <a:ext cx="1778000" cy="635000"/>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p>
            <a:r>
              <a:rPr lang="en-US"/>
              <a:t> </a:t>
            </a:r>
          </a:p>
        </p:txBody>
      </p:sp>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DF09B61-4E47-EA9C-608B-975D7A5BD4AB}"/>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6" name="Picture Placeholder 13">
            <a:extLst>
              <a:ext uri="{FF2B5EF4-FFF2-40B4-BE49-F238E27FC236}">
                <a16:creationId xmlns:a16="http://schemas.microsoft.com/office/drawing/2014/main" id="{0C5B97FC-AB4E-1DB1-74F5-C823905C4A26}"/>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15" name="Picture Placeholder 13">
            <a:extLst>
              <a:ext uri="{FF2B5EF4-FFF2-40B4-BE49-F238E27FC236}">
                <a16:creationId xmlns:a16="http://schemas.microsoft.com/office/drawing/2014/main" id="{A5EC1B8E-118E-BFBF-C139-E7D78D13583F}"/>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10" name="Picture Placeholder 13">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17" name="Picture Placeholder 1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20" name="Text Placeholder 3">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1" name="Text Placeholder 3">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2" name="Text Placeholder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0" name="Picture Placeholder 39">
            <a:extLst>
              <a:ext uri="{FF2B5EF4-FFF2-40B4-BE49-F238E27FC236}">
                <a16:creationId xmlns:a16="http://schemas.microsoft.com/office/drawing/2014/main" id="{68DAFA26-B1D9-C74E-55A7-71DDCA28DD34}"/>
              </a:ext>
            </a:extLst>
          </p:cNvPr>
          <p:cNvSpPr>
            <a:spLocks noGrp="1"/>
          </p:cNvSpPr>
          <p:nvPr>
            <p:ph type="pic" sz="quarter" idx="22" hasCustomPrompt="1"/>
          </p:nvPr>
        </p:nvSpPr>
        <p:spPr>
          <a:xfrm>
            <a:off x="965507" y="3731741"/>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2" name="Text Placeholder 4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3" name="Picture Placeholder 39">
            <a:extLst>
              <a:ext uri="{FF2B5EF4-FFF2-40B4-BE49-F238E27FC236}">
                <a16:creationId xmlns:a16="http://schemas.microsoft.com/office/drawing/2014/main" id="{D1F788DE-674D-9F5F-697C-9723C3D8243A}"/>
              </a:ext>
            </a:extLst>
          </p:cNvPr>
          <p:cNvSpPr>
            <a:spLocks noGrp="1"/>
          </p:cNvSpPr>
          <p:nvPr>
            <p:ph type="pic" sz="quarter" idx="24" hasCustomPrompt="1"/>
          </p:nvPr>
        </p:nvSpPr>
        <p:spPr>
          <a:xfrm>
            <a:off x="4883450" y="3758075"/>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4" name="Text Placeholder 41">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5" name="Picture Placeholder 39">
            <a:extLst>
              <a:ext uri="{FF2B5EF4-FFF2-40B4-BE49-F238E27FC236}">
                <a16:creationId xmlns:a16="http://schemas.microsoft.com/office/drawing/2014/main" id="{0E7352E7-3CC4-489C-AB1C-12552E4C62F8}"/>
              </a:ext>
            </a:extLst>
          </p:cNvPr>
          <p:cNvSpPr>
            <a:spLocks noGrp="1"/>
          </p:cNvSpPr>
          <p:nvPr>
            <p:ph type="pic" sz="quarter" idx="26" hasCustomPrompt="1"/>
          </p:nvPr>
        </p:nvSpPr>
        <p:spPr>
          <a:xfrm>
            <a:off x="8362619" y="3715787"/>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6" name="Text Placeholder 41">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7"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Tree>
    <p:extLst>
      <p:ext uri="{BB962C8B-B14F-4D97-AF65-F5344CB8AC3E}">
        <p14:creationId xmlns:p14="http://schemas.microsoft.com/office/powerpoint/2010/main" val="297492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 Learning Aims">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69C1781-720E-1D93-58A4-0181FF076ECE}"/>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7A942"/>
            </a:solidFill>
          </p:spPr>
        </p:sp>
      </p:grpSp>
      <p:pic>
        <p:nvPicPr>
          <p:cNvPr id="9" name="Picture 4">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a:latin typeface="Arial" panose="020B0604020202020204" pitchFamily="34" charset="0"/>
              </a:rPr>
              <a:t>Education</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365709" y="2525251"/>
            <a:ext cx="3438195" cy="2639662"/>
          </a:xfrm>
          <a:prstGeom prst="rect">
            <a:avLst/>
          </a:prstGeom>
        </p:spPr>
        <p:txBody>
          <a:bodyPr/>
          <a:lstStyle/>
          <a:p>
            <a:endParaRPr lang="en-US"/>
          </a:p>
        </p:txBody>
      </p:sp>
      <p:sp>
        <p:nvSpPr>
          <p:cNvPr id="2" name="TextBox 1">
            <a:extLst>
              <a:ext uri="{FF2B5EF4-FFF2-40B4-BE49-F238E27FC236}">
                <a16:creationId xmlns:a16="http://schemas.microsoft.com/office/drawing/2014/main" id="{6F40BCDF-8B1B-DFF4-941C-CE8CD8E97833}"/>
              </a:ext>
            </a:extLst>
          </p:cNvPr>
          <p:cNvSpPr txBox="1"/>
          <p:nvPr userDrawn="1"/>
        </p:nvSpPr>
        <p:spPr>
          <a:xfrm>
            <a:off x="4320717" y="574157"/>
            <a:ext cx="2557506" cy="461665"/>
          </a:xfrm>
          <a:prstGeom prst="rect">
            <a:avLst/>
          </a:prstGeom>
          <a:noFill/>
        </p:spPr>
        <p:txBody>
          <a:bodyPr wrap="square" rtlCol="0">
            <a:spAutoFit/>
          </a:bodyPr>
          <a:lstStyle/>
          <a:p>
            <a:r>
              <a:rPr lang="en-US" sz="2400" b="1" spc="50" baseline="0">
                <a:solidFill>
                  <a:srgbClr val="191715"/>
                </a:solidFill>
                <a:latin typeface="Source Sans Pro Bold"/>
              </a:rPr>
              <a:t>Key Stage 2:</a:t>
            </a:r>
            <a:endParaRPr lang="en-US" sz="2400" baseline="0"/>
          </a:p>
        </p:txBody>
      </p:sp>
      <p:sp>
        <p:nvSpPr>
          <p:cNvPr id="4" name="TextBox 3">
            <a:extLst>
              <a:ext uri="{FF2B5EF4-FFF2-40B4-BE49-F238E27FC236}">
                <a16:creationId xmlns:a16="http://schemas.microsoft.com/office/drawing/2014/main" id="{544D9DEC-FB04-C3A3-A437-FD50C6FB4CB3}"/>
              </a:ext>
            </a:extLst>
          </p:cNvPr>
          <p:cNvSpPr txBox="1"/>
          <p:nvPr userDrawn="1"/>
        </p:nvSpPr>
        <p:spPr>
          <a:xfrm>
            <a:off x="4320717" y="1066969"/>
            <a:ext cx="8229600" cy="461665"/>
          </a:xfrm>
          <a:prstGeom prst="rect">
            <a:avLst/>
          </a:prstGeom>
          <a:noFill/>
        </p:spPr>
        <p:txBody>
          <a:bodyPr wrap="square" rtlCol="0">
            <a:spAutoFit/>
          </a:bodyPr>
          <a:lstStyle/>
          <a:p>
            <a:r>
              <a:rPr lang="en-US" sz="2400" b="1" spc="50" baseline="0">
                <a:solidFill>
                  <a:srgbClr val="191715"/>
                </a:solidFill>
                <a:latin typeface="Source Sans Pro Bold"/>
              </a:rPr>
              <a:t>Learning Aims and Outcomes:</a:t>
            </a:r>
            <a:endParaRPr lang="en-US" sz="2400" baseline="0"/>
          </a:p>
        </p:txBody>
      </p:sp>
      <p:sp>
        <p:nvSpPr>
          <p:cNvPr id="5" name="Text Placeholder 4">
            <a:extLst>
              <a:ext uri="{FF2B5EF4-FFF2-40B4-BE49-F238E27FC236}">
                <a16:creationId xmlns:a16="http://schemas.microsoft.com/office/drawing/2014/main" id="{5397B778-BBC3-72C1-8110-B1230D4905B7}"/>
              </a:ext>
            </a:extLst>
          </p:cNvPr>
          <p:cNvSpPr>
            <a:spLocks noGrp="1"/>
          </p:cNvSpPr>
          <p:nvPr>
            <p:ph type="body" sz="quarter" idx="12"/>
          </p:nvPr>
        </p:nvSpPr>
        <p:spPr>
          <a:xfrm>
            <a:off x="6295713" y="552891"/>
            <a:ext cx="5449248" cy="461665"/>
          </a:xfrm>
          <a:prstGeom prst="rect">
            <a:avLst/>
          </a:prstGeom>
        </p:spPr>
        <p:txBody>
          <a:bodyPr>
            <a:normAutofit/>
          </a:bodyPr>
          <a:lstStyle>
            <a:lvl1pPr marL="0" indent="0">
              <a:buFontTx/>
              <a:buNone/>
              <a:defRPr sz="2400" baseline="0"/>
            </a:lvl1pPr>
          </a:lstStyle>
          <a:p>
            <a:pPr lvl="0"/>
            <a:r>
              <a:rPr lang="en-GB"/>
              <a:t>Click to edit</a:t>
            </a:r>
            <a:endParaRPr lang="en-US"/>
          </a:p>
        </p:txBody>
      </p:sp>
      <p:sp>
        <p:nvSpPr>
          <p:cNvPr id="6" name="Content Placeholder 2">
            <a:extLst>
              <a:ext uri="{FF2B5EF4-FFF2-40B4-BE49-F238E27FC236}">
                <a16:creationId xmlns:a16="http://schemas.microsoft.com/office/drawing/2014/main" id="{AC48BEF6-C0DE-F23F-594B-3E3C19F2C9CC}"/>
              </a:ext>
            </a:extLst>
          </p:cNvPr>
          <p:cNvSpPr>
            <a:spLocks noGrp="1"/>
          </p:cNvSpPr>
          <p:nvPr>
            <p:ph idx="1"/>
          </p:nvPr>
        </p:nvSpPr>
        <p:spPr>
          <a:xfrm>
            <a:off x="4488530" y="1823565"/>
            <a:ext cx="7256431" cy="2863397"/>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322401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511ECD-BF5D-69CD-8BE0-8DEE89594BE4}"/>
              </a:ext>
            </a:extLst>
          </p:cNvPr>
          <p:cNvSpPr txBox="1"/>
          <p:nvPr userDrawn="1"/>
        </p:nvSpPr>
        <p:spPr>
          <a:xfrm>
            <a:off x="355304" y="1381474"/>
            <a:ext cx="2557506" cy="461665"/>
          </a:xfrm>
          <a:prstGeom prst="rect">
            <a:avLst/>
          </a:prstGeom>
          <a:noFill/>
        </p:spPr>
        <p:txBody>
          <a:bodyPr wrap="square" lIns="0" rtlCol="0">
            <a:spAutoFit/>
          </a:bodyPr>
          <a:lstStyle/>
          <a:p>
            <a:r>
              <a:rPr lang="en-US" sz="2400" b="1" spc="50" baseline="0">
                <a:solidFill>
                  <a:srgbClr val="191715"/>
                </a:solidFill>
                <a:latin typeface="Source Sans Pro Bold"/>
              </a:rPr>
              <a:t>Key Stage 2:</a:t>
            </a:r>
            <a:endParaRPr lang="en-US" sz="2400" baseline="0"/>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r>
              <a:rPr lang="en-US" sz="2400" b="1" spc="50" baseline="0">
                <a:solidFill>
                  <a:srgbClr val="191715"/>
                </a:solidFill>
                <a:latin typeface="Source Sans Pro Bold"/>
              </a:rPr>
              <a:t>Learning Aims and Outcomes:</a:t>
            </a:r>
            <a:endParaRPr lang="en-US" sz="2400" baseline="0"/>
          </a:p>
        </p:txBody>
      </p:sp>
      <p:sp>
        <p:nvSpPr>
          <p:cNvPr id="7" name="Text Placeholder 4">
            <a:extLst>
              <a:ext uri="{FF2B5EF4-FFF2-40B4-BE49-F238E27FC236}">
                <a16:creationId xmlns:a16="http://schemas.microsoft.com/office/drawing/2014/main" id="{6508AD26-88D5-E731-7357-00380488B6EB}"/>
              </a:ext>
            </a:extLst>
          </p:cNvPr>
          <p:cNvSpPr>
            <a:spLocks noGrp="1"/>
          </p:cNvSpPr>
          <p:nvPr>
            <p:ph type="body" sz="quarter" idx="12"/>
          </p:nvPr>
        </p:nvSpPr>
        <p:spPr>
          <a:xfrm>
            <a:off x="2161308" y="1381473"/>
            <a:ext cx="9192491" cy="461665"/>
          </a:xfrm>
          <a:prstGeom prst="rect">
            <a:avLst/>
          </a:prstGeom>
        </p:spPr>
        <p:txBody>
          <a:bodyPr>
            <a:normAutofit/>
          </a:bodyPr>
          <a:lstStyle>
            <a:lvl1pPr marL="0" indent="0">
              <a:buFontTx/>
              <a:buNone/>
              <a:defRPr sz="2400" baseline="0"/>
            </a:lvl1pPr>
          </a:lstStyle>
          <a:p>
            <a:pPr lvl="0"/>
            <a:r>
              <a:rPr lang="en-GB"/>
              <a:t>Click to edit</a:t>
            </a:r>
            <a:endParaRPr lang="en-US"/>
          </a:p>
        </p:txBody>
      </p:sp>
      <p:sp>
        <p:nvSpPr>
          <p:cNvPr id="9" name="Title 3">
            <a:extLst>
              <a:ext uri="{FF2B5EF4-FFF2-40B4-BE49-F238E27FC236}">
                <a16:creationId xmlns:a16="http://schemas.microsoft.com/office/drawing/2014/main" id="{F383AC8C-9FEF-1752-1DF9-79280F5C56D5}"/>
              </a:ext>
            </a:extLst>
          </p:cNvPr>
          <p:cNvSpPr>
            <a:spLocks noGrp="1"/>
          </p:cNvSpPr>
          <p:nvPr>
            <p:ph type="title"/>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597F32"/>
                </a:solidFill>
              </a:defRPr>
            </a:lvl1pPr>
          </a:lstStyle>
          <a:p>
            <a:r>
              <a:rPr lang="en-US"/>
              <a:t>Click to edit</a:t>
            </a:r>
            <a:endParaRPr lang="en-GB"/>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p:nvPr>
        </p:nvSpPr>
        <p:spPr>
          <a:xfrm>
            <a:off x="357186" y="2429353"/>
            <a:ext cx="10996613" cy="3392103"/>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pic>
        <p:nvPicPr>
          <p:cNvPr id="18" name="Picture 7">
            <a:extLst>
              <a:ext uri="{FF2B5EF4-FFF2-40B4-BE49-F238E27FC236}">
                <a16:creationId xmlns:a16="http://schemas.microsoft.com/office/drawing/2014/main" id="{01A08B8C-ABF2-20A3-5D1C-95CA41798853}"/>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
        <p:nvSpPr>
          <p:cNvPr id="2" name="TextBox 1">
            <a:extLst>
              <a:ext uri="{FF2B5EF4-FFF2-40B4-BE49-F238E27FC236}">
                <a16:creationId xmlns:a16="http://schemas.microsoft.com/office/drawing/2014/main" id="{5E65B1FA-7046-8CA4-7B84-6AB4DE3817F6}"/>
              </a:ext>
            </a:extLst>
          </p:cNvPr>
          <p:cNvSpPr txBox="1"/>
          <p:nvPr userDrawn="1"/>
        </p:nvSpPr>
        <p:spPr>
          <a:xfrm>
            <a:off x="2659224" y="1082351"/>
            <a:ext cx="184731" cy="369332"/>
          </a:xfrm>
          <a:prstGeom prst="rect">
            <a:avLst/>
          </a:prstGeom>
          <a:noFill/>
        </p:spPr>
        <p:txBody>
          <a:bodyPr wrap="none" rtlCol="0">
            <a:spAutoFit/>
          </a:bodyPr>
          <a:lstStyle/>
          <a:p>
            <a:endParaRPr lang="en-US"/>
          </a:p>
        </p:txBody>
      </p:sp>
      <p:grpSp>
        <p:nvGrpSpPr>
          <p:cNvPr id="10" name="Group 2">
            <a:extLst>
              <a:ext uri="{FF2B5EF4-FFF2-40B4-BE49-F238E27FC236}">
                <a16:creationId xmlns:a16="http://schemas.microsoft.com/office/drawing/2014/main" id="{C5FF42A0-2B22-9A4D-5106-8ED5B94E40D0}"/>
              </a:ext>
            </a:extLst>
          </p:cNvPr>
          <p:cNvGrpSpPr/>
          <p:nvPr userDrawn="1"/>
        </p:nvGrpSpPr>
        <p:grpSpPr>
          <a:xfrm rot="-5400000">
            <a:off x="8435508" y="3101506"/>
            <a:ext cx="6857998" cy="654989"/>
            <a:chOff x="0" y="0"/>
            <a:chExt cx="1993384" cy="182252"/>
          </a:xfrm>
        </p:grpSpPr>
        <p:sp>
          <p:nvSpPr>
            <p:cNvPr id="11" name="Freeform 3">
              <a:extLst>
                <a:ext uri="{FF2B5EF4-FFF2-40B4-BE49-F238E27FC236}">
                  <a16:creationId xmlns:a16="http://schemas.microsoft.com/office/drawing/2014/main" id="{F205FFBF-5408-C844-0E3B-D5D353C0652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2" name="TextBox 4">
            <a:extLst>
              <a:ext uri="{FF2B5EF4-FFF2-40B4-BE49-F238E27FC236}">
                <a16:creationId xmlns:a16="http://schemas.microsoft.com/office/drawing/2014/main" id="{239144C5-C2E0-CF18-E233-F8758440FD2C}"/>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84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A5EC1B8E-118E-BFBF-C139-E7D78D13583F}"/>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456807" y="1502499"/>
            <a:ext cx="4151741" cy="3894495"/>
          </a:xfrm>
          <a:prstGeom prst="rect">
            <a:avLst/>
          </a:prstGeom>
        </p:spPr>
        <p:txBody>
          <a:bodyPr/>
          <a:lstStyle/>
          <a:p>
            <a:endParaRPr lang="en-US"/>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1470244"/>
            <a:ext cx="5022887" cy="5022630"/>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F06F181-EF0F-68FA-60E5-D566B1226EF8}"/>
              </a:ext>
            </a:extLst>
          </p:cNvPr>
          <p:cNvSpPr>
            <a:spLocks noGrp="1"/>
          </p:cNvSpPr>
          <p:nvPr>
            <p:ph type="pic" sz="quarter" idx="24" hasCustomPrompt="1"/>
          </p:nvPr>
        </p:nvSpPr>
        <p:spPr>
          <a:xfrm>
            <a:off x="738651" y="5669571"/>
            <a:ext cx="3643313" cy="579437"/>
          </a:xfrm>
          <a:prstGeom prst="rect">
            <a:avLst/>
          </a:prstGeom>
          <a:blipFill>
            <a:blip r:embed="rId2"/>
            <a:stretch>
              <a:fillRect l="-412" r="-412"/>
            </a:stretch>
          </a:blipFill>
        </p:spPr>
        <p:txBody>
          <a:bodyPr/>
          <a:lstStyle/>
          <a:p>
            <a:r>
              <a:rPr lang="en-US"/>
              <a:t> </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5213534" y="1065876"/>
            <a:ext cx="5905354" cy="5183131"/>
          </a:xfrm>
          <a:prstGeom prst="rect">
            <a:avLst/>
          </a:prstGeom>
        </p:spPr>
        <p:txBody>
          <a:bodyPr lIns="0" rIns="90000"/>
          <a:lstStyle>
            <a:lvl1pPr marL="0" indent="0">
              <a:buFontTx/>
              <a:buNone/>
              <a:defRPr b="0" i="0" baseline="0"/>
            </a:lvl1pPr>
            <a:lvl2pPr marL="457200" indent="0">
              <a:buFontTx/>
              <a:buNone/>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5" name="Group 2">
            <a:extLst>
              <a:ext uri="{FF2B5EF4-FFF2-40B4-BE49-F238E27FC236}">
                <a16:creationId xmlns:a16="http://schemas.microsoft.com/office/drawing/2014/main" id="{821DB049-EE30-C60F-4BE8-EC4BF44F3BAC}"/>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F06F181-EF0F-68FA-60E5-D566B1226EF8}"/>
              </a:ext>
            </a:extLst>
          </p:cNvPr>
          <p:cNvSpPr>
            <a:spLocks noGrp="1"/>
          </p:cNvSpPr>
          <p:nvPr>
            <p:ph type="pic" sz="quarter" idx="24" hasCustomPrompt="1"/>
          </p:nvPr>
        </p:nvSpPr>
        <p:spPr>
          <a:xfrm>
            <a:off x="7078120" y="5589969"/>
            <a:ext cx="3643313" cy="579437"/>
          </a:xfrm>
          <a:prstGeom prst="rect">
            <a:avLst/>
          </a:prstGeom>
          <a:blipFill>
            <a:blip r:embed="rId2"/>
            <a:stretch>
              <a:fillRect l="-412" r="-412"/>
            </a:stretch>
          </a:blipFill>
        </p:spPr>
        <p:txBody>
          <a:bodyPr/>
          <a:lstStyle/>
          <a:p>
            <a:r>
              <a:rPr lang="en-US"/>
              <a:t> </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57187" y="1080312"/>
            <a:ext cx="5905354" cy="4383786"/>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3" name="Group 2">
            <a:extLst>
              <a:ext uri="{FF2B5EF4-FFF2-40B4-BE49-F238E27FC236}">
                <a16:creationId xmlns:a16="http://schemas.microsoft.com/office/drawing/2014/main" id="{7FDE46AC-A9E1-7572-F6FB-B125C72FFDB7}"/>
              </a:ext>
            </a:extLst>
          </p:cNvPr>
          <p:cNvGrpSpPr/>
          <p:nvPr userDrawn="1"/>
        </p:nvGrpSpPr>
        <p:grpSpPr>
          <a:xfrm rot="-5400000">
            <a:off x="8435508" y="3101506"/>
            <a:ext cx="6857998" cy="654989"/>
            <a:chOff x="0" y="0"/>
            <a:chExt cx="1993384" cy="182252"/>
          </a:xfrm>
        </p:grpSpPr>
        <p:sp>
          <p:nvSpPr>
            <p:cNvPr id="4" name="Freeform 3">
              <a:extLst>
                <a:ext uri="{FF2B5EF4-FFF2-40B4-BE49-F238E27FC236}">
                  <a16:creationId xmlns:a16="http://schemas.microsoft.com/office/drawing/2014/main" id="{93CC7725-7842-6C90-329A-E7C115E56D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5" name="TextBox 4">
            <a:extLst>
              <a:ext uri="{FF2B5EF4-FFF2-40B4-BE49-F238E27FC236}">
                <a16:creationId xmlns:a16="http://schemas.microsoft.com/office/drawing/2014/main" id="{E72FBDE7-90A9-23FC-478B-516940194C99}"/>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57187" y="1080311"/>
            <a:ext cx="5905354" cy="5308613"/>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0" name="Picture Placeholder 15">
            <a:extLst>
              <a:ext uri="{FF2B5EF4-FFF2-40B4-BE49-F238E27FC236}">
                <a16:creationId xmlns:a16="http://schemas.microsoft.com/office/drawing/2014/main" id="{39C52D04-F408-5642-E06A-3FDED0B51852}"/>
              </a:ext>
            </a:extLst>
          </p:cNvPr>
          <p:cNvSpPr>
            <a:spLocks noGrp="1"/>
          </p:cNvSpPr>
          <p:nvPr>
            <p:ph type="pic" sz="quarter" idx="24" hasCustomPrompt="1"/>
          </p:nvPr>
        </p:nvSpPr>
        <p:spPr>
          <a:xfrm>
            <a:off x="7177139" y="2630017"/>
            <a:ext cx="2223218" cy="579437"/>
          </a:xfrm>
          <a:prstGeom prst="rect">
            <a:avLst/>
          </a:prstGeom>
          <a:blipFill>
            <a:blip r:embed="rId2"/>
            <a:stretch>
              <a:fillRect l="-412" r="-412"/>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bg1"/>
                </a:solidFill>
              </a:defRPr>
            </a:lvl1pPr>
          </a:lstStyle>
          <a:p>
            <a:pPr lvl="0"/>
            <a:r>
              <a:rPr lang="en-US"/>
              <a:t>Click to edit</a:t>
            </a:r>
          </a:p>
        </p:txBody>
      </p:sp>
      <p:sp>
        <p:nvSpPr>
          <p:cNvPr id="15" name="Picture Placeholder 15">
            <a:extLst>
              <a:ext uri="{FF2B5EF4-FFF2-40B4-BE49-F238E27FC236}">
                <a16:creationId xmlns:a16="http://schemas.microsoft.com/office/drawing/2014/main" id="{E3B1B4E7-928C-1AD7-05F2-BB41C3FEB1C2}"/>
              </a:ext>
            </a:extLst>
          </p:cNvPr>
          <p:cNvSpPr>
            <a:spLocks noGrp="1"/>
          </p:cNvSpPr>
          <p:nvPr>
            <p:ph type="pic" sz="quarter" idx="25" hasCustomPrompt="1"/>
          </p:nvPr>
        </p:nvSpPr>
        <p:spPr>
          <a:xfrm>
            <a:off x="9178952" y="6110222"/>
            <a:ext cx="2223218" cy="579437"/>
          </a:xfrm>
          <a:prstGeom prst="rect">
            <a:avLst/>
          </a:prstGeom>
          <a:blipFill>
            <a:blip r:embed="rId2"/>
            <a:stretch>
              <a:fillRect l="-412" r="-412"/>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bg1"/>
                </a:solidFill>
              </a:defRPr>
            </a:lvl1pPr>
          </a:lstStyle>
          <a:p>
            <a:pPr lvl="0"/>
            <a:r>
              <a:rPr lang="en-US"/>
              <a:t>Click to edit</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57188" y="1780413"/>
            <a:ext cx="5905354" cy="4266470"/>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Picture Placeholder 13">
            <a:extLst>
              <a:ext uri="{FF2B5EF4-FFF2-40B4-BE49-F238E27FC236}">
                <a16:creationId xmlns:a16="http://schemas.microsoft.com/office/drawing/2014/main" id="{DBE7C6AD-9EF4-C8BD-F254-F9A43B87974C}"/>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089849" y="113396"/>
            <a:ext cx="2945160" cy="2762675"/>
          </a:xfrm>
          <a:prstGeom prst="rect">
            <a:avLst/>
          </a:prstGeom>
        </p:spPr>
        <p:txBody>
          <a:bodyPr/>
          <a:lstStyle/>
          <a:p>
            <a:endParaRPr lang="en-US"/>
          </a:p>
        </p:txBody>
      </p:sp>
      <p:sp>
        <p:nvSpPr>
          <p:cNvPr id="4" name="Picture Placeholder 13">
            <a:extLst>
              <a:ext uri="{FF2B5EF4-FFF2-40B4-BE49-F238E27FC236}">
                <a16:creationId xmlns:a16="http://schemas.microsoft.com/office/drawing/2014/main" id="{67B0742A-D5AC-E9BC-AC04-0EAB1A6EE463}"/>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252435" y="2837690"/>
            <a:ext cx="2963115" cy="2779517"/>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EC0D0A2A-79D8-C43B-BA57-BBEFE892C5D8}"/>
              </a:ext>
            </a:extLst>
          </p:cNvPr>
          <p:cNvSpPr>
            <a:spLocks noGrp="1"/>
          </p:cNvSpPr>
          <p:nvPr>
            <p:ph type="pic" sz="quarter" idx="25" hasCustomPrompt="1"/>
          </p:nvPr>
        </p:nvSpPr>
        <p:spPr>
          <a:xfrm>
            <a:off x="6496050" y="6057900"/>
            <a:ext cx="2836863" cy="631825"/>
          </a:xfrm>
          <a:prstGeom prst="rect">
            <a:avLst/>
          </a:prstGeom>
          <a:blipFill>
            <a:blip r:embed="rId3"/>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13" name="Picture Placeholder 9">
            <a:extLst>
              <a:ext uri="{FF2B5EF4-FFF2-40B4-BE49-F238E27FC236}">
                <a16:creationId xmlns:a16="http://schemas.microsoft.com/office/drawing/2014/main" id="{3D843452-DDC2-464B-128D-56EE03D75799}"/>
              </a:ext>
            </a:extLst>
          </p:cNvPr>
          <p:cNvSpPr>
            <a:spLocks noGrp="1"/>
          </p:cNvSpPr>
          <p:nvPr>
            <p:ph type="pic" sz="quarter" idx="26" hasCustomPrompt="1"/>
          </p:nvPr>
        </p:nvSpPr>
        <p:spPr>
          <a:xfrm>
            <a:off x="8897031" y="1148588"/>
            <a:ext cx="2836863" cy="631825"/>
          </a:xfrm>
          <a:prstGeom prst="rect">
            <a:avLst/>
          </a:prstGeom>
          <a:blipFill>
            <a:blip r:embed="rId3"/>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1470244"/>
            <a:ext cx="10971915" cy="4320194"/>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AutoShape 5">
            <a:extLst>
              <a:ext uri="{FF2B5EF4-FFF2-40B4-BE49-F238E27FC236}">
                <a16:creationId xmlns:a16="http://schemas.microsoft.com/office/drawing/2014/main" id="{0686A806-8B99-4CCF-73F4-B0B3B2E13398}"/>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61" r:id="rId3"/>
    <p:sldLayoutId id="2147483650" r:id="rId4"/>
    <p:sldLayoutId id="2147483673" r:id="rId5"/>
    <p:sldLayoutId id="2147483677" r:id="rId6"/>
    <p:sldLayoutId id="2147483679" r:id="rId7"/>
    <p:sldLayoutId id="2147483680" r:id="rId8"/>
    <p:sldLayoutId id="2147483666" r:id="rId9"/>
    <p:sldLayoutId id="2147483667" r:id="rId10"/>
    <p:sldLayoutId id="2147483675" r:id="rId11"/>
    <p:sldLayoutId id="2147483671" r:id="rId12"/>
    <p:sldLayoutId id="2147483681" r:id="rId13"/>
    <p:sldLayoutId id="2147483672" r:id="rId14"/>
    <p:sldLayoutId id="2147483678" r:id="rId15"/>
    <p:sldLayoutId id="2147483664" r:id="rId16"/>
    <p:sldLayoutId id="2147483663" r:id="rId17"/>
    <p:sldLayoutId id="2147483660" r:id="rId18"/>
  </p:sldLayoutIdLst>
  <p:txStyles>
    <p:title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hyperlink" Target="https://historicengland.org.uk/services-skills/education/teaching-activities/photos-and-paintings-as-historical-evidence"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93F42E5-3E66-42C4-ACE0-0B5981628394}"/>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10702" b="10702"/>
          <a:stretch>
            <a:fillRect/>
          </a:stretch>
        </p:blipFill>
        <p:spPr>
          <a:prstGeom prst="rect">
            <a:avLst/>
          </a:prstGeom>
        </p:spPr>
      </p:pic>
      <p:pic>
        <p:nvPicPr>
          <p:cNvPr id="7" name="Picture 6">
            <a:extLst>
              <a:ext uri="{FF2B5EF4-FFF2-40B4-BE49-F238E27FC236}">
                <a16:creationId xmlns:a16="http://schemas.microsoft.com/office/drawing/2014/main" id="{60CABFEF-94C7-418F-ACEA-6FCD097256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73808" y="0"/>
            <a:ext cx="3822523" cy="6858000"/>
          </a:xfrm>
          <a:prstGeom prst="rect">
            <a:avLst/>
          </a:prstGeom>
        </p:spPr>
      </p:pic>
      <p:pic>
        <p:nvPicPr>
          <p:cNvPr id="9" name="Picture 8">
            <a:extLst>
              <a:ext uri="{FF2B5EF4-FFF2-40B4-BE49-F238E27FC236}">
                <a16:creationId xmlns:a16="http://schemas.microsoft.com/office/drawing/2014/main" id="{CCE64B3C-90B3-4697-81A8-7D47DEC1D7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5401" y="0"/>
            <a:ext cx="3822523" cy="6858000"/>
          </a:xfrm>
          <a:prstGeom prst="rect">
            <a:avLst/>
          </a:prstGeom>
        </p:spPr>
      </p:pic>
      <p:sp>
        <p:nvSpPr>
          <p:cNvPr id="3" name="Title 2">
            <a:extLst>
              <a:ext uri="{FF2B5EF4-FFF2-40B4-BE49-F238E27FC236}">
                <a16:creationId xmlns:a16="http://schemas.microsoft.com/office/drawing/2014/main" id="{5C038D88-3FBA-862A-3491-F56491207859}"/>
              </a:ext>
            </a:extLst>
          </p:cNvPr>
          <p:cNvSpPr>
            <a:spLocks noGrp="1"/>
          </p:cNvSpPr>
          <p:nvPr>
            <p:ph type="title" idx="4294967295"/>
          </p:nvPr>
        </p:nvSpPr>
        <p:spPr>
          <a:xfrm>
            <a:off x="838200" y="-1325563"/>
            <a:ext cx="10515600" cy="1325563"/>
          </a:xfrm>
          <a:prstGeom prst="rect">
            <a:avLst/>
          </a:prstGeom>
        </p:spPr>
        <p:txBody>
          <a:bodyPr anchor="b"/>
          <a:lstStyle/>
          <a:p>
            <a:r>
              <a:rPr lang="en-GB"/>
              <a:t>Teaching Activity on using photos and paintings</a:t>
            </a:r>
          </a:p>
        </p:txBody>
      </p:sp>
      <p:sp>
        <p:nvSpPr>
          <p:cNvPr id="2" name="Subtitle 1">
            <a:extLst>
              <a:ext uri="{FF2B5EF4-FFF2-40B4-BE49-F238E27FC236}">
                <a16:creationId xmlns:a16="http://schemas.microsoft.com/office/drawing/2014/main" id="{C84CEEEA-6223-FA54-AC63-318C401E97C2}"/>
              </a:ext>
            </a:extLst>
          </p:cNvPr>
          <p:cNvSpPr>
            <a:spLocks noGrp="1"/>
          </p:cNvSpPr>
          <p:nvPr>
            <p:ph type="subTitle" idx="1"/>
          </p:nvPr>
        </p:nvSpPr>
        <p:spPr/>
        <p:txBody>
          <a:bodyPr lIns="0" tIns="45720" rIns="91440" bIns="45720" anchor="t"/>
          <a:lstStyle/>
          <a:p>
            <a:r>
              <a:rPr lang="en-GB" dirty="0"/>
              <a:t>How do historians use photos and paintings as historical evidence? </a:t>
            </a:r>
            <a:endParaRPr lang="en-US" dirty="0"/>
          </a:p>
        </p:txBody>
      </p:sp>
      <p:pic>
        <p:nvPicPr>
          <p:cNvPr id="10" name="Picture 9" descr=":photo of King Edward VII and Queen Alexandr in their Coronation robes 1902">
            <a:extLst>
              <a:ext uri="{FF2B5EF4-FFF2-40B4-BE49-F238E27FC236}">
                <a16:creationId xmlns:a16="http://schemas.microsoft.com/office/drawing/2014/main" id="{4F92B50D-825A-4519-826C-CAFAD69A3C35}"/>
              </a:ext>
            </a:extLst>
          </p:cNvPr>
          <p:cNvPicPr>
            <a:picLocks noChangeAspect="1"/>
          </p:cNvPicPr>
          <p:nvPr/>
        </p:nvPicPr>
        <p:blipFill>
          <a:blip r:embed="rId4"/>
          <a:stretch>
            <a:fillRect/>
          </a:stretch>
        </p:blipFill>
        <p:spPr>
          <a:xfrm>
            <a:off x="4482184" y="900112"/>
            <a:ext cx="3405769" cy="4614863"/>
          </a:xfrm>
          <a:prstGeom prst="rect">
            <a:avLst/>
          </a:prstGeom>
        </p:spPr>
      </p:pic>
      <p:pic>
        <p:nvPicPr>
          <p:cNvPr id="12" name="Picture 11" descr="Painting of the Coronation of William IV and Queen Adelaide's in Westminster Abbey, London, 1831">
            <a:extLst>
              <a:ext uri="{FF2B5EF4-FFF2-40B4-BE49-F238E27FC236}">
                <a16:creationId xmlns:a16="http://schemas.microsoft.com/office/drawing/2014/main" id="{153A1F37-E351-4226-8A3B-12530E7D3958}"/>
              </a:ext>
            </a:extLst>
          </p:cNvPr>
          <p:cNvPicPr>
            <a:picLocks noChangeAspect="1"/>
          </p:cNvPicPr>
          <p:nvPr/>
        </p:nvPicPr>
        <p:blipFill rotWithShape="1">
          <a:blip r:embed="rId5"/>
          <a:srcRect t="2941" b="10125"/>
          <a:stretch/>
        </p:blipFill>
        <p:spPr>
          <a:xfrm>
            <a:off x="8354811" y="1053946"/>
            <a:ext cx="3393644" cy="4461029"/>
          </a:xfrm>
          <a:prstGeom prst="rect">
            <a:avLst/>
          </a:prstGeom>
        </p:spPr>
      </p:pic>
    </p:spTree>
    <p:extLst>
      <p:ext uri="{BB962C8B-B14F-4D97-AF65-F5344CB8AC3E}">
        <p14:creationId xmlns:p14="http://schemas.microsoft.com/office/powerpoint/2010/main" val="183563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0E1055-5415-4B5C-9FBB-60AE11CBD5F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02672" y="1473976"/>
            <a:ext cx="3793751" cy="3601340"/>
          </a:xfrm>
          <a:prstGeom prst="rect">
            <a:avLst/>
          </a:prstGeom>
        </p:spPr>
      </p:pic>
      <p:pic>
        <p:nvPicPr>
          <p:cNvPr id="12" name="Picture 11">
            <a:extLst>
              <a:ext uri="{FF2B5EF4-FFF2-40B4-BE49-F238E27FC236}">
                <a16:creationId xmlns:a16="http://schemas.microsoft.com/office/drawing/2014/main" id="{E70C5996-07C4-4416-9959-C1F0160277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99547" y="4671066"/>
            <a:ext cx="1683624" cy="1085647"/>
          </a:xfrm>
          <a:prstGeom prst="rect">
            <a:avLst/>
          </a:prstGeom>
        </p:spPr>
      </p:pic>
      <p:sp>
        <p:nvSpPr>
          <p:cNvPr id="13" name="Picture Placeholder 39">
            <a:extLst>
              <a:ext uri="{FF2B5EF4-FFF2-40B4-BE49-F238E27FC236}">
                <a16:creationId xmlns:a16="http://schemas.microsoft.com/office/drawing/2014/main" id="{61501572-A496-4CED-BFD5-2D46A599A47B}"/>
              </a:ext>
              <a:ext uri="{C183D7F6-B498-43B3-948B-1728B52AA6E4}">
                <adec:decorative xmlns:adec="http://schemas.microsoft.com/office/drawing/2017/decorative" val="1"/>
              </a:ext>
            </a:extLst>
          </p:cNvPr>
          <p:cNvSpPr txBox="1">
            <a:spLocks/>
          </p:cNvSpPr>
          <p:nvPr/>
        </p:nvSpPr>
        <p:spPr>
          <a:xfrm rot="20151158">
            <a:off x="6783407" y="1395719"/>
            <a:ext cx="1769427"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6" name="Title 1">
            <a:extLst>
              <a:ext uri="{FF2B5EF4-FFF2-40B4-BE49-F238E27FC236}">
                <a16:creationId xmlns:a16="http://schemas.microsoft.com/office/drawing/2014/main" id="{CCCB6981-C27E-421D-9BCA-B9B2B9E92EA0}"/>
              </a:ext>
            </a:extLst>
          </p:cNvPr>
          <p:cNvSpPr txBox="1">
            <a:spLocks noGrp="1"/>
          </p:cNvSpPr>
          <p:nvPr>
            <p:ph type="title" idx="4294967295"/>
          </p:nvPr>
        </p:nvSpPr>
        <p:spPr>
          <a:xfrm>
            <a:off x="278899" y="265224"/>
            <a:ext cx="7323773"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597F32"/>
                </a:solidFill>
                <a:effectLst/>
                <a:uLnTx/>
                <a:uFillTx/>
                <a:latin typeface="Arial" panose="020B0604020202020204" pitchFamily="34" charset="0"/>
                <a:ea typeface="+mj-ea"/>
                <a:cs typeface="+mj-cs"/>
              </a:rPr>
              <a:t>Activities to help you analyse photos or paintings.</a:t>
            </a:r>
            <a:endParaRPr kumimoji="0" lang="en-US" sz="32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7" name="Content Placeholder 2">
            <a:extLst>
              <a:ext uri="{FF2B5EF4-FFF2-40B4-BE49-F238E27FC236}">
                <a16:creationId xmlns:a16="http://schemas.microsoft.com/office/drawing/2014/main" id="{9B9A5C38-B9EF-454B-9956-AA164808AE93}"/>
              </a:ext>
            </a:extLst>
          </p:cNvPr>
          <p:cNvSpPr>
            <a:spLocks noGrp="1"/>
          </p:cNvSpPr>
          <p:nvPr>
            <p:ph idx="1"/>
          </p:nvPr>
        </p:nvSpPr>
        <p:spPr>
          <a:xfrm>
            <a:off x="278899" y="1473976"/>
            <a:ext cx="7451790" cy="5162418"/>
          </a:xfrm>
        </p:spPr>
        <p:txBody>
          <a:bodyPr>
            <a:normAutofit/>
          </a:bodyPr>
          <a:lstStyle/>
          <a:p>
            <a:pPr marL="0" lvl="0" indent="0">
              <a:buNone/>
            </a:pPr>
            <a:r>
              <a:rPr lang="en-GB" sz="4100"/>
              <a:t>What can you infer? </a:t>
            </a:r>
          </a:p>
          <a:p>
            <a:pPr marL="457200" indent="-457200">
              <a:buFont typeface="Arial" panose="020B0604020202020204" pitchFamily="34" charset="0"/>
              <a:buChar char="•"/>
            </a:pPr>
            <a:r>
              <a:rPr lang="en-GB"/>
              <a:t>What  might the people in the image be saying? Draw speech bubbles and write in your ideas.  Why do you think this?</a:t>
            </a:r>
          </a:p>
          <a:p>
            <a:pPr marL="457200" indent="-457200">
              <a:buFont typeface="Arial" panose="020B0604020202020204" pitchFamily="34" charset="0"/>
              <a:buChar char="•"/>
            </a:pPr>
            <a:r>
              <a:rPr lang="en-GB"/>
              <a:t>Imagine what might have happened just before or just after the image </a:t>
            </a:r>
            <a:r>
              <a:rPr lang="en-GB" dirty="0"/>
              <a:t>was </a:t>
            </a:r>
            <a:r>
              <a:rPr lang="en-GB"/>
              <a:t>captured.  Why do you think this?</a:t>
            </a:r>
          </a:p>
          <a:p>
            <a:pPr marL="457200" indent="-457200">
              <a:buFont typeface="Arial" panose="020B0604020202020204" pitchFamily="34" charset="0"/>
              <a:buChar char="•"/>
            </a:pPr>
            <a:r>
              <a:rPr lang="en-GB"/>
              <a:t>How does the image make you feel and why?  Do you think the person who made the image wanted you to feel this way?</a:t>
            </a:r>
          </a:p>
          <a:p>
            <a:pPr marL="0" lvl="0" indent="0">
              <a:buNone/>
            </a:pPr>
            <a:endParaRPr lang="en-GB"/>
          </a:p>
        </p:txBody>
      </p:sp>
      <p:sp>
        <p:nvSpPr>
          <p:cNvPr id="14" name="Text Placeholder 41">
            <a:extLst>
              <a:ext uri="{FF2B5EF4-FFF2-40B4-BE49-F238E27FC236}">
                <a16:creationId xmlns:a16="http://schemas.microsoft.com/office/drawing/2014/main" id="{E496BD19-A9B9-4784-AD52-B305F6B4EF41}"/>
              </a:ext>
            </a:extLst>
          </p:cNvPr>
          <p:cNvSpPr txBox="1">
            <a:spLocks/>
          </p:cNvSpPr>
          <p:nvPr/>
        </p:nvSpPr>
        <p:spPr>
          <a:xfrm rot="19968762">
            <a:off x="6752274" y="1571658"/>
            <a:ext cx="1700794" cy="393089"/>
          </a:xfrm>
          <a:prstGeom prst="rect">
            <a:avLst/>
          </a:prstGeom>
          <a:noFill/>
        </p:spPr>
        <p:txBody>
          <a:bodyPr anchor="ctr" anchorCtr="0">
            <a:no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Look</a:t>
            </a:r>
          </a:p>
        </p:txBody>
      </p:sp>
      <p:sp>
        <p:nvSpPr>
          <p:cNvPr id="11" name="Rectangle 10">
            <a:extLst>
              <a:ext uri="{FF2B5EF4-FFF2-40B4-BE49-F238E27FC236}">
                <a16:creationId xmlns:a16="http://schemas.microsoft.com/office/drawing/2014/main" id="{8217C7D9-9545-4D1D-9E38-DBD7CB3BBFCF}"/>
              </a:ext>
            </a:extLst>
          </p:cNvPr>
          <p:cNvSpPr/>
          <p:nvPr/>
        </p:nvSpPr>
        <p:spPr>
          <a:xfrm>
            <a:off x="7765593" y="1962778"/>
            <a:ext cx="3164964" cy="2554545"/>
          </a:xfrm>
          <a:prstGeom prst="rect">
            <a:avLst/>
          </a:prstGeom>
        </p:spPr>
        <p:txBody>
          <a:bodyPr wrap="square">
            <a:spAutoFit/>
          </a:bodyPr>
          <a:lstStyle/>
          <a:p>
            <a:pPr marL="285750" indent="-285750">
              <a:buFont typeface="Arial" panose="020B0604020202020204" pitchFamily="34" charset="0"/>
              <a:buChar char="•"/>
            </a:pPr>
            <a:r>
              <a:rPr lang="en-GB" sz="2000"/>
              <a:t>What emotions are people showing and why?</a:t>
            </a:r>
          </a:p>
          <a:p>
            <a:pPr marL="285750" indent="-285750">
              <a:buFont typeface="Arial" panose="020B0604020202020204" pitchFamily="34" charset="0"/>
              <a:buChar char="•"/>
            </a:pPr>
            <a:r>
              <a:rPr lang="en-GB" sz="2000"/>
              <a:t>Why are certain objects included or given importance?</a:t>
            </a:r>
          </a:p>
          <a:p>
            <a:pPr marL="285750" indent="-285750">
              <a:buFont typeface="Arial" panose="020B0604020202020204" pitchFamily="34" charset="0"/>
              <a:buChar char="•"/>
            </a:pPr>
            <a:r>
              <a:rPr lang="en-GB" sz="2000"/>
              <a:t>Why do you think this image was captured?</a:t>
            </a:r>
          </a:p>
        </p:txBody>
      </p:sp>
    </p:spTree>
    <p:extLst>
      <p:ext uri="{BB962C8B-B14F-4D97-AF65-F5344CB8AC3E}">
        <p14:creationId xmlns:p14="http://schemas.microsoft.com/office/powerpoint/2010/main" val="26390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97DC71-449A-424E-A02D-860C033CA8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0486" y="2202509"/>
            <a:ext cx="4996154" cy="1184173"/>
          </a:xfrm>
          <a:prstGeom prst="rect">
            <a:avLst/>
          </a:prstGeom>
        </p:spPr>
      </p:pic>
      <p:pic>
        <p:nvPicPr>
          <p:cNvPr id="19" name="Picture 18">
            <a:extLst>
              <a:ext uri="{FF2B5EF4-FFF2-40B4-BE49-F238E27FC236}">
                <a16:creationId xmlns:a16="http://schemas.microsoft.com/office/drawing/2014/main" id="{5AD51D14-424C-4EE0-9361-1E72DCE341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9866853">
            <a:off x="124392" y="1360133"/>
            <a:ext cx="1835524" cy="1077380"/>
          </a:xfrm>
          <a:prstGeom prst="rect">
            <a:avLst/>
          </a:prstGeom>
        </p:spPr>
      </p:pic>
      <p:pic>
        <p:nvPicPr>
          <p:cNvPr id="20" name="Picture 19">
            <a:extLst>
              <a:ext uri="{FF2B5EF4-FFF2-40B4-BE49-F238E27FC236}">
                <a16:creationId xmlns:a16="http://schemas.microsoft.com/office/drawing/2014/main" id="{08681F75-B5E9-4395-9767-156734B651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67884" y="1550748"/>
            <a:ext cx="4996154" cy="2487694"/>
          </a:xfrm>
          <a:prstGeom prst="rect">
            <a:avLst/>
          </a:prstGeom>
        </p:spPr>
      </p:pic>
      <p:pic>
        <p:nvPicPr>
          <p:cNvPr id="22" name="Picture 21">
            <a:extLst>
              <a:ext uri="{FF2B5EF4-FFF2-40B4-BE49-F238E27FC236}">
                <a16:creationId xmlns:a16="http://schemas.microsoft.com/office/drawing/2014/main" id="{F9964852-4400-4C03-924F-23574B1E66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9866853">
            <a:off x="5550121" y="923835"/>
            <a:ext cx="1835524" cy="1077380"/>
          </a:xfrm>
          <a:prstGeom prst="rect">
            <a:avLst/>
          </a:prstGeom>
        </p:spPr>
      </p:pic>
      <p:pic>
        <p:nvPicPr>
          <p:cNvPr id="24" name="Picture 23">
            <a:extLst>
              <a:ext uri="{FF2B5EF4-FFF2-40B4-BE49-F238E27FC236}">
                <a16:creationId xmlns:a16="http://schemas.microsoft.com/office/drawing/2014/main" id="{14593207-3AE2-4E99-BD41-4E46AD7412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7805" y="4531912"/>
            <a:ext cx="3406723" cy="2060864"/>
          </a:xfrm>
          <a:prstGeom prst="rect">
            <a:avLst/>
          </a:prstGeom>
        </p:spPr>
      </p:pic>
      <p:pic>
        <p:nvPicPr>
          <p:cNvPr id="26" name="Picture 25">
            <a:extLst>
              <a:ext uri="{FF2B5EF4-FFF2-40B4-BE49-F238E27FC236}">
                <a16:creationId xmlns:a16="http://schemas.microsoft.com/office/drawing/2014/main" id="{11C18025-095B-45A4-A3B9-F647D3FC97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9866853">
            <a:off x="101711" y="3689536"/>
            <a:ext cx="1835524" cy="1077380"/>
          </a:xfrm>
          <a:prstGeom prst="rect">
            <a:avLst/>
          </a:prstGeom>
        </p:spPr>
      </p:pic>
      <p:pic>
        <p:nvPicPr>
          <p:cNvPr id="28" name="Picture 27">
            <a:extLst>
              <a:ext uri="{FF2B5EF4-FFF2-40B4-BE49-F238E27FC236}">
                <a16:creationId xmlns:a16="http://schemas.microsoft.com/office/drawing/2014/main" id="{F960B466-5BCC-4C69-8835-5297F2C960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73541" y="4336862"/>
            <a:ext cx="5798985" cy="2431903"/>
          </a:xfrm>
          <a:prstGeom prst="rect">
            <a:avLst/>
          </a:prstGeom>
        </p:spPr>
      </p:pic>
      <p:pic>
        <p:nvPicPr>
          <p:cNvPr id="30" name="Picture 29">
            <a:extLst>
              <a:ext uri="{FF2B5EF4-FFF2-40B4-BE49-F238E27FC236}">
                <a16:creationId xmlns:a16="http://schemas.microsoft.com/office/drawing/2014/main" id="{12CB522B-717E-401F-BFA3-3D2A4BE78A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9866853">
            <a:off x="4486320" y="3781349"/>
            <a:ext cx="1835524" cy="1077380"/>
          </a:xfrm>
          <a:prstGeom prst="rect">
            <a:avLst/>
          </a:prstGeom>
        </p:spPr>
      </p:pic>
      <p:pic>
        <p:nvPicPr>
          <p:cNvPr id="32" name="Picture 10">
            <a:extLst>
              <a:ext uri="{FF2B5EF4-FFF2-40B4-BE49-F238E27FC236}">
                <a16:creationId xmlns:a16="http://schemas.microsoft.com/office/drawing/2014/main" id="{63F1DF86-439A-42A2-BEA7-2E4EC23A72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61028">
            <a:off x="10122972" y="53136"/>
            <a:ext cx="1002660" cy="1774619"/>
          </a:xfrm>
          <a:prstGeom prst="rect">
            <a:avLst/>
          </a:prstGeom>
        </p:spPr>
      </p:pic>
      <p:sp>
        <p:nvSpPr>
          <p:cNvPr id="16" name="Title 1">
            <a:extLst>
              <a:ext uri="{FF2B5EF4-FFF2-40B4-BE49-F238E27FC236}">
                <a16:creationId xmlns:a16="http://schemas.microsoft.com/office/drawing/2014/main" id="{CCCB6981-C27E-421D-9BCA-B9B2B9E92EA0}"/>
              </a:ext>
            </a:extLst>
          </p:cNvPr>
          <p:cNvSpPr txBox="1">
            <a:spLocks noGrp="1"/>
          </p:cNvSpPr>
          <p:nvPr>
            <p:ph type="title" idx="4294967295"/>
          </p:nvPr>
        </p:nvSpPr>
        <p:spPr>
          <a:xfrm>
            <a:off x="281911" y="230157"/>
            <a:ext cx="108402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597F32"/>
                </a:solidFill>
                <a:effectLst/>
                <a:uLnTx/>
                <a:uFillTx/>
                <a:latin typeface="Arial" panose="020B0604020202020204" pitchFamily="34" charset="0"/>
                <a:ea typeface="+mj-ea"/>
                <a:cs typeface="+mj-cs"/>
              </a:rPr>
              <a:t>Questions to consider when analysing photos or paintings: Four W’s!</a:t>
            </a:r>
            <a:endParaRPr kumimoji="0" lang="en-US" sz="32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4" name="TextBox 3">
            <a:extLst>
              <a:ext uri="{FF2B5EF4-FFF2-40B4-BE49-F238E27FC236}">
                <a16:creationId xmlns:a16="http://schemas.microsoft.com/office/drawing/2014/main" id="{40F9B5BE-68D5-4920-8C68-9A573CC99105}"/>
              </a:ext>
            </a:extLst>
          </p:cNvPr>
          <p:cNvSpPr txBox="1"/>
          <p:nvPr/>
        </p:nvSpPr>
        <p:spPr>
          <a:xfrm rot="19906404">
            <a:off x="345270" y="1549525"/>
            <a:ext cx="1414361" cy="584775"/>
          </a:xfrm>
          <a:prstGeom prst="rect">
            <a:avLst/>
          </a:prstGeom>
          <a:noFill/>
        </p:spPr>
        <p:txBody>
          <a:bodyPr wrap="square" rtlCol="0">
            <a:spAutoFit/>
          </a:bodyPr>
          <a:lstStyle/>
          <a:p>
            <a:r>
              <a:rPr lang="en-GB" sz="3200"/>
              <a:t>Who?</a:t>
            </a:r>
          </a:p>
        </p:txBody>
      </p:sp>
      <p:sp>
        <p:nvSpPr>
          <p:cNvPr id="17" name="Rectangle 16">
            <a:extLst>
              <a:ext uri="{FF2B5EF4-FFF2-40B4-BE49-F238E27FC236}">
                <a16:creationId xmlns:a16="http://schemas.microsoft.com/office/drawing/2014/main" id="{5F43E63C-64D3-4E5D-9804-F652832D1840}"/>
              </a:ext>
            </a:extLst>
          </p:cNvPr>
          <p:cNvSpPr/>
          <p:nvPr/>
        </p:nvSpPr>
        <p:spPr>
          <a:xfrm>
            <a:off x="1115764" y="2295861"/>
            <a:ext cx="4720876" cy="1015663"/>
          </a:xfrm>
          <a:prstGeom prst="rect">
            <a:avLst/>
          </a:prstGeom>
          <a:ln w="19050">
            <a:noFill/>
          </a:ln>
        </p:spPr>
        <p:txBody>
          <a:bodyPr wrap="square">
            <a:spAutoFit/>
          </a:bodyPr>
          <a:lstStyle/>
          <a:p>
            <a:r>
              <a:rPr lang="en-GB" sz="2000"/>
              <a:t>Who captured the image or painted the painting (and do we know anything about them</a:t>
            </a:r>
            <a:r>
              <a:rPr lang="en-GB" sz="2000" dirty="0"/>
              <a:t>)?</a:t>
            </a:r>
            <a:endParaRPr lang="en-GB" sz="2000"/>
          </a:p>
        </p:txBody>
      </p:sp>
      <p:sp>
        <p:nvSpPr>
          <p:cNvPr id="23" name="TextBox 22">
            <a:extLst>
              <a:ext uri="{FF2B5EF4-FFF2-40B4-BE49-F238E27FC236}">
                <a16:creationId xmlns:a16="http://schemas.microsoft.com/office/drawing/2014/main" id="{BDC37EBF-3536-4BED-93A8-FD175960CF79}"/>
              </a:ext>
            </a:extLst>
          </p:cNvPr>
          <p:cNvSpPr txBox="1"/>
          <p:nvPr/>
        </p:nvSpPr>
        <p:spPr>
          <a:xfrm rot="19906404">
            <a:off x="5777280" y="1128421"/>
            <a:ext cx="1578908" cy="584775"/>
          </a:xfrm>
          <a:prstGeom prst="rect">
            <a:avLst/>
          </a:prstGeom>
          <a:noFill/>
        </p:spPr>
        <p:txBody>
          <a:bodyPr wrap="square" rtlCol="0">
            <a:spAutoFit/>
          </a:bodyPr>
          <a:lstStyle/>
          <a:p>
            <a:r>
              <a:rPr lang="en-GB" sz="3200"/>
              <a:t>When?</a:t>
            </a:r>
          </a:p>
        </p:txBody>
      </p:sp>
      <p:sp>
        <p:nvSpPr>
          <p:cNvPr id="21" name="Rectangle 20">
            <a:extLst>
              <a:ext uri="{FF2B5EF4-FFF2-40B4-BE49-F238E27FC236}">
                <a16:creationId xmlns:a16="http://schemas.microsoft.com/office/drawing/2014/main" id="{7CE8F52E-A4A7-4A92-ACEF-201E2AEDCBFD}"/>
              </a:ext>
            </a:extLst>
          </p:cNvPr>
          <p:cNvSpPr/>
          <p:nvPr/>
        </p:nvSpPr>
        <p:spPr>
          <a:xfrm>
            <a:off x="6851504" y="1694130"/>
            <a:ext cx="4720876" cy="2246769"/>
          </a:xfrm>
          <a:prstGeom prst="rect">
            <a:avLst/>
          </a:prstGeom>
          <a:ln w="19050">
            <a:noFill/>
          </a:ln>
        </p:spPr>
        <p:txBody>
          <a:bodyPr wrap="square">
            <a:spAutoFit/>
          </a:bodyPr>
          <a:lstStyle/>
          <a:p>
            <a:r>
              <a:rPr lang="en-GB" sz="2000"/>
              <a:t>When was the image taken or the painting painted?</a:t>
            </a:r>
          </a:p>
          <a:p>
            <a:endParaRPr lang="en-GB" sz="2000"/>
          </a:p>
          <a:p>
            <a:r>
              <a:rPr lang="en-GB" sz="2000"/>
              <a:t>Was the person who captured the image there at the time that the image was captured? Did they see / experience it?</a:t>
            </a:r>
          </a:p>
        </p:txBody>
      </p:sp>
      <p:sp>
        <p:nvSpPr>
          <p:cNvPr id="27" name="TextBox 26">
            <a:extLst>
              <a:ext uri="{FF2B5EF4-FFF2-40B4-BE49-F238E27FC236}">
                <a16:creationId xmlns:a16="http://schemas.microsoft.com/office/drawing/2014/main" id="{9D18F9BE-F935-4E64-A2A3-BBEDE9F18D95}"/>
              </a:ext>
            </a:extLst>
          </p:cNvPr>
          <p:cNvSpPr txBox="1"/>
          <p:nvPr/>
        </p:nvSpPr>
        <p:spPr>
          <a:xfrm rot="19906404">
            <a:off x="322589" y="3878928"/>
            <a:ext cx="1414361" cy="584775"/>
          </a:xfrm>
          <a:prstGeom prst="rect">
            <a:avLst/>
          </a:prstGeom>
          <a:noFill/>
        </p:spPr>
        <p:txBody>
          <a:bodyPr wrap="square" rtlCol="0">
            <a:spAutoFit/>
          </a:bodyPr>
          <a:lstStyle/>
          <a:p>
            <a:r>
              <a:rPr lang="en-GB" sz="3200"/>
              <a:t>Why?</a:t>
            </a:r>
          </a:p>
        </p:txBody>
      </p:sp>
      <p:sp>
        <p:nvSpPr>
          <p:cNvPr id="25" name="Rectangle 24">
            <a:extLst>
              <a:ext uri="{FF2B5EF4-FFF2-40B4-BE49-F238E27FC236}">
                <a16:creationId xmlns:a16="http://schemas.microsoft.com/office/drawing/2014/main" id="{C0772011-2E82-4D5C-A099-B4F2FB89E668}"/>
              </a:ext>
            </a:extLst>
          </p:cNvPr>
          <p:cNvSpPr/>
          <p:nvPr/>
        </p:nvSpPr>
        <p:spPr>
          <a:xfrm>
            <a:off x="1093083" y="4625264"/>
            <a:ext cx="2909206" cy="1631216"/>
          </a:xfrm>
          <a:prstGeom prst="rect">
            <a:avLst/>
          </a:prstGeom>
          <a:ln w="19050">
            <a:noFill/>
          </a:ln>
        </p:spPr>
        <p:txBody>
          <a:bodyPr wrap="square">
            <a:spAutoFit/>
          </a:bodyPr>
          <a:lstStyle/>
          <a:p>
            <a:r>
              <a:rPr lang="en-GB" sz="2000"/>
              <a:t>Why did they capture the image? (Did they choose to? Were they asked / made to? Were they paid?)</a:t>
            </a:r>
          </a:p>
        </p:txBody>
      </p:sp>
      <p:sp>
        <p:nvSpPr>
          <p:cNvPr id="31" name="TextBox 30">
            <a:extLst>
              <a:ext uri="{FF2B5EF4-FFF2-40B4-BE49-F238E27FC236}">
                <a16:creationId xmlns:a16="http://schemas.microsoft.com/office/drawing/2014/main" id="{BECB50BD-41DC-4923-B2E7-A90472A4AF4A}"/>
              </a:ext>
            </a:extLst>
          </p:cNvPr>
          <p:cNvSpPr txBox="1"/>
          <p:nvPr/>
        </p:nvSpPr>
        <p:spPr>
          <a:xfrm rot="19906404">
            <a:off x="4644122" y="3974783"/>
            <a:ext cx="1414361" cy="584775"/>
          </a:xfrm>
          <a:prstGeom prst="rect">
            <a:avLst/>
          </a:prstGeom>
          <a:noFill/>
        </p:spPr>
        <p:txBody>
          <a:bodyPr wrap="square" rtlCol="0">
            <a:spAutoFit/>
          </a:bodyPr>
          <a:lstStyle/>
          <a:p>
            <a:r>
              <a:rPr lang="en-GB" sz="3200"/>
              <a:t>What?</a:t>
            </a:r>
          </a:p>
        </p:txBody>
      </p:sp>
      <p:sp>
        <p:nvSpPr>
          <p:cNvPr id="29" name="Rectangle 28">
            <a:extLst>
              <a:ext uri="{FF2B5EF4-FFF2-40B4-BE49-F238E27FC236}">
                <a16:creationId xmlns:a16="http://schemas.microsoft.com/office/drawing/2014/main" id="{2B6D8A34-3B66-425D-AF72-A32F84F369FB}"/>
              </a:ext>
            </a:extLst>
          </p:cNvPr>
          <p:cNvSpPr/>
          <p:nvPr/>
        </p:nvSpPr>
        <p:spPr>
          <a:xfrm>
            <a:off x="5786463" y="4521996"/>
            <a:ext cx="5366046" cy="2246769"/>
          </a:xfrm>
          <a:prstGeom prst="rect">
            <a:avLst/>
          </a:prstGeom>
          <a:ln w="19050">
            <a:noFill/>
          </a:ln>
        </p:spPr>
        <p:txBody>
          <a:bodyPr wrap="square">
            <a:spAutoFit/>
          </a:bodyPr>
          <a:lstStyle/>
          <a:p>
            <a:r>
              <a:rPr lang="en-GB" sz="2000"/>
              <a:t>What message did </a:t>
            </a:r>
            <a:r>
              <a:rPr lang="en-GB" sz="2000" dirty="0"/>
              <a:t>the artist or photographer </a:t>
            </a:r>
            <a:r>
              <a:rPr lang="en-GB" sz="2000"/>
              <a:t>want to </a:t>
            </a:r>
            <a:r>
              <a:rPr lang="en-GB" sz="2000" dirty="0"/>
              <a:t>send</a:t>
            </a:r>
            <a:r>
              <a:rPr lang="en-GB" sz="2000"/>
              <a:t> to the people looking at the image? </a:t>
            </a:r>
          </a:p>
          <a:p>
            <a:endParaRPr lang="en-GB" sz="2000"/>
          </a:p>
          <a:p>
            <a:r>
              <a:rPr lang="en-GB" sz="2000"/>
              <a:t>What was happening (locally, regionally, nationally, globally) at the time that the image was captured?</a:t>
            </a:r>
          </a:p>
        </p:txBody>
      </p:sp>
    </p:spTree>
    <p:extLst>
      <p:ext uri="{BB962C8B-B14F-4D97-AF65-F5344CB8AC3E}">
        <p14:creationId xmlns:p14="http://schemas.microsoft.com/office/powerpoint/2010/main" val="419743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CCB6981-C27E-421D-9BCA-B9B2B9E92EA0}"/>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Why are the four W’s important?</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7" name="Content Placeholder 2">
            <a:extLst>
              <a:ext uri="{FF2B5EF4-FFF2-40B4-BE49-F238E27FC236}">
                <a16:creationId xmlns:a16="http://schemas.microsoft.com/office/drawing/2014/main" id="{9B9A5C38-B9EF-454B-9956-AA164808AE93}"/>
              </a:ext>
            </a:extLst>
          </p:cNvPr>
          <p:cNvSpPr>
            <a:spLocks noGrp="1"/>
          </p:cNvSpPr>
          <p:nvPr>
            <p:ph idx="1"/>
          </p:nvPr>
        </p:nvSpPr>
        <p:spPr>
          <a:xfrm>
            <a:off x="278898" y="1473976"/>
            <a:ext cx="10931645" cy="5162418"/>
          </a:xfrm>
        </p:spPr>
        <p:txBody>
          <a:bodyPr>
            <a:normAutofit fontScale="92500" lnSpcReduction="10000"/>
          </a:bodyPr>
          <a:lstStyle/>
          <a:p>
            <a:r>
              <a:rPr lang="en-GB" sz="3600" dirty="0"/>
              <a:t>In order to answer the “W” questions, we need to find out about the </a:t>
            </a:r>
            <a:r>
              <a:rPr lang="en-GB" sz="3600" b="1" dirty="0"/>
              <a:t>context</a:t>
            </a:r>
            <a:r>
              <a:rPr lang="en-GB" sz="3600" dirty="0"/>
              <a:t> in which the image has been captured, or the painting has been painted.   This is sometimes called the </a:t>
            </a:r>
            <a:r>
              <a:rPr lang="en-GB" sz="3600" b="1" dirty="0"/>
              <a:t>provenance </a:t>
            </a:r>
            <a:r>
              <a:rPr lang="en-GB" sz="3600" dirty="0"/>
              <a:t>of the source.   We also need to use our own knowledge about the event or person shown in the image or painting, and / or do some extra research.</a:t>
            </a:r>
          </a:p>
          <a:p>
            <a:endParaRPr lang="en-GB" sz="3600" dirty="0"/>
          </a:p>
          <a:p>
            <a:r>
              <a:rPr lang="en-GB" sz="3600" dirty="0"/>
              <a:t>Finding out about the provenance of a source and using our own knowledge, helps us to decide how </a:t>
            </a:r>
            <a:r>
              <a:rPr lang="en-GB" sz="3600" b="1" dirty="0"/>
              <a:t>useful</a:t>
            </a:r>
            <a:r>
              <a:rPr lang="en-GB" sz="3600" dirty="0"/>
              <a:t> it is, as historical evidence, and how </a:t>
            </a:r>
            <a:r>
              <a:rPr lang="en-GB" sz="3600" b="1" dirty="0"/>
              <a:t>reliable</a:t>
            </a:r>
            <a:r>
              <a:rPr lang="en-GB" sz="3600" dirty="0"/>
              <a:t> it is…..</a:t>
            </a:r>
          </a:p>
          <a:p>
            <a:pPr marL="0" lvl="0" indent="0">
              <a:buNone/>
            </a:pPr>
            <a:endParaRPr lang="en-GB" dirty="0"/>
          </a:p>
        </p:txBody>
      </p:sp>
    </p:spTree>
    <p:extLst>
      <p:ext uri="{BB962C8B-B14F-4D97-AF65-F5344CB8AC3E}">
        <p14:creationId xmlns:p14="http://schemas.microsoft.com/office/powerpoint/2010/main" val="149628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4C625FC8-B94A-4F0E-8E78-9551A5A11C4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996" flipH="1">
            <a:off x="5612925" y="4726989"/>
            <a:ext cx="546322" cy="1791220"/>
          </a:xfrm>
          <a:prstGeom prst="rect">
            <a:avLst/>
          </a:prstGeom>
        </p:spPr>
      </p:pic>
      <p:pic>
        <p:nvPicPr>
          <p:cNvPr id="4" name="Picture 5">
            <a:extLst>
              <a:ext uri="{FF2B5EF4-FFF2-40B4-BE49-F238E27FC236}">
                <a16:creationId xmlns:a16="http://schemas.microsoft.com/office/drawing/2014/main" id="{28AC1F53-20B8-47AA-A913-1F87C1FFE9A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996" flipH="1">
            <a:off x="10199715" y="1030918"/>
            <a:ext cx="715555" cy="2346083"/>
          </a:xfrm>
          <a:prstGeom prst="rect">
            <a:avLst/>
          </a:prstGeom>
        </p:spPr>
      </p:pic>
      <p:sp>
        <p:nvSpPr>
          <p:cNvPr id="16" name="Title 1">
            <a:extLst>
              <a:ext uri="{FF2B5EF4-FFF2-40B4-BE49-F238E27FC236}">
                <a16:creationId xmlns:a16="http://schemas.microsoft.com/office/drawing/2014/main" id="{CCCB6981-C27E-421D-9BCA-B9B2B9E92EA0}"/>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Usefulness and reliability</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5" name="Picture 9">
            <a:extLst>
              <a:ext uri="{FF2B5EF4-FFF2-40B4-BE49-F238E27FC236}">
                <a16:creationId xmlns:a16="http://schemas.microsoft.com/office/drawing/2014/main" id="{DFFB41F2-F60B-4121-9D66-0D9D835C8374}"/>
              </a:ext>
            </a:extLst>
          </p:cNvPr>
          <p:cNvSpPr/>
          <p:nvPr/>
        </p:nvSpPr>
        <p:spPr>
          <a:xfrm>
            <a:off x="830212" y="1232700"/>
            <a:ext cx="9195916" cy="1824891"/>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5B6CD"/>
          </a:solidFill>
          <a:ln w="6793" cap="flat">
            <a:noFill/>
            <a:prstDash val="solid"/>
            <a:miter/>
          </a:ln>
        </p:spPr>
        <p:txBody>
          <a:bodyPr rtlCol="0" anchor="ctr"/>
          <a:lstStyle/>
          <a:p>
            <a:pPr algn="ctr"/>
            <a:r>
              <a:rPr lang="en-GB" sz="3200" b="1"/>
              <a:t>All historical evidence is useful in some ways </a:t>
            </a:r>
          </a:p>
          <a:p>
            <a:pPr algn="ctr"/>
            <a:r>
              <a:rPr lang="en-GB" sz="3200" b="1"/>
              <a:t>and not so useful in others.</a:t>
            </a:r>
          </a:p>
        </p:txBody>
      </p:sp>
      <p:sp>
        <p:nvSpPr>
          <p:cNvPr id="6" name="Picture 9">
            <a:extLst>
              <a:ext uri="{FF2B5EF4-FFF2-40B4-BE49-F238E27FC236}">
                <a16:creationId xmlns:a16="http://schemas.microsoft.com/office/drawing/2014/main" id="{409ED851-F59E-4B95-9374-6E47B05382F2}"/>
              </a:ext>
            </a:extLst>
          </p:cNvPr>
          <p:cNvSpPr/>
          <p:nvPr/>
        </p:nvSpPr>
        <p:spPr>
          <a:xfrm>
            <a:off x="262902" y="3245884"/>
            <a:ext cx="5290671" cy="2882811"/>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5B6CD"/>
          </a:solidFill>
          <a:ln w="6793" cap="flat">
            <a:noFill/>
            <a:prstDash val="solid"/>
            <a:miter/>
          </a:ln>
        </p:spPr>
        <p:txBody>
          <a:bodyPr rtlCol="0" anchor="ctr"/>
          <a:lstStyle/>
          <a:p>
            <a:r>
              <a:rPr lang="en-GB" sz="2800"/>
              <a:t>Even a source that doesn’t tell us the whole truth about a person, place, event or thing can be useful to historians. </a:t>
            </a:r>
          </a:p>
        </p:txBody>
      </p:sp>
      <p:sp>
        <p:nvSpPr>
          <p:cNvPr id="7" name="Content Placeholder 2">
            <a:extLst>
              <a:ext uri="{FF2B5EF4-FFF2-40B4-BE49-F238E27FC236}">
                <a16:creationId xmlns:a16="http://schemas.microsoft.com/office/drawing/2014/main" id="{9B9A5C38-B9EF-454B-9956-AA164808AE93}"/>
              </a:ext>
            </a:extLst>
          </p:cNvPr>
          <p:cNvSpPr>
            <a:spLocks noGrp="1"/>
          </p:cNvSpPr>
          <p:nvPr>
            <p:ph idx="1"/>
          </p:nvPr>
        </p:nvSpPr>
        <p:spPr>
          <a:xfrm>
            <a:off x="6670417" y="4258073"/>
            <a:ext cx="4618480" cy="1870622"/>
          </a:xfrm>
        </p:spPr>
        <p:txBody>
          <a:bodyPr>
            <a:normAutofit fontScale="77500" lnSpcReduction="20000"/>
          </a:bodyPr>
          <a:lstStyle/>
          <a:p>
            <a:r>
              <a:rPr lang="en-GB" sz="3600"/>
              <a:t>On the next slide are some questions to help you think about how useful and how reliable any particular source might be…..</a:t>
            </a:r>
          </a:p>
          <a:p>
            <a:pPr marL="0" lvl="0" indent="0">
              <a:buNone/>
            </a:pPr>
            <a:endParaRPr lang="en-GB"/>
          </a:p>
        </p:txBody>
      </p:sp>
    </p:spTree>
    <p:extLst>
      <p:ext uri="{BB962C8B-B14F-4D97-AF65-F5344CB8AC3E}">
        <p14:creationId xmlns:p14="http://schemas.microsoft.com/office/powerpoint/2010/main" val="64007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A3FDC-3230-4E11-AD25-7827A53735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0486" y="2202509"/>
            <a:ext cx="4996154" cy="4190797"/>
          </a:xfrm>
          <a:prstGeom prst="rect">
            <a:avLst/>
          </a:prstGeom>
        </p:spPr>
      </p:pic>
      <p:pic>
        <p:nvPicPr>
          <p:cNvPr id="5" name="Picture 4">
            <a:extLst>
              <a:ext uri="{FF2B5EF4-FFF2-40B4-BE49-F238E27FC236}">
                <a16:creationId xmlns:a16="http://schemas.microsoft.com/office/drawing/2014/main" id="{324A197C-8CB1-4835-BE1F-0371B940DC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997918">
            <a:off x="621208" y="1206220"/>
            <a:ext cx="4138520" cy="1077380"/>
          </a:xfrm>
          <a:prstGeom prst="rect">
            <a:avLst/>
          </a:prstGeom>
        </p:spPr>
      </p:pic>
      <p:pic>
        <p:nvPicPr>
          <p:cNvPr id="7" name="Picture 6">
            <a:extLst>
              <a:ext uri="{FF2B5EF4-FFF2-40B4-BE49-F238E27FC236}">
                <a16:creationId xmlns:a16="http://schemas.microsoft.com/office/drawing/2014/main" id="{52D90836-4CD6-438E-BC22-2689C10229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47047" y="1989149"/>
            <a:ext cx="4996154" cy="2987953"/>
          </a:xfrm>
          <a:prstGeom prst="rect">
            <a:avLst/>
          </a:prstGeom>
        </p:spPr>
      </p:pic>
      <p:pic>
        <p:nvPicPr>
          <p:cNvPr id="9" name="Picture 8">
            <a:extLst>
              <a:ext uri="{FF2B5EF4-FFF2-40B4-BE49-F238E27FC236}">
                <a16:creationId xmlns:a16="http://schemas.microsoft.com/office/drawing/2014/main" id="{F0BF6B4C-25B3-4C72-9794-5622A11F4C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997918">
            <a:off x="5925080" y="962236"/>
            <a:ext cx="4490029" cy="1077380"/>
          </a:xfrm>
          <a:prstGeom prst="rect">
            <a:avLst/>
          </a:prstGeom>
        </p:spPr>
      </p:pic>
      <p:pic>
        <p:nvPicPr>
          <p:cNvPr id="12" name="Picture 11">
            <a:extLst>
              <a:ext uri="{FF2B5EF4-FFF2-40B4-BE49-F238E27FC236}">
                <a16:creationId xmlns:a16="http://schemas.microsoft.com/office/drawing/2014/main" id="{F36D648E-AD0C-48C1-AB46-5FC0FF4CAE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31868" y="5121339"/>
            <a:ext cx="1315939" cy="1492015"/>
          </a:xfrm>
          <a:prstGeom prst="rect">
            <a:avLst/>
          </a:prstGeom>
        </p:spPr>
      </p:pic>
      <p:sp>
        <p:nvSpPr>
          <p:cNvPr id="11" name="Title 1">
            <a:extLst>
              <a:ext uri="{FF2B5EF4-FFF2-40B4-BE49-F238E27FC236}">
                <a16:creationId xmlns:a16="http://schemas.microsoft.com/office/drawing/2014/main" id="{A61F0889-D80E-4209-9FC7-EFA2B816E62F}"/>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Usefulness and reliability</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6" name="TextBox 5">
            <a:extLst>
              <a:ext uri="{FF2B5EF4-FFF2-40B4-BE49-F238E27FC236}">
                <a16:creationId xmlns:a16="http://schemas.microsoft.com/office/drawing/2014/main" id="{AA1B126A-AEF2-4B82-8A59-EA85B64E80E8}"/>
              </a:ext>
            </a:extLst>
          </p:cNvPr>
          <p:cNvSpPr txBox="1"/>
          <p:nvPr/>
        </p:nvSpPr>
        <p:spPr>
          <a:xfrm rot="21037469">
            <a:off x="580037" y="1422376"/>
            <a:ext cx="3981556" cy="584775"/>
          </a:xfrm>
          <a:prstGeom prst="rect">
            <a:avLst/>
          </a:prstGeom>
          <a:noFill/>
        </p:spPr>
        <p:txBody>
          <a:bodyPr wrap="square" rtlCol="0">
            <a:spAutoFit/>
          </a:bodyPr>
          <a:lstStyle/>
          <a:p>
            <a:r>
              <a:rPr lang="en-GB" sz="3200"/>
              <a:t>Is the source useful?</a:t>
            </a:r>
          </a:p>
        </p:txBody>
      </p:sp>
      <p:sp>
        <p:nvSpPr>
          <p:cNvPr id="4" name="Rectangle 3">
            <a:extLst>
              <a:ext uri="{FF2B5EF4-FFF2-40B4-BE49-F238E27FC236}">
                <a16:creationId xmlns:a16="http://schemas.microsoft.com/office/drawing/2014/main" id="{65BC075A-42E9-46FA-8F7E-F6932D5D22B7}"/>
              </a:ext>
            </a:extLst>
          </p:cNvPr>
          <p:cNvSpPr/>
          <p:nvPr/>
        </p:nvSpPr>
        <p:spPr>
          <a:xfrm>
            <a:off x="1127760" y="2452592"/>
            <a:ext cx="4340352" cy="3477875"/>
          </a:xfrm>
          <a:prstGeom prst="rect">
            <a:avLst/>
          </a:prstGeom>
        </p:spPr>
        <p:txBody>
          <a:bodyPr wrap="square">
            <a:spAutoFit/>
          </a:bodyPr>
          <a:lstStyle/>
          <a:p>
            <a:pPr marL="285750" indent="-285750">
              <a:buFont typeface="Arial" panose="020B0604020202020204" pitchFamily="34" charset="0"/>
              <a:buChar char="•"/>
            </a:pPr>
            <a:r>
              <a:rPr lang="en-GB" sz="2000" dirty="0"/>
              <a:t>What is the image useful for telling us about the subject?</a:t>
            </a:r>
          </a:p>
          <a:p>
            <a:pPr marL="285750" indent="-285750">
              <a:buFont typeface="Arial" panose="020B0604020202020204" pitchFamily="34" charset="0"/>
              <a:buChar char="•"/>
            </a:pPr>
            <a:r>
              <a:rPr lang="en-GB" sz="2000" dirty="0"/>
              <a:t>What doesn’t it tell us?</a:t>
            </a:r>
          </a:p>
          <a:p>
            <a:pPr marL="285750" indent="-285750">
              <a:buFont typeface="Arial" panose="020B0604020202020204" pitchFamily="34" charset="0"/>
              <a:buChar char="•"/>
            </a:pPr>
            <a:r>
              <a:rPr lang="en-GB" sz="2000" dirty="0"/>
              <a:t>Is the information it gives us accurate?</a:t>
            </a:r>
          </a:p>
          <a:p>
            <a:pPr marL="285750" indent="-285750">
              <a:buFont typeface="Arial" panose="020B0604020202020204" pitchFamily="34" charset="0"/>
              <a:buChar char="•"/>
            </a:pPr>
            <a:r>
              <a:rPr lang="en-GB" sz="2000" dirty="0"/>
              <a:t>What else would we still like to know?</a:t>
            </a:r>
          </a:p>
          <a:p>
            <a:pPr marL="285750" indent="-285750">
              <a:buFont typeface="Arial" panose="020B0604020202020204" pitchFamily="34" charset="0"/>
              <a:buChar char="•"/>
            </a:pPr>
            <a:r>
              <a:rPr lang="en-GB" sz="2000" dirty="0"/>
              <a:t>What other sources of evidence would we like in order to build up a complete picture of the event or time?</a:t>
            </a:r>
          </a:p>
        </p:txBody>
      </p:sp>
      <p:sp>
        <p:nvSpPr>
          <p:cNvPr id="10" name="TextBox 9">
            <a:extLst>
              <a:ext uri="{FF2B5EF4-FFF2-40B4-BE49-F238E27FC236}">
                <a16:creationId xmlns:a16="http://schemas.microsoft.com/office/drawing/2014/main" id="{0AFA32DE-684A-4CD0-92EA-EBE53447F797}"/>
              </a:ext>
            </a:extLst>
          </p:cNvPr>
          <p:cNvSpPr txBox="1"/>
          <p:nvPr/>
        </p:nvSpPr>
        <p:spPr>
          <a:xfrm rot="21037469">
            <a:off x="5883279" y="1168547"/>
            <a:ext cx="4478392" cy="584775"/>
          </a:xfrm>
          <a:prstGeom prst="rect">
            <a:avLst/>
          </a:prstGeom>
          <a:noFill/>
        </p:spPr>
        <p:txBody>
          <a:bodyPr wrap="square" rtlCol="0">
            <a:spAutoFit/>
          </a:bodyPr>
          <a:lstStyle/>
          <a:p>
            <a:r>
              <a:rPr lang="en-GB" sz="3200"/>
              <a:t>Is the source reliable?</a:t>
            </a:r>
          </a:p>
        </p:txBody>
      </p:sp>
      <p:sp>
        <p:nvSpPr>
          <p:cNvPr id="8" name="Rectangle 7">
            <a:extLst>
              <a:ext uri="{FF2B5EF4-FFF2-40B4-BE49-F238E27FC236}">
                <a16:creationId xmlns:a16="http://schemas.microsoft.com/office/drawing/2014/main" id="{14FE223A-7E8E-4743-88C2-4A1ACE50D6CB}"/>
              </a:ext>
            </a:extLst>
          </p:cNvPr>
          <p:cNvSpPr/>
          <p:nvPr/>
        </p:nvSpPr>
        <p:spPr>
          <a:xfrm>
            <a:off x="6415766" y="2258429"/>
            <a:ext cx="4340352" cy="2554545"/>
          </a:xfrm>
          <a:prstGeom prst="rect">
            <a:avLst/>
          </a:prstGeom>
        </p:spPr>
        <p:txBody>
          <a:bodyPr wrap="square">
            <a:spAutoFit/>
          </a:bodyPr>
          <a:lstStyle/>
          <a:p>
            <a:pPr marL="342900" indent="-342900">
              <a:buFont typeface="Arial" panose="020B0604020202020204" pitchFamily="34" charset="0"/>
              <a:buChar char="•"/>
            </a:pPr>
            <a:r>
              <a:rPr lang="en-GB" sz="2000" dirty="0"/>
              <a:t>Can we trust the image?</a:t>
            </a:r>
          </a:p>
          <a:p>
            <a:pPr marL="342900" indent="-342900">
              <a:buFont typeface="Arial" panose="020B0604020202020204" pitchFamily="34" charset="0"/>
              <a:buChar char="•"/>
            </a:pPr>
            <a:r>
              <a:rPr lang="en-GB" sz="2000" dirty="0"/>
              <a:t>Who’s opinions / ideas can we trust it to tell us about?</a:t>
            </a:r>
          </a:p>
          <a:p>
            <a:pPr marL="342900" indent="-342900">
              <a:buFont typeface="Arial" panose="020B0604020202020204" pitchFamily="34" charset="0"/>
              <a:buChar char="•"/>
            </a:pPr>
            <a:r>
              <a:rPr lang="en-GB" sz="2000" dirty="0"/>
              <a:t>Does it tell us about everyone’s opinions / ideas?</a:t>
            </a:r>
          </a:p>
          <a:p>
            <a:pPr marL="342900" indent="-342900">
              <a:buFont typeface="Arial" panose="020B0604020202020204" pitchFamily="34" charset="0"/>
              <a:buChar char="•"/>
            </a:pPr>
            <a:r>
              <a:rPr lang="en-GB" sz="2000" dirty="0"/>
              <a:t>Was it made to convince people to think / feel / act in a certain way?</a:t>
            </a:r>
          </a:p>
        </p:txBody>
      </p:sp>
    </p:spTree>
    <p:extLst>
      <p:ext uri="{BB962C8B-B14F-4D97-AF65-F5344CB8AC3E}">
        <p14:creationId xmlns:p14="http://schemas.microsoft.com/office/powerpoint/2010/main" val="43046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A3FDC-3230-4E11-AD25-7827A53735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7842" y="2514887"/>
            <a:ext cx="5577033" cy="3949874"/>
          </a:xfrm>
          <a:prstGeom prst="rect">
            <a:avLst/>
          </a:prstGeom>
        </p:spPr>
      </p:pic>
      <p:pic>
        <p:nvPicPr>
          <p:cNvPr id="5" name="Picture 4">
            <a:extLst>
              <a:ext uri="{FF2B5EF4-FFF2-40B4-BE49-F238E27FC236}">
                <a16:creationId xmlns:a16="http://schemas.microsoft.com/office/drawing/2014/main" id="{324A197C-8CB1-4835-BE1F-0371B940DC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997918">
            <a:off x="521398" y="1606590"/>
            <a:ext cx="4138520" cy="1077380"/>
          </a:xfrm>
          <a:prstGeom prst="rect">
            <a:avLst/>
          </a:prstGeom>
        </p:spPr>
      </p:pic>
      <p:pic>
        <p:nvPicPr>
          <p:cNvPr id="7" name="Picture 6">
            <a:extLst>
              <a:ext uri="{FF2B5EF4-FFF2-40B4-BE49-F238E27FC236}">
                <a16:creationId xmlns:a16="http://schemas.microsoft.com/office/drawing/2014/main" id="{52D90836-4CD6-438E-BC22-2689C10229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19024" y="2260642"/>
            <a:ext cx="4996154" cy="3919304"/>
          </a:xfrm>
          <a:prstGeom prst="rect">
            <a:avLst/>
          </a:prstGeom>
        </p:spPr>
      </p:pic>
      <p:pic>
        <p:nvPicPr>
          <p:cNvPr id="9" name="Picture 8">
            <a:extLst>
              <a:ext uri="{FF2B5EF4-FFF2-40B4-BE49-F238E27FC236}">
                <a16:creationId xmlns:a16="http://schemas.microsoft.com/office/drawing/2014/main" id="{F0BF6B4C-25B3-4C72-9794-5622A11F4C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997918">
            <a:off x="5774806" y="1111039"/>
            <a:ext cx="4490029" cy="1077380"/>
          </a:xfrm>
          <a:prstGeom prst="rect">
            <a:avLst/>
          </a:prstGeom>
        </p:spPr>
      </p:pic>
      <p:sp>
        <p:nvSpPr>
          <p:cNvPr id="11" name="Title 1">
            <a:extLst>
              <a:ext uri="{FF2B5EF4-FFF2-40B4-BE49-F238E27FC236}">
                <a16:creationId xmlns:a16="http://schemas.microsoft.com/office/drawing/2014/main" id="{F5DDA41E-5115-402C-948F-D3A479880B7D}"/>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How useful are paintings as historical evidence?</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6" name="TextBox 5">
            <a:extLst>
              <a:ext uri="{FF2B5EF4-FFF2-40B4-BE49-F238E27FC236}">
                <a16:creationId xmlns:a16="http://schemas.microsoft.com/office/drawing/2014/main" id="{AA1B126A-AEF2-4B82-8A59-EA85B64E80E8}"/>
              </a:ext>
            </a:extLst>
          </p:cNvPr>
          <p:cNvSpPr txBox="1"/>
          <p:nvPr/>
        </p:nvSpPr>
        <p:spPr>
          <a:xfrm rot="21037469">
            <a:off x="599880" y="1852892"/>
            <a:ext cx="3981556" cy="584775"/>
          </a:xfrm>
          <a:prstGeom prst="rect">
            <a:avLst/>
          </a:prstGeom>
          <a:noFill/>
        </p:spPr>
        <p:txBody>
          <a:bodyPr wrap="square" rtlCol="0">
            <a:spAutoFit/>
          </a:bodyPr>
          <a:lstStyle/>
          <a:p>
            <a:r>
              <a:rPr lang="en-GB" sz="3200"/>
              <a:t>Useful because….</a:t>
            </a:r>
          </a:p>
        </p:txBody>
      </p:sp>
      <p:sp>
        <p:nvSpPr>
          <p:cNvPr id="4" name="Rectangle 3">
            <a:extLst>
              <a:ext uri="{FF2B5EF4-FFF2-40B4-BE49-F238E27FC236}">
                <a16:creationId xmlns:a16="http://schemas.microsoft.com/office/drawing/2014/main" id="{65BC075A-42E9-46FA-8F7E-F6932D5D22B7}"/>
              </a:ext>
            </a:extLst>
          </p:cNvPr>
          <p:cNvSpPr/>
          <p:nvPr/>
        </p:nvSpPr>
        <p:spPr>
          <a:xfrm>
            <a:off x="541991" y="3040625"/>
            <a:ext cx="4980712" cy="313932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a:t>Paintings depict a moment in time</a:t>
            </a:r>
            <a:r>
              <a:rPr lang="en-GB" dirty="0"/>
              <a:t>,</a:t>
            </a:r>
            <a:r>
              <a:rPr lang="en-GB"/>
              <a:t> a certain event, or a particular person.</a:t>
            </a:r>
          </a:p>
          <a:p>
            <a:pPr marL="285750" indent="-285750">
              <a:buFont typeface="Arial" panose="020B0604020202020204" pitchFamily="34" charset="0"/>
              <a:buChar char="•"/>
            </a:pPr>
            <a:r>
              <a:rPr lang="en-GB"/>
              <a:t>They can tell us about things that are sometimes hard to explain in words – fashions or atmosphere for example.</a:t>
            </a:r>
            <a:endParaRPr lang="en-GB">
              <a:cs typeface="Arial"/>
            </a:endParaRPr>
          </a:p>
          <a:p>
            <a:pPr marL="285750" indent="-285750">
              <a:buFont typeface="Arial" panose="020B0604020202020204" pitchFamily="34" charset="0"/>
              <a:buChar char="•"/>
            </a:pPr>
            <a:r>
              <a:rPr lang="en-GB"/>
              <a:t>They can trigger memories or emotions, which sometimes help to find out more about an event or time.</a:t>
            </a:r>
          </a:p>
          <a:p>
            <a:pPr marL="285750" indent="-285750">
              <a:buFont typeface="Arial" panose="020B0604020202020204" pitchFamily="34" charset="0"/>
              <a:buChar char="•"/>
            </a:pPr>
            <a:r>
              <a:rPr lang="en-GB"/>
              <a:t>They can be particularly useful for telling us about things that happened before the invention of photography and film. </a:t>
            </a:r>
          </a:p>
        </p:txBody>
      </p:sp>
      <p:sp>
        <p:nvSpPr>
          <p:cNvPr id="10" name="TextBox 9">
            <a:extLst>
              <a:ext uri="{FF2B5EF4-FFF2-40B4-BE49-F238E27FC236}">
                <a16:creationId xmlns:a16="http://schemas.microsoft.com/office/drawing/2014/main" id="{0AFA32DE-684A-4CD0-92EA-EBE53447F797}"/>
              </a:ext>
            </a:extLst>
          </p:cNvPr>
          <p:cNvSpPr txBox="1"/>
          <p:nvPr/>
        </p:nvSpPr>
        <p:spPr>
          <a:xfrm rot="21037469">
            <a:off x="5963446" y="1236076"/>
            <a:ext cx="4478392" cy="584775"/>
          </a:xfrm>
          <a:prstGeom prst="rect">
            <a:avLst/>
          </a:prstGeom>
          <a:noFill/>
        </p:spPr>
        <p:txBody>
          <a:bodyPr wrap="square" rtlCol="0">
            <a:spAutoFit/>
          </a:bodyPr>
          <a:lstStyle/>
          <a:p>
            <a:r>
              <a:rPr lang="en-GB" sz="3200"/>
              <a:t>Less useful because…</a:t>
            </a:r>
          </a:p>
        </p:txBody>
      </p:sp>
      <p:sp>
        <p:nvSpPr>
          <p:cNvPr id="8" name="Rectangle 7">
            <a:extLst>
              <a:ext uri="{FF2B5EF4-FFF2-40B4-BE49-F238E27FC236}">
                <a16:creationId xmlns:a16="http://schemas.microsoft.com/office/drawing/2014/main" id="{14FE223A-7E8E-4743-88C2-4A1ACE50D6CB}"/>
              </a:ext>
            </a:extLst>
          </p:cNvPr>
          <p:cNvSpPr/>
          <p:nvPr/>
        </p:nvSpPr>
        <p:spPr>
          <a:xfrm>
            <a:off x="6349214" y="2566474"/>
            <a:ext cx="4535774" cy="3416320"/>
          </a:xfrm>
          <a:prstGeom prst="rect">
            <a:avLst/>
          </a:prstGeom>
        </p:spPr>
        <p:txBody>
          <a:bodyPr wrap="square">
            <a:spAutoFit/>
          </a:bodyPr>
          <a:lstStyle/>
          <a:p>
            <a:pPr marL="285750" indent="-285750">
              <a:buFont typeface="Arial" panose="020B0604020202020204" pitchFamily="34" charset="0"/>
              <a:buChar char="•"/>
            </a:pPr>
            <a:r>
              <a:rPr lang="en-GB" dirty="0"/>
              <a:t>Paintings don’t tell us what had happened before or after the moment that they depict.</a:t>
            </a:r>
          </a:p>
          <a:p>
            <a:pPr marL="285750" indent="-285750">
              <a:buFont typeface="Arial" panose="020B0604020202020204" pitchFamily="34" charset="0"/>
              <a:buChar char="•"/>
            </a:pPr>
            <a:r>
              <a:rPr lang="en-GB" dirty="0"/>
              <a:t>We can’t tell what people are saying or thinking, and we have to infer how they are feeling.</a:t>
            </a:r>
          </a:p>
          <a:p>
            <a:pPr marL="285750" indent="-285750">
              <a:buFont typeface="Arial" panose="020B0604020202020204" pitchFamily="34" charset="0"/>
              <a:buChar char="•"/>
            </a:pPr>
            <a:r>
              <a:rPr lang="en-GB" dirty="0"/>
              <a:t>Sometimes we don’t know who painted the painting, where or when.</a:t>
            </a:r>
          </a:p>
          <a:p>
            <a:pPr marL="285750" indent="-285750">
              <a:buFont typeface="Arial" panose="020B0604020202020204" pitchFamily="34" charset="0"/>
              <a:buChar char="•"/>
            </a:pPr>
            <a:r>
              <a:rPr lang="en-GB" dirty="0"/>
              <a:t>Sometimes they are painted from memory or imagination. They are not necessarily an accurate depiction of the event or person they are portraying. </a:t>
            </a:r>
          </a:p>
        </p:txBody>
      </p:sp>
    </p:spTree>
    <p:extLst>
      <p:ext uri="{BB962C8B-B14F-4D97-AF65-F5344CB8AC3E}">
        <p14:creationId xmlns:p14="http://schemas.microsoft.com/office/powerpoint/2010/main" val="128861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A3FDC-3230-4E11-AD25-7827A53735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0550" y="1909633"/>
            <a:ext cx="10605230" cy="3949874"/>
          </a:xfrm>
          <a:prstGeom prst="rect">
            <a:avLst/>
          </a:prstGeom>
        </p:spPr>
      </p:pic>
      <p:pic>
        <p:nvPicPr>
          <p:cNvPr id="12" name="Picture 11">
            <a:extLst>
              <a:ext uri="{FF2B5EF4-FFF2-40B4-BE49-F238E27FC236}">
                <a16:creationId xmlns:a16="http://schemas.microsoft.com/office/drawing/2014/main" id="{E42BC28E-CE61-4228-87A1-7FA4A1634C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9866853">
            <a:off x="8454944" y="5332385"/>
            <a:ext cx="2739098" cy="1077380"/>
          </a:xfrm>
          <a:prstGeom prst="rect">
            <a:avLst/>
          </a:prstGeom>
        </p:spPr>
      </p:pic>
      <p:pic>
        <p:nvPicPr>
          <p:cNvPr id="14" name="Picture 10">
            <a:extLst>
              <a:ext uri="{FF2B5EF4-FFF2-40B4-BE49-F238E27FC236}">
                <a16:creationId xmlns:a16="http://schemas.microsoft.com/office/drawing/2014/main" id="{5DDE6C33-4275-42E9-B7A9-DD4889EC906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61028">
            <a:off x="10032559" y="677605"/>
            <a:ext cx="1002660" cy="1774619"/>
          </a:xfrm>
          <a:prstGeom prst="rect">
            <a:avLst/>
          </a:prstGeom>
        </p:spPr>
      </p:pic>
      <p:sp>
        <p:nvSpPr>
          <p:cNvPr id="11" name="Title 1">
            <a:extLst>
              <a:ext uri="{FF2B5EF4-FFF2-40B4-BE49-F238E27FC236}">
                <a16:creationId xmlns:a16="http://schemas.microsoft.com/office/drawing/2014/main" id="{F5DDA41E-5115-402C-948F-D3A479880B7D}"/>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How reliable are paintings as historical evidence?</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4" name="Rectangle 3">
            <a:extLst>
              <a:ext uri="{FF2B5EF4-FFF2-40B4-BE49-F238E27FC236}">
                <a16:creationId xmlns:a16="http://schemas.microsoft.com/office/drawing/2014/main" id="{65BC075A-42E9-46FA-8F7E-F6932D5D22B7}"/>
              </a:ext>
            </a:extLst>
          </p:cNvPr>
          <p:cNvSpPr/>
          <p:nvPr/>
        </p:nvSpPr>
        <p:spPr>
          <a:xfrm>
            <a:off x="706583" y="2299520"/>
            <a:ext cx="9662712" cy="317009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000"/>
              <a:t>Do we know whether the artist was present at the time of the event and whether they saw the thing they painted?</a:t>
            </a:r>
          </a:p>
          <a:p>
            <a:pPr marL="285750" indent="-285750">
              <a:buFont typeface="Arial" panose="020B0604020202020204" pitchFamily="34" charset="0"/>
              <a:buChar char="•"/>
            </a:pPr>
            <a:r>
              <a:rPr lang="en-GB" sz="2000"/>
              <a:t>Do we know how accurate the painting is to real life?</a:t>
            </a:r>
          </a:p>
          <a:p>
            <a:pPr marL="285750" indent="-285750">
              <a:buFont typeface="Arial" panose="020B0604020202020204" pitchFamily="34" charset="0"/>
              <a:buChar char="•"/>
            </a:pPr>
            <a:r>
              <a:rPr lang="en-GB" sz="2000"/>
              <a:t>The artist may have taken great care to include certain things (and not include other things) in the painting.  </a:t>
            </a:r>
          </a:p>
          <a:p>
            <a:pPr marL="285750" indent="-285750">
              <a:buFont typeface="Arial" panose="020B0604020202020204" pitchFamily="34" charset="0"/>
              <a:buChar char="•"/>
            </a:pPr>
            <a:r>
              <a:rPr lang="en-GB" sz="2000"/>
              <a:t>Paintings are not necessarily based on real events or may portray an event, person, place or thing differently to the reality. </a:t>
            </a:r>
          </a:p>
          <a:p>
            <a:pPr marL="285750" indent="-285750">
              <a:buFont typeface="Arial" panose="020B0604020202020204" pitchFamily="34" charset="0"/>
              <a:buChar char="•"/>
            </a:pPr>
            <a:r>
              <a:rPr lang="en-GB" sz="2000"/>
              <a:t>Sometimes artists choose, are paid, are pressured or even forced to present a person, event place or thing in a certain way.</a:t>
            </a:r>
          </a:p>
          <a:p>
            <a:pPr marL="285750" indent="-285750">
              <a:buFont typeface="Arial" panose="020B0604020202020204" pitchFamily="34" charset="0"/>
              <a:buChar char="•"/>
            </a:pPr>
            <a:r>
              <a:rPr lang="en-GB" sz="2000"/>
              <a:t>It is important to think about </a:t>
            </a:r>
            <a:r>
              <a:rPr lang="en-GB" sz="2000" b="1"/>
              <a:t>who</a:t>
            </a:r>
            <a:r>
              <a:rPr lang="en-GB" sz="2000"/>
              <a:t> painted the painting, </a:t>
            </a:r>
            <a:r>
              <a:rPr lang="en-GB" sz="2000" b="1"/>
              <a:t>when</a:t>
            </a:r>
            <a:r>
              <a:rPr lang="en-GB" sz="2000"/>
              <a:t>, </a:t>
            </a:r>
            <a:r>
              <a:rPr lang="en-GB" sz="2000" b="1"/>
              <a:t>where</a:t>
            </a:r>
            <a:r>
              <a:rPr lang="en-GB" sz="2000"/>
              <a:t> and </a:t>
            </a:r>
            <a:r>
              <a:rPr lang="en-GB" sz="2000" b="1"/>
              <a:t>why</a:t>
            </a:r>
            <a:r>
              <a:rPr lang="en-GB" sz="2000"/>
              <a:t>.</a:t>
            </a:r>
          </a:p>
        </p:txBody>
      </p:sp>
      <p:sp>
        <p:nvSpPr>
          <p:cNvPr id="13" name="TextBox 12">
            <a:extLst>
              <a:ext uri="{FF2B5EF4-FFF2-40B4-BE49-F238E27FC236}">
                <a16:creationId xmlns:a16="http://schemas.microsoft.com/office/drawing/2014/main" id="{459BBD16-6EA3-4403-814F-35DA20D8D280}"/>
              </a:ext>
            </a:extLst>
          </p:cNvPr>
          <p:cNvSpPr txBox="1"/>
          <p:nvPr/>
        </p:nvSpPr>
        <p:spPr>
          <a:xfrm rot="19906404">
            <a:off x="8615888" y="5567120"/>
            <a:ext cx="2417212" cy="584775"/>
          </a:xfrm>
          <a:prstGeom prst="rect">
            <a:avLst/>
          </a:prstGeom>
          <a:noFill/>
        </p:spPr>
        <p:txBody>
          <a:bodyPr wrap="square" rtlCol="0">
            <a:spAutoFit/>
          </a:bodyPr>
          <a:lstStyle/>
          <a:p>
            <a:r>
              <a:rPr lang="en-GB" sz="3200"/>
              <a:t>The 4 W’s!</a:t>
            </a:r>
          </a:p>
        </p:txBody>
      </p:sp>
    </p:spTree>
    <p:extLst>
      <p:ext uri="{BB962C8B-B14F-4D97-AF65-F5344CB8AC3E}">
        <p14:creationId xmlns:p14="http://schemas.microsoft.com/office/powerpoint/2010/main" val="404249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A3FDC-3230-4E11-AD25-7827A53735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7842" y="2514887"/>
            <a:ext cx="5577033" cy="3949874"/>
          </a:xfrm>
          <a:prstGeom prst="rect">
            <a:avLst/>
          </a:prstGeom>
        </p:spPr>
      </p:pic>
      <p:pic>
        <p:nvPicPr>
          <p:cNvPr id="5" name="Picture 4">
            <a:extLst>
              <a:ext uri="{FF2B5EF4-FFF2-40B4-BE49-F238E27FC236}">
                <a16:creationId xmlns:a16="http://schemas.microsoft.com/office/drawing/2014/main" id="{324A197C-8CB1-4835-BE1F-0371B940DC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997918">
            <a:off x="521398" y="1606590"/>
            <a:ext cx="4138520" cy="1077380"/>
          </a:xfrm>
          <a:prstGeom prst="rect">
            <a:avLst/>
          </a:prstGeom>
        </p:spPr>
      </p:pic>
      <p:pic>
        <p:nvPicPr>
          <p:cNvPr id="7" name="Picture 6">
            <a:extLst>
              <a:ext uri="{FF2B5EF4-FFF2-40B4-BE49-F238E27FC236}">
                <a16:creationId xmlns:a16="http://schemas.microsoft.com/office/drawing/2014/main" id="{52D90836-4CD6-438E-BC22-2689C10229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47047" y="2571360"/>
            <a:ext cx="4996154" cy="3777071"/>
          </a:xfrm>
          <a:prstGeom prst="rect">
            <a:avLst/>
          </a:prstGeom>
        </p:spPr>
      </p:pic>
      <p:pic>
        <p:nvPicPr>
          <p:cNvPr id="9" name="Picture 8">
            <a:extLst>
              <a:ext uri="{FF2B5EF4-FFF2-40B4-BE49-F238E27FC236}">
                <a16:creationId xmlns:a16="http://schemas.microsoft.com/office/drawing/2014/main" id="{F0BF6B4C-25B3-4C72-9794-5622A11F4C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997918">
            <a:off x="5925079" y="1696359"/>
            <a:ext cx="4490029" cy="1077380"/>
          </a:xfrm>
          <a:prstGeom prst="rect">
            <a:avLst/>
          </a:prstGeom>
        </p:spPr>
      </p:pic>
      <p:sp>
        <p:nvSpPr>
          <p:cNvPr id="11" name="Title 1">
            <a:extLst>
              <a:ext uri="{FF2B5EF4-FFF2-40B4-BE49-F238E27FC236}">
                <a16:creationId xmlns:a16="http://schemas.microsoft.com/office/drawing/2014/main" id="{F5DDA41E-5115-402C-948F-D3A479880B7D}"/>
              </a:ext>
            </a:extLst>
          </p:cNvPr>
          <p:cNvSpPr txBox="1">
            <a:spLocks noGrp="1"/>
          </p:cNvSpPr>
          <p:nvPr>
            <p:ph type="title" idx="4294967295"/>
          </p:nvPr>
        </p:nvSpPr>
        <p:spPr>
          <a:xfrm>
            <a:off x="278898" y="393240"/>
            <a:ext cx="10864303"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How useful are photographs as historical evidence?</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6" name="TextBox 5">
            <a:extLst>
              <a:ext uri="{FF2B5EF4-FFF2-40B4-BE49-F238E27FC236}">
                <a16:creationId xmlns:a16="http://schemas.microsoft.com/office/drawing/2014/main" id="{AA1B126A-AEF2-4B82-8A59-EA85B64E80E8}"/>
              </a:ext>
            </a:extLst>
          </p:cNvPr>
          <p:cNvSpPr txBox="1"/>
          <p:nvPr/>
        </p:nvSpPr>
        <p:spPr>
          <a:xfrm rot="21037469">
            <a:off x="599880" y="1852892"/>
            <a:ext cx="3981556" cy="584775"/>
          </a:xfrm>
          <a:prstGeom prst="rect">
            <a:avLst/>
          </a:prstGeom>
          <a:noFill/>
        </p:spPr>
        <p:txBody>
          <a:bodyPr wrap="square" rtlCol="0">
            <a:spAutoFit/>
          </a:bodyPr>
          <a:lstStyle/>
          <a:p>
            <a:r>
              <a:rPr lang="en-GB" sz="3200"/>
              <a:t>Useful because….</a:t>
            </a:r>
          </a:p>
        </p:txBody>
      </p:sp>
      <p:sp>
        <p:nvSpPr>
          <p:cNvPr id="4" name="Rectangle 3">
            <a:extLst>
              <a:ext uri="{FF2B5EF4-FFF2-40B4-BE49-F238E27FC236}">
                <a16:creationId xmlns:a16="http://schemas.microsoft.com/office/drawing/2014/main" id="{65BC075A-42E9-46FA-8F7E-F6932D5D22B7}"/>
              </a:ext>
            </a:extLst>
          </p:cNvPr>
          <p:cNvSpPr/>
          <p:nvPr/>
        </p:nvSpPr>
        <p:spPr>
          <a:xfrm>
            <a:off x="459188" y="2932111"/>
            <a:ext cx="4980712" cy="34163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a:t>Photographs are a snapshot of a particular second in time, which will never again be repeated.</a:t>
            </a:r>
          </a:p>
          <a:p>
            <a:pPr marL="285750" indent="-285750">
              <a:buFont typeface="Arial" panose="020B0604020202020204" pitchFamily="34" charset="0"/>
              <a:buChar char="•"/>
            </a:pPr>
            <a:r>
              <a:rPr lang="en-GB"/>
              <a:t>They can tell us about things that are sometimes hard to explain in words – fashions or atmosphere for example.</a:t>
            </a:r>
            <a:endParaRPr lang="en-GB">
              <a:cs typeface="Arial"/>
            </a:endParaRPr>
          </a:p>
          <a:p>
            <a:pPr marL="285750" indent="-285750">
              <a:buFont typeface="Arial" panose="020B0604020202020204" pitchFamily="34" charset="0"/>
              <a:buChar char="•"/>
            </a:pPr>
            <a:r>
              <a:rPr lang="en-GB"/>
              <a:t>They can trigger memories or emotions, which sometimes help to find out more about an event or time.</a:t>
            </a:r>
          </a:p>
          <a:p>
            <a:pPr marL="285750" indent="-285750">
              <a:buFont typeface="Arial" panose="020B0604020202020204" pitchFamily="34" charset="0"/>
              <a:buChar char="•"/>
            </a:pPr>
            <a:r>
              <a:rPr lang="en-GB"/>
              <a:t>They can be particularly useful for telling us about things that happened before the invention of film. </a:t>
            </a:r>
          </a:p>
        </p:txBody>
      </p:sp>
      <p:sp>
        <p:nvSpPr>
          <p:cNvPr id="10" name="TextBox 9">
            <a:extLst>
              <a:ext uri="{FF2B5EF4-FFF2-40B4-BE49-F238E27FC236}">
                <a16:creationId xmlns:a16="http://schemas.microsoft.com/office/drawing/2014/main" id="{0AFA32DE-684A-4CD0-92EA-EBE53447F797}"/>
              </a:ext>
            </a:extLst>
          </p:cNvPr>
          <p:cNvSpPr txBox="1"/>
          <p:nvPr/>
        </p:nvSpPr>
        <p:spPr>
          <a:xfrm rot="21037469">
            <a:off x="6113719" y="1821396"/>
            <a:ext cx="4478392" cy="584775"/>
          </a:xfrm>
          <a:prstGeom prst="rect">
            <a:avLst/>
          </a:prstGeom>
          <a:noFill/>
        </p:spPr>
        <p:txBody>
          <a:bodyPr wrap="square" rtlCol="0">
            <a:spAutoFit/>
          </a:bodyPr>
          <a:lstStyle/>
          <a:p>
            <a:r>
              <a:rPr lang="en-GB" sz="3200"/>
              <a:t>Less useful because…</a:t>
            </a:r>
          </a:p>
        </p:txBody>
      </p:sp>
      <p:sp>
        <p:nvSpPr>
          <p:cNvPr id="8" name="Rectangle 7">
            <a:extLst>
              <a:ext uri="{FF2B5EF4-FFF2-40B4-BE49-F238E27FC236}">
                <a16:creationId xmlns:a16="http://schemas.microsoft.com/office/drawing/2014/main" id="{14FE223A-7E8E-4743-88C2-4A1ACE50D6CB}"/>
              </a:ext>
            </a:extLst>
          </p:cNvPr>
          <p:cNvSpPr/>
          <p:nvPr/>
        </p:nvSpPr>
        <p:spPr>
          <a:xfrm>
            <a:off x="6388208" y="3028734"/>
            <a:ext cx="4513832" cy="2862322"/>
          </a:xfrm>
          <a:prstGeom prst="rect">
            <a:avLst/>
          </a:prstGeom>
        </p:spPr>
        <p:txBody>
          <a:bodyPr wrap="square">
            <a:spAutoFit/>
          </a:bodyPr>
          <a:lstStyle/>
          <a:p>
            <a:pPr marL="285750" indent="-285750">
              <a:buFont typeface="Arial" panose="020B0604020202020204" pitchFamily="34" charset="0"/>
              <a:buChar char="•"/>
            </a:pPr>
            <a:r>
              <a:rPr lang="en-GB"/>
              <a:t>Photos don’t tell us what had happened before or after the photo was taken.</a:t>
            </a:r>
          </a:p>
          <a:p>
            <a:pPr marL="285750" indent="-285750">
              <a:buFont typeface="Arial" panose="020B0604020202020204" pitchFamily="34" charset="0"/>
              <a:buChar char="•"/>
            </a:pPr>
            <a:r>
              <a:rPr lang="en-GB"/>
              <a:t>We can’t tell what people are saying and we have to infer how they are feeling.</a:t>
            </a:r>
          </a:p>
          <a:p>
            <a:pPr marL="285750" indent="-285750">
              <a:buFont typeface="Arial" panose="020B0604020202020204" pitchFamily="34" charset="0"/>
              <a:buChar char="•"/>
            </a:pPr>
            <a:r>
              <a:rPr lang="en-GB"/>
              <a:t>Sometimes, especially if the photo was taken by a member of the public, or is from a personal collection, we don’t know who took the photo, where or when. </a:t>
            </a:r>
          </a:p>
        </p:txBody>
      </p:sp>
    </p:spTree>
    <p:extLst>
      <p:ext uri="{BB962C8B-B14F-4D97-AF65-F5344CB8AC3E}">
        <p14:creationId xmlns:p14="http://schemas.microsoft.com/office/powerpoint/2010/main" val="60774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A3FDC-3230-4E11-AD25-7827A53735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0550" y="1909633"/>
            <a:ext cx="10605230" cy="3949874"/>
          </a:xfrm>
          <a:prstGeom prst="rect">
            <a:avLst/>
          </a:prstGeom>
        </p:spPr>
      </p:pic>
      <p:sp>
        <p:nvSpPr>
          <p:cNvPr id="11" name="Title 1">
            <a:extLst>
              <a:ext uri="{FF2B5EF4-FFF2-40B4-BE49-F238E27FC236}">
                <a16:creationId xmlns:a16="http://schemas.microsoft.com/office/drawing/2014/main" id="{F5DDA41E-5115-402C-948F-D3A479880B7D}"/>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How reliable are photographs as historical evidence?</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4" name="Rectangle 3">
            <a:extLst>
              <a:ext uri="{FF2B5EF4-FFF2-40B4-BE49-F238E27FC236}">
                <a16:creationId xmlns:a16="http://schemas.microsoft.com/office/drawing/2014/main" id="{65BC075A-42E9-46FA-8F7E-F6932D5D22B7}"/>
              </a:ext>
            </a:extLst>
          </p:cNvPr>
          <p:cNvSpPr/>
          <p:nvPr/>
        </p:nvSpPr>
        <p:spPr>
          <a:xfrm>
            <a:off x="706583" y="2299520"/>
            <a:ext cx="9662712" cy="3170099"/>
          </a:xfrm>
          <a:prstGeom prst="rect">
            <a:avLst/>
          </a:prstGeom>
        </p:spPr>
        <p:txBody>
          <a:bodyPr wrap="square">
            <a:spAutoFit/>
          </a:bodyPr>
          <a:lstStyle/>
          <a:p>
            <a:pPr marL="342900" indent="-342900">
              <a:buFont typeface="Arial" panose="020B0604020202020204" pitchFamily="34" charset="0"/>
              <a:buChar char="•"/>
            </a:pPr>
            <a:r>
              <a:rPr lang="en-GB" sz="2000"/>
              <a:t>Photographs were taken by someone who saw and experienced the event happening.</a:t>
            </a:r>
          </a:p>
          <a:p>
            <a:pPr marL="342900" indent="-342900">
              <a:buFont typeface="Arial" panose="020B0604020202020204" pitchFamily="34" charset="0"/>
              <a:buChar char="•"/>
            </a:pPr>
            <a:r>
              <a:rPr lang="en-GB" sz="2000"/>
              <a:t>The photographer may, however, have taken great care to include certain things (and not include other things) in the shot.  </a:t>
            </a:r>
          </a:p>
          <a:p>
            <a:pPr marL="342900" indent="-342900">
              <a:buFont typeface="Arial" panose="020B0604020202020204" pitchFamily="34" charset="0"/>
              <a:buChar char="•"/>
            </a:pPr>
            <a:r>
              <a:rPr lang="en-GB" sz="2000"/>
              <a:t>Photographs can be staged, cropped or manipulated after the event.</a:t>
            </a:r>
          </a:p>
          <a:p>
            <a:pPr marL="342900" indent="-342900">
              <a:buFont typeface="Arial" panose="020B0604020202020204" pitchFamily="34" charset="0"/>
              <a:buChar char="•"/>
            </a:pPr>
            <a:r>
              <a:rPr lang="en-GB" sz="2000"/>
              <a:t>Sometimes photographers choose, are paid, are pressured or even forced to present a person, event place or thing in a certain way.</a:t>
            </a:r>
          </a:p>
          <a:p>
            <a:pPr marL="342900" indent="-342900">
              <a:buFont typeface="Arial" panose="020B0604020202020204" pitchFamily="34" charset="0"/>
              <a:buChar char="•"/>
            </a:pPr>
            <a:r>
              <a:rPr lang="en-GB" sz="2000"/>
              <a:t>Sometimes only certain photographs are released to the public.</a:t>
            </a:r>
          </a:p>
          <a:p>
            <a:pPr marL="342900" indent="-342900">
              <a:buFont typeface="Arial" panose="020B0604020202020204" pitchFamily="34" charset="0"/>
              <a:buChar char="•"/>
            </a:pPr>
            <a:r>
              <a:rPr lang="en-GB" sz="2000"/>
              <a:t>It is important to think about who took the photo, when, where and why.</a:t>
            </a:r>
          </a:p>
          <a:p>
            <a:pPr marL="285750" indent="-285750">
              <a:buFont typeface="Arial" panose="020B0604020202020204" pitchFamily="34" charset="0"/>
              <a:buChar char="•"/>
            </a:pPr>
            <a:endParaRPr lang="en-GB" sz="2000"/>
          </a:p>
        </p:txBody>
      </p:sp>
      <p:pic>
        <p:nvPicPr>
          <p:cNvPr id="12" name="Picture 11">
            <a:extLst>
              <a:ext uri="{FF2B5EF4-FFF2-40B4-BE49-F238E27FC236}">
                <a16:creationId xmlns:a16="http://schemas.microsoft.com/office/drawing/2014/main" id="{E42BC28E-CE61-4228-87A1-7FA4A1634C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9866853">
            <a:off x="8454944" y="5332385"/>
            <a:ext cx="2739098" cy="1077380"/>
          </a:xfrm>
          <a:prstGeom prst="rect">
            <a:avLst/>
          </a:prstGeom>
        </p:spPr>
      </p:pic>
      <p:sp>
        <p:nvSpPr>
          <p:cNvPr id="13" name="TextBox 12">
            <a:extLst>
              <a:ext uri="{FF2B5EF4-FFF2-40B4-BE49-F238E27FC236}">
                <a16:creationId xmlns:a16="http://schemas.microsoft.com/office/drawing/2014/main" id="{459BBD16-6EA3-4403-814F-35DA20D8D280}"/>
              </a:ext>
            </a:extLst>
          </p:cNvPr>
          <p:cNvSpPr txBox="1"/>
          <p:nvPr/>
        </p:nvSpPr>
        <p:spPr>
          <a:xfrm rot="19906404">
            <a:off x="8615888" y="5567120"/>
            <a:ext cx="2417212" cy="584775"/>
          </a:xfrm>
          <a:prstGeom prst="rect">
            <a:avLst/>
          </a:prstGeom>
          <a:noFill/>
        </p:spPr>
        <p:txBody>
          <a:bodyPr wrap="square" rtlCol="0">
            <a:spAutoFit/>
          </a:bodyPr>
          <a:lstStyle/>
          <a:p>
            <a:r>
              <a:rPr lang="en-GB" sz="3200"/>
              <a:t>The 4 W’s!</a:t>
            </a:r>
          </a:p>
        </p:txBody>
      </p:sp>
      <p:pic>
        <p:nvPicPr>
          <p:cNvPr id="7" name="Picture 10">
            <a:extLst>
              <a:ext uri="{FF2B5EF4-FFF2-40B4-BE49-F238E27FC236}">
                <a16:creationId xmlns:a16="http://schemas.microsoft.com/office/drawing/2014/main" id="{A27D50F1-F693-4A70-9DF4-95AF5F49213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61028">
            <a:off x="10032559" y="677605"/>
            <a:ext cx="1002660" cy="1774619"/>
          </a:xfrm>
          <a:prstGeom prst="rect">
            <a:avLst/>
          </a:prstGeom>
        </p:spPr>
      </p:pic>
    </p:spTree>
    <p:extLst>
      <p:ext uri="{BB962C8B-B14F-4D97-AF65-F5344CB8AC3E}">
        <p14:creationId xmlns:p14="http://schemas.microsoft.com/office/powerpoint/2010/main" val="166025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F3E183-3134-0BA9-4DB7-FE4EFB924743}"/>
              </a:ext>
            </a:extLst>
          </p:cNvPr>
          <p:cNvSpPr txBox="1">
            <a:spLocks noGrp="1"/>
          </p:cNvSpPr>
          <p:nvPr>
            <p:ph type="title" idx="4294967295"/>
          </p:nvPr>
        </p:nvSpPr>
        <p:spPr>
          <a:xfrm>
            <a:off x="278898" y="393240"/>
            <a:ext cx="11144839"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a:ea typeface="+mj-ea"/>
                <a:cs typeface="Arial"/>
              </a:rPr>
              <a:t>Example: What can we learn from this painting about coronations of kings and queens?</a:t>
            </a:r>
            <a:endParaRPr kumimoji="0" lang="en-US" sz="4000" b="1" i="0" u="none" strike="noStrike" kern="1200" cap="none" spc="0" normalizeH="0" baseline="0" noProof="0">
              <a:ln>
                <a:noFill/>
              </a:ln>
              <a:solidFill>
                <a:srgbClr val="597F32"/>
              </a:solidFill>
              <a:effectLst/>
              <a:uLnTx/>
              <a:uFillTx/>
              <a:latin typeface="Arial"/>
              <a:ea typeface="+mj-ea"/>
              <a:cs typeface="Arial"/>
            </a:endParaRPr>
          </a:p>
        </p:txBody>
      </p:sp>
      <p:pic>
        <p:nvPicPr>
          <p:cNvPr id="5" name="Picture 4" descr="Painting of the Coronation of William IV and Queen Adelaide's in Westminster Abbey, London, 1831">
            <a:extLst>
              <a:ext uri="{FF2B5EF4-FFF2-40B4-BE49-F238E27FC236}">
                <a16:creationId xmlns:a16="http://schemas.microsoft.com/office/drawing/2014/main" id="{6748D220-723A-F92E-F14A-45DC63D22E28}"/>
              </a:ext>
            </a:extLst>
          </p:cNvPr>
          <p:cNvPicPr>
            <a:picLocks noChangeAspect="1"/>
          </p:cNvPicPr>
          <p:nvPr/>
        </p:nvPicPr>
        <p:blipFill rotWithShape="1">
          <a:blip r:embed="rId2"/>
          <a:srcRect t="2941" b="10125"/>
          <a:stretch/>
        </p:blipFill>
        <p:spPr>
          <a:xfrm>
            <a:off x="3987250" y="1713726"/>
            <a:ext cx="3393644" cy="4461029"/>
          </a:xfrm>
          <a:prstGeom prst="rect">
            <a:avLst/>
          </a:prstGeom>
        </p:spPr>
      </p:pic>
    </p:spTree>
    <p:extLst>
      <p:ext uri="{BB962C8B-B14F-4D97-AF65-F5344CB8AC3E}">
        <p14:creationId xmlns:p14="http://schemas.microsoft.com/office/powerpoint/2010/main" val="108504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a:extLst>
              <a:ext uri="{FF2B5EF4-FFF2-40B4-BE49-F238E27FC236}">
                <a16:creationId xmlns:a16="http://schemas.microsoft.com/office/drawing/2014/main" id="{54A728D6-9996-79B5-2182-1ABB55B2CC2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257" r="15257"/>
          <a:stretch>
            <a:fillRect/>
          </a:stretch>
        </p:blipFill>
        <p:spPr>
          <a:xfrm>
            <a:off x="357187" y="1283934"/>
            <a:ext cx="3972836" cy="5421799"/>
          </a:xfrm>
          <a:prstGeom prst="rect">
            <a:avLst/>
          </a:prstGeom>
        </p:spPr>
      </p:pic>
      <p:sp>
        <p:nvSpPr>
          <p:cNvPr id="3" name="Title 2">
            <a:extLst>
              <a:ext uri="{FF2B5EF4-FFF2-40B4-BE49-F238E27FC236}">
                <a16:creationId xmlns:a16="http://schemas.microsoft.com/office/drawing/2014/main" id="{C97FDCE3-4485-C125-6B18-1EE9C8424688}"/>
              </a:ext>
            </a:extLst>
          </p:cNvPr>
          <p:cNvSpPr>
            <a:spLocks noGrp="1"/>
          </p:cNvSpPr>
          <p:nvPr>
            <p:ph type="title"/>
          </p:nvPr>
        </p:nvSpPr>
        <p:spPr/>
        <p:txBody>
          <a:bodyPr lIns="0" tIns="45720" rIns="90000" bIns="45720" anchor="t"/>
          <a:lstStyle/>
          <a:p>
            <a:r>
              <a:rPr lang="en-GB">
                <a:latin typeface="Arial"/>
                <a:cs typeface="Arial"/>
              </a:rPr>
              <a:t>How to use this PPT</a:t>
            </a:r>
            <a:endParaRPr lang="en-US">
              <a:latin typeface="Arial"/>
            </a:endParaRPr>
          </a:p>
        </p:txBody>
      </p:sp>
      <p:sp>
        <p:nvSpPr>
          <p:cNvPr id="18" name="TextBox 17">
            <a:extLst>
              <a:ext uri="{FF2B5EF4-FFF2-40B4-BE49-F238E27FC236}">
                <a16:creationId xmlns:a16="http://schemas.microsoft.com/office/drawing/2014/main" id="{E420E280-14FB-1CEC-5A1F-848B16A63E62}"/>
              </a:ext>
            </a:extLst>
          </p:cNvPr>
          <p:cNvSpPr txBox="1"/>
          <p:nvPr/>
        </p:nvSpPr>
        <p:spPr>
          <a:xfrm>
            <a:off x="567764" y="2286673"/>
            <a:ext cx="376225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This PPT is designed to provide you, as the teacher, with enough information to teach your pupils about using photos and paintings as historical evidence.</a:t>
            </a:r>
          </a:p>
          <a:p>
            <a:endParaRPr lang="en-US"/>
          </a:p>
          <a:p>
            <a:r>
              <a:rPr lang="en-US"/>
              <a:t>The PPT contains useful information about using photos and paintings as historical evidence, as well as questions and activities to help your students to </a:t>
            </a:r>
            <a:r>
              <a:rPr lang="en-US" err="1"/>
              <a:t>analyse</a:t>
            </a:r>
            <a:r>
              <a:rPr lang="en-US"/>
              <a:t> these types of sources.</a:t>
            </a:r>
          </a:p>
        </p:txBody>
      </p:sp>
      <p:sp>
        <p:nvSpPr>
          <p:cNvPr id="4" name="Content Placeholder 3">
            <a:extLst>
              <a:ext uri="{FF2B5EF4-FFF2-40B4-BE49-F238E27FC236}">
                <a16:creationId xmlns:a16="http://schemas.microsoft.com/office/drawing/2014/main" id="{5490D74E-D5BB-3F34-A913-4ADED8DF2BF1}"/>
              </a:ext>
            </a:extLst>
          </p:cNvPr>
          <p:cNvSpPr>
            <a:spLocks noGrp="1"/>
          </p:cNvSpPr>
          <p:nvPr>
            <p:ph idx="1"/>
          </p:nvPr>
        </p:nvSpPr>
        <p:spPr>
          <a:xfrm>
            <a:off x="5102215" y="837434"/>
            <a:ext cx="5905354" cy="5868299"/>
          </a:xfrm>
        </p:spPr>
        <p:txBody>
          <a:bodyPr lIns="0" tIns="45720" rIns="90000" bIns="45720" anchor="t"/>
          <a:lstStyle/>
          <a:p>
            <a:r>
              <a:rPr lang="en-GB" b="1" dirty="0">
                <a:cs typeface="Arial"/>
              </a:rPr>
              <a:t>Contents</a:t>
            </a:r>
          </a:p>
          <a:p>
            <a:r>
              <a:rPr lang="en-GB" dirty="0"/>
              <a:t>What is historical evidence?</a:t>
            </a:r>
          </a:p>
          <a:p>
            <a:r>
              <a:rPr lang="en-GB" dirty="0">
                <a:cs typeface="Arial"/>
              </a:rPr>
              <a:t>Types of historical evidence</a:t>
            </a:r>
          </a:p>
          <a:p>
            <a:r>
              <a:rPr lang="en-GB" dirty="0">
                <a:cs typeface="Arial"/>
              </a:rPr>
              <a:t>Analysing historical evidence</a:t>
            </a:r>
          </a:p>
          <a:p>
            <a:r>
              <a:rPr lang="en-GB" dirty="0">
                <a:cs typeface="Arial"/>
              </a:rPr>
              <a:t>Using Inference Grids to analyse historical evidence</a:t>
            </a:r>
          </a:p>
          <a:p>
            <a:r>
              <a:rPr lang="en-GB" dirty="0">
                <a:cs typeface="Arial"/>
              </a:rPr>
              <a:t>Usefulness and reliability</a:t>
            </a:r>
          </a:p>
          <a:p>
            <a:r>
              <a:rPr lang="en-GB" dirty="0">
                <a:cs typeface="Arial"/>
              </a:rPr>
              <a:t>How useful and reliable are paintings?</a:t>
            </a:r>
          </a:p>
          <a:p>
            <a:r>
              <a:rPr lang="en-GB" dirty="0">
                <a:cs typeface="Arial"/>
              </a:rPr>
              <a:t>How useful and reliable are photos as historical evidence?</a:t>
            </a:r>
          </a:p>
          <a:p>
            <a:endParaRPr lang="en-GB" sz="2400" dirty="0"/>
          </a:p>
        </p:txBody>
      </p:sp>
    </p:spTree>
    <p:extLst>
      <p:ext uri="{BB962C8B-B14F-4D97-AF65-F5344CB8AC3E}">
        <p14:creationId xmlns:p14="http://schemas.microsoft.com/office/powerpoint/2010/main" val="389660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2BEF-1BA5-29AA-F975-AF0D82855BE5}"/>
              </a:ext>
            </a:extLst>
          </p:cNvPr>
          <p:cNvSpPr>
            <a:spLocks noGrp="1"/>
          </p:cNvSpPr>
          <p:nvPr>
            <p:ph type="title" idx="4294967295"/>
          </p:nvPr>
        </p:nvSpPr>
        <p:spPr>
          <a:xfrm>
            <a:off x="838200" y="-1325563"/>
            <a:ext cx="10515600" cy="1325563"/>
          </a:xfrm>
          <a:prstGeom prst="rect">
            <a:avLst/>
          </a:prstGeom>
        </p:spPr>
        <p:txBody>
          <a:bodyPr anchor="b"/>
          <a:lstStyle/>
          <a:p>
            <a:r>
              <a:rPr lang="en-GB"/>
              <a:t>Inference grid with colour painting in the centre</a:t>
            </a:r>
          </a:p>
        </p:txBody>
      </p:sp>
      <p:pic>
        <p:nvPicPr>
          <p:cNvPr id="21" name="Picture 20" descr="Outer box of an inference grid">
            <a:extLst>
              <a:ext uri="{FF2B5EF4-FFF2-40B4-BE49-F238E27FC236}">
                <a16:creationId xmlns:a16="http://schemas.microsoft.com/office/drawing/2014/main" id="{DC193CEA-7B81-456D-A136-0019F205C81E}"/>
              </a:ext>
            </a:extLst>
          </p:cNvPr>
          <p:cNvPicPr>
            <a:picLocks noChangeAspect="1"/>
          </p:cNvPicPr>
          <p:nvPr/>
        </p:nvPicPr>
        <p:blipFill>
          <a:blip r:embed="rId2"/>
          <a:stretch>
            <a:fillRect/>
          </a:stretch>
        </p:blipFill>
        <p:spPr>
          <a:xfrm>
            <a:off x="219456" y="219457"/>
            <a:ext cx="11832336" cy="6492240"/>
          </a:xfrm>
          <a:prstGeom prst="rect">
            <a:avLst/>
          </a:prstGeom>
        </p:spPr>
      </p:pic>
      <p:sp>
        <p:nvSpPr>
          <p:cNvPr id="29" name="Rectangle 28">
            <a:extLst>
              <a:ext uri="{FF2B5EF4-FFF2-40B4-BE49-F238E27FC236}">
                <a16:creationId xmlns:a16="http://schemas.microsoft.com/office/drawing/2014/main" id="{B652FD72-C0CC-4791-A726-5063B3A65CC4}"/>
              </a:ext>
            </a:extLst>
          </p:cNvPr>
          <p:cNvSpPr/>
          <p:nvPr/>
        </p:nvSpPr>
        <p:spPr>
          <a:xfrm>
            <a:off x="476770" y="552478"/>
            <a:ext cx="3480440" cy="369332"/>
          </a:xfrm>
          <a:prstGeom prst="rect">
            <a:avLst/>
          </a:prstGeom>
        </p:spPr>
        <p:txBody>
          <a:bodyPr wrap="none">
            <a:spAutoFit/>
          </a:bodyPr>
          <a:lstStyle/>
          <a:p>
            <a:r>
              <a:rPr lang="en-GB" dirty="0"/>
              <a:t>3. </a:t>
            </a:r>
            <a:r>
              <a:rPr lang="en-GB"/>
              <a:t>What questions do you have?</a:t>
            </a:r>
          </a:p>
        </p:txBody>
      </p:sp>
      <p:pic>
        <p:nvPicPr>
          <p:cNvPr id="23" name="Picture 22" descr="Middle box of an inference grid">
            <a:extLst>
              <a:ext uri="{FF2B5EF4-FFF2-40B4-BE49-F238E27FC236}">
                <a16:creationId xmlns:a16="http://schemas.microsoft.com/office/drawing/2014/main" id="{DC9DE0B7-CE1C-4B91-8504-33A345182045}"/>
              </a:ext>
            </a:extLst>
          </p:cNvPr>
          <p:cNvPicPr>
            <a:picLocks noChangeAspect="1"/>
          </p:cNvPicPr>
          <p:nvPr/>
        </p:nvPicPr>
        <p:blipFill>
          <a:blip r:embed="rId2">
            <a:duotone>
              <a:prstClr val="black"/>
              <a:schemeClr val="accent1">
                <a:tint val="45000"/>
                <a:satMod val="400000"/>
              </a:schemeClr>
            </a:duotone>
          </a:blip>
          <a:stretch>
            <a:fillRect/>
          </a:stretch>
        </p:blipFill>
        <p:spPr>
          <a:xfrm>
            <a:off x="1451061" y="1273820"/>
            <a:ext cx="9026988" cy="4541764"/>
          </a:xfrm>
          <a:prstGeom prst="rect">
            <a:avLst/>
          </a:prstGeom>
        </p:spPr>
      </p:pic>
      <p:sp>
        <p:nvSpPr>
          <p:cNvPr id="28" name="Rectangle 27">
            <a:extLst>
              <a:ext uri="{FF2B5EF4-FFF2-40B4-BE49-F238E27FC236}">
                <a16:creationId xmlns:a16="http://schemas.microsoft.com/office/drawing/2014/main" id="{AB80F245-7609-4E06-AFE8-9E81D1E58CB0}"/>
              </a:ext>
            </a:extLst>
          </p:cNvPr>
          <p:cNvSpPr/>
          <p:nvPr/>
        </p:nvSpPr>
        <p:spPr>
          <a:xfrm>
            <a:off x="1713951" y="1573734"/>
            <a:ext cx="6096000" cy="646331"/>
          </a:xfrm>
          <a:prstGeom prst="rect">
            <a:avLst/>
          </a:prstGeom>
        </p:spPr>
        <p:txBody>
          <a:bodyPr>
            <a:spAutoFit/>
          </a:bodyPr>
          <a:lstStyle/>
          <a:p>
            <a:r>
              <a:rPr lang="en-GB" dirty="0"/>
              <a:t>2. </a:t>
            </a:r>
            <a:r>
              <a:rPr lang="en-GB"/>
              <a:t>What can you infer?</a:t>
            </a:r>
          </a:p>
          <a:p>
            <a:endParaRPr lang="en-GB"/>
          </a:p>
        </p:txBody>
      </p:sp>
      <p:pic>
        <p:nvPicPr>
          <p:cNvPr id="24" name="Picture 23" descr="Inner box of an inference grid">
            <a:extLst>
              <a:ext uri="{FF2B5EF4-FFF2-40B4-BE49-F238E27FC236}">
                <a16:creationId xmlns:a16="http://schemas.microsoft.com/office/drawing/2014/main" id="{6308D202-FD77-4AAA-87DC-5F96551DF463}"/>
              </a:ext>
            </a:extLst>
          </p:cNvPr>
          <p:cNvPicPr>
            <a:picLocks noChangeAspect="1"/>
          </p:cNvPicPr>
          <p:nvPr/>
        </p:nvPicPr>
        <p:blipFill>
          <a:blip r:embed="rId2">
            <a:duotone>
              <a:prstClr val="black"/>
              <a:srgbClr val="002060">
                <a:tint val="45000"/>
                <a:satMod val="400000"/>
              </a:srgbClr>
            </a:duotone>
          </a:blip>
          <a:stretch>
            <a:fillRect/>
          </a:stretch>
        </p:blipFill>
        <p:spPr>
          <a:xfrm>
            <a:off x="3128150" y="2401491"/>
            <a:ext cx="5672810" cy="2488333"/>
          </a:xfrm>
          <a:prstGeom prst="rect">
            <a:avLst/>
          </a:prstGeom>
        </p:spPr>
      </p:pic>
      <p:sp>
        <p:nvSpPr>
          <p:cNvPr id="27" name="Rectangle 26">
            <a:extLst>
              <a:ext uri="{FF2B5EF4-FFF2-40B4-BE49-F238E27FC236}">
                <a16:creationId xmlns:a16="http://schemas.microsoft.com/office/drawing/2014/main" id="{D356E46C-539D-4DED-8E4D-C3897BA22F30}"/>
              </a:ext>
            </a:extLst>
          </p:cNvPr>
          <p:cNvSpPr/>
          <p:nvPr/>
        </p:nvSpPr>
        <p:spPr>
          <a:xfrm>
            <a:off x="3294673" y="2572075"/>
            <a:ext cx="6096000" cy="369332"/>
          </a:xfrm>
          <a:prstGeom prst="rect">
            <a:avLst/>
          </a:prstGeom>
        </p:spPr>
        <p:txBody>
          <a:bodyPr>
            <a:spAutoFit/>
          </a:bodyPr>
          <a:lstStyle/>
          <a:p>
            <a:r>
              <a:rPr lang="en-GB" dirty="0"/>
              <a:t>1. </a:t>
            </a:r>
            <a:r>
              <a:rPr lang="en-GB"/>
              <a:t>What can you see?</a:t>
            </a:r>
          </a:p>
        </p:txBody>
      </p:sp>
      <p:pic>
        <p:nvPicPr>
          <p:cNvPr id="3" name="Picture 2" descr="Painting of the Coronation of William IV and Queen Adelaide's in Westminster Abbey, London, 1831">
            <a:extLst>
              <a:ext uri="{FF2B5EF4-FFF2-40B4-BE49-F238E27FC236}">
                <a16:creationId xmlns:a16="http://schemas.microsoft.com/office/drawing/2014/main" id="{962AC342-42E7-92D0-9E24-CA6087C18C24}"/>
              </a:ext>
            </a:extLst>
          </p:cNvPr>
          <p:cNvPicPr>
            <a:picLocks noChangeAspect="1"/>
          </p:cNvPicPr>
          <p:nvPr/>
        </p:nvPicPr>
        <p:blipFill rotWithShape="1">
          <a:blip r:embed="rId3"/>
          <a:srcRect t="2941" b="10125"/>
          <a:stretch/>
        </p:blipFill>
        <p:spPr>
          <a:xfrm>
            <a:off x="5137478" y="3038908"/>
            <a:ext cx="1098237" cy="1450659"/>
          </a:xfrm>
          <a:prstGeom prst="rect">
            <a:avLst/>
          </a:prstGeom>
        </p:spPr>
      </p:pic>
    </p:spTree>
    <p:extLst>
      <p:ext uri="{BB962C8B-B14F-4D97-AF65-F5344CB8AC3E}">
        <p14:creationId xmlns:p14="http://schemas.microsoft.com/office/powerpoint/2010/main" val="220039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308D202-FD77-4AAA-87DC-5F96551DF463}"/>
              </a:ext>
              <a:ext uri="{C183D7F6-B498-43B3-948B-1728B52AA6E4}">
                <adec:decorative xmlns:adec="http://schemas.microsoft.com/office/drawing/2017/decorative" val="1"/>
              </a:ext>
            </a:extLst>
          </p:cNvPr>
          <p:cNvPicPr>
            <a:picLocks noChangeAspect="1"/>
          </p:cNvPicPr>
          <p:nvPr/>
        </p:nvPicPr>
        <p:blipFill>
          <a:blip r:embed="rId2">
            <a:duotone>
              <a:prstClr val="black"/>
              <a:srgbClr val="002060">
                <a:tint val="45000"/>
                <a:satMod val="400000"/>
              </a:srgbClr>
            </a:duotone>
          </a:blip>
          <a:stretch>
            <a:fillRect/>
          </a:stretch>
        </p:blipFill>
        <p:spPr>
          <a:xfrm>
            <a:off x="613775" y="663877"/>
            <a:ext cx="11223321" cy="5699343"/>
          </a:xfrm>
          <a:prstGeom prst="rect">
            <a:avLst/>
          </a:prstGeom>
        </p:spPr>
      </p:pic>
      <p:pic>
        <p:nvPicPr>
          <p:cNvPr id="31" name="Picture 30">
            <a:extLst>
              <a:ext uri="{FF2B5EF4-FFF2-40B4-BE49-F238E27FC236}">
                <a16:creationId xmlns:a16="http://schemas.microsoft.com/office/drawing/2014/main" id="{E9D15204-8614-4E71-8C57-2BC34DB0FC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2888022" y="2733653"/>
            <a:ext cx="2075538" cy="1538243"/>
          </a:xfrm>
          <a:prstGeom prst="rect">
            <a:avLst/>
          </a:prstGeom>
        </p:spPr>
      </p:pic>
      <p:pic>
        <p:nvPicPr>
          <p:cNvPr id="30" name="Picture 29">
            <a:extLst>
              <a:ext uri="{FF2B5EF4-FFF2-40B4-BE49-F238E27FC236}">
                <a16:creationId xmlns:a16="http://schemas.microsoft.com/office/drawing/2014/main" id="{96A2BEB4-8E4C-4971-A51E-9E2639205C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1144802" y="3434683"/>
            <a:ext cx="1607042" cy="1635200"/>
          </a:xfrm>
          <a:prstGeom prst="rect">
            <a:avLst/>
          </a:prstGeom>
        </p:spPr>
      </p:pic>
      <p:pic>
        <p:nvPicPr>
          <p:cNvPr id="29" name="Picture 28">
            <a:extLst>
              <a:ext uri="{FF2B5EF4-FFF2-40B4-BE49-F238E27FC236}">
                <a16:creationId xmlns:a16="http://schemas.microsoft.com/office/drawing/2014/main" id="{207DD9A8-4BB2-4366-A5FB-EA8209D913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2672650" y="5022032"/>
            <a:ext cx="1475502" cy="1007435"/>
          </a:xfrm>
          <a:prstGeom prst="rect">
            <a:avLst/>
          </a:prstGeom>
        </p:spPr>
      </p:pic>
      <p:pic>
        <p:nvPicPr>
          <p:cNvPr id="28" name="Picture 27">
            <a:extLst>
              <a:ext uri="{FF2B5EF4-FFF2-40B4-BE49-F238E27FC236}">
                <a16:creationId xmlns:a16="http://schemas.microsoft.com/office/drawing/2014/main" id="{1EEB4B7D-CE89-41C9-B693-EE89347AC9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4461418" y="4581671"/>
            <a:ext cx="1888882" cy="1517745"/>
          </a:xfrm>
          <a:prstGeom prst="rect">
            <a:avLst/>
          </a:prstGeom>
        </p:spPr>
      </p:pic>
      <p:pic>
        <p:nvPicPr>
          <p:cNvPr id="26" name="Picture 25">
            <a:extLst>
              <a:ext uri="{FF2B5EF4-FFF2-40B4-BE49-F238E27FC236}">
                <a16:creationId xmlns:a16="http://schemas.microsoft.com/office/drawing/2014/main" id="{B2FA4253-9217-493F-8C57-604244DF98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6896537" y="4349651"/>
            <a:ext cx="2147453" cy="1514125"/>
          </a:xfrm>
          <a:prstGeom prst="rect">
            <a:avLst/>
          </a:prstGeom>
        </p:spPr>
      </p:pic>
      <p:pic>
        <p:nvPicPr>
          <p:cNvPr id="25" name="Picture 24">
            <a:extLst>
              <a:ext uri="{FF2B5EF4-FFF2-40B4-BE49-F238E27FC236}">
                <a16:creationId xmlns:a16="http://schemas.microsoft.com/office/drawing/2014/main" id="{15CCFFB5-AABF-4D7C-81A0-3C3FFD65B6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7020614" y="2783864"/>
            <a:ext cx="1749383" cy="1306417"/>
          </a:xfrm>
          <a:prstGeom prst="rect">
            <a:avLst/>
          </a:prstGeom>
        </p:spPr>
      </p:pic>
      <p:pic>
        <p:nvPicPr>
          <p:cNvPr id="23" name="Picture 22">
            <a:extLst>
              <a:ext uri="{FF2B5EF4-FFF2-40B4-BE49-F238E27FC236}">
                <a16:creationId xmlns:a16="http://schemas.microsoft.com/office/drawing/2014/main" id="{3DD3540F-4CC4-422B-AB76-E205957252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9360330" y="3030609"/>
            <a:ext cx="1796360" cy="2610558"/>
          </a:xfrm>
          <a:prstGeom prst="rect">
            <a:avLst/>
          </a:prstGeom>
        </p:spPr>
      </p:pic>
      <p:pic>
        <p:nvPicPr>
          <p:cNvPr id="22" name="Picture 21">
            <a:extLst>
              <a:ext uri="{FF2B5EF4-FFF2-40B4-BE49-F238E27FC236}">
                <a16:creationId xmlns:a16="http://schemas.microsoft.com/office/drawing/2014/main" id="{845C8D6A-020E-4201-8ED1-E600ABC701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9479448" y="1066614"/>
            <a:ext cx="1607042" cy="1822208"/>
          </a:xfrm>
          <a:prstGeom prst="rect">
            <a:avLst/>
          </a:prstGeom>
        </p:spPr>
      </p:pic>
      <p:pic>
        <p:nvPicPr>
          <p:cNvPr id="21" name="Picture 20">
            <a:extLst>
              <a:ext uri="{FF2B5EF4-FFF2-40B4-BE49-F238E27FC236}">
                <a16:creationId xmlns:a16="http://schemas.microsoft.com/office/drawing/2014/main" id="{883D561C-3F9A-462D-8ECA-1BFF2DC2C5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7346790" y="1006851"/>
            <a:ext cx="1758125" cy="1570613"/>
          </a:xfrm>
          <a:prstGeom prst="rect">
            <a:avLst/>
          </a:prstGeom>
        </p:spPr>
      </p:pic>
      <p:pic>
        <p:nvPicPr>
          <p:cNvPr id="20" name="Picture 19">
            <a:extLst>
              <a:ext uri="{FF2B5EF4-FFF2-40B4-BE49-F238E27FC236}">
                <a16:creationId xmlns:a16="http://schemas.microsoft.com/office/drawing/2014/main" id="{2FE98F28-4321-44FD-AB4A-19F122676C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5574286" y="1659274"/>
            <a:ext cx="1534343" cy="847138"/>
          </a:xfrm>
          <a:prstGeom prst="rect">
            <a:avLst/>
          </a:prstGeom>
        </p:spPr>
      </p:pic>
      <p:pic>
        <p:nvPicPr>
          <p:cNvPr id="19" name="Picture 18">
            <a:extLst>
              <a:ext uri="{FF2B5EF4-FFF2-40B4-BE49-F238E27FC236}">
                <a16:creationId xmlns:a16="http://schemas.microsoft.com/office/drawing/2014/main" id="{FBAB0F41-3CEB-4599-9771-B7DD3C3E46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3485671" y="1209467"/>
            <a:ext cx="1775284" cy="1509167"/>
          </a:xfrm>
          <a:prstGeom prst="rect">
            <a:avLst/>
          </a:prstGeom>
        </p:spPr>
      </p:pic>
      <p:pic>
        <p:nvPicPr>
          <p:cNvPr id="17" name="Picture 16">
            <a:extLst>
              <a:ext uri="{FF2B5EF4-FFF2-40B4-BE49-F238E27FC236}">
                <a16:creationId xmlns:a16="http://schemas.microsoft.com/office/drawing/2014/main" id="{0C928C91-F974-4D0B-BE46-0321696FD2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1160892" y="1459831"/>
            <a:ext cx="1607042" cy="1151760"/>
          </a:xfrm>
          <a:prstGeom prst="rect">
            <a:avLst/>
          </a:prstGeom>
        </p:spPr>
      </p:pic>
      <p:sp>
        <p:nvSpPr>
          <p:cNvPr id="12" name="Title 11">
            <a:extLst>
              <a:ext uri="{FF2B5EF4-FFF2-40B4-BE49-F238E27FC236}">
                <a16:creationId xmlns:a16="http://schemas.microsoft.com/office/drawing/2014/main" id="{F283A11C-5765-6CB3-751C-750259E7C44A}"/>
              </a:ext>
            </a:extLst>
          </p:cNvPr>
          <p:cNvSpPr>
            <a:spLocks noGrp="1"/>
          </p:cNvSpPr>
          <p:nvPr>
            <p:ph type="title" idx="4294967295"/>
          </p:nvPr>
        </p:nvSpPr>
        <p:spPr>
          <a:xfrm>
            <a:off x="838200" y="-1325563"/>
            <a:ext cx="10515600" cy="1325563"/>
          </a:xfrm>
          <a:prstGeom prst="rect">
            <a:avLst/>
          </a:prstGeom>
        </p:spPr>
        <p:txBody>
          <a:bodyPr anchor="b"/>
          <a:lstStyle/>
          <a:p>
            <a:r>
              <a:rPr lang="en-GB"/>
              <a:t>Inference grid with suggested ‘answers’ for what you can see</a:t>
            </a:r>
          </a:p>
        </p:txBody>
      </p:sp>
      <p:sp>
        <p:nvSpPr>
          <p:cNvPr id="27" name="Rectangle 26">
            <a:extLst>
              <a:ext uri="{FF2B5EF4-FFF2-40B4-BE49-F238E27FC236}">
                <a16:creationId xmlns:a16="http://schemas.microsoft.com/office/drawing/2014/main" id="{D356E46C-539D-4DED-8E4D-C3897BA22F30}"/>
              </a:ext>
            </a:extLst>
          </p:cNvPr>
          <p:cNvSpPr/>
          <p:nvPr/>
        </p:nvSpPr>
        <p:spPr>
          <a:xfrm>
            <a:off x="764415" y="869281"/>
            <a:ext cx="6096000" cy="461665"/>
          </a:xfrm>
          <a:prstGeom prst="rect">
            <a:avLst/>
          </a:prstGeom>
        </p:spPr>
        <p:txBody>
          <a:bodyPr>
            <a:spAutoFit/>
          </a:bodyPr>
          <a:lstStyle/>
          <a:p>
            <a:r>
              <a:rPr lang="en-GB" sz="2400"/>
              <a:t>What can you see?</a:t>
            </a:r>
          </a:p>
        </p:txBody>
      </p:sp>
      <p:sp>
        <p:nvSpPr>
          <p:cNvPr id="2" name="TextBox 1">
            <a:extLst>
              <a:ext uri="{FF2B5EF4-FFF2-40B4-BE49-F238E27FC236}">
                <a16:creationId xmlns:a16="http://schemas.microsoft.com/office/drawing/2014/main" id="{693378E9-AFA4-7DD9-AE09-25B2E974AB33}"/>
              </a:ext>
            </a:extLst>
          </p:cNvPr>
          <p:cNvSpPr txBox="1"/>
          <p:nvPr/>
        </p:nvSpPr>
        <p:spPr>
          <a:xfrm>
            <a:off x="1247705" y="1541380"/>
            <a:ext cx="151470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Men in black and white robes.</a:t>
            </a:r>
            <a:endParaRPr lang="en-GB"/>
          </a:p>
        </p:txBody>
      </p:sp>
      <p:sp>
        <p:nvSpPr>
          <p:cNvPr id="3" name="TextBox 2">
            <a:extLst>
              <a:ext uri="{FF2B5EF4-FFF2-40B4-BE49-F238E27FC236}">
                <a16:creationId xmlns:a16="http://schemas.microsoft.com/office/drawing/2014/main" id="{41A5C1B0-66E9-8C6C-2CB1-EA555D498BC7}"/>
              </a:ext>
            </a:extLst>
          </p:cNvPr>
          <p:cNvSpPr txBox="1"/>
          <p:nvPr/>
        </p:nvSpPr>
        <p:spPr>
          <a:xfrm>
            <a:off x="3547929" y="1299662"/>
            <a:ext cx="16797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Men and woman at the front in white and red robes.</a:t>
            </a:r>
            <a:endParaRPr lang="en-US"/>
          </a:p>
        </p:txBody>
      </p:sp>
      <p:sp>
        <p:nvSpPr>
          <p:cNvPr id="15" name="TextBox 14">
            <a:extLst>
              <a:ext uri="{FF2B5EF4-FFF2-40B4-BE49-F238E27FC236}">
                <a16:creationId xmlns:a16="http://schemas.microsoft.com/office/drawing/2014/main" id="{37A7E3D4-B8B2-4F6A-A854-A5F3B58CD5D3}"/>
              </a:ext>
            </a:extLst>
          </p:cNvPr>
          <p:cNvSpPr txBox="1"/>
          <p:nvPr/>
        </p:nvSpPr>
        <p:spPr>
          <a:xfrm>
            <a:off x="5538605" y="1757374"/>
            <a:ext cx="15639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Stained glass window.</a:t>
            </a:r>
            <a:endParaRPr lang="en-US"/>
          </a:p>
        </p:txBody>
      </p:sp>
      <p:sp>
        <p:nvSpPr>
          <p:cNvPr id="6" name="TextBox 5">
            <a:extLst>
              <a:ext uri="{FF2B5EF4-FFF2-40B4-BE49-F238E27FC236}">
                <a16:creationId xmlns:a16="http://schemas.microsoft.com/office/drawing/2014/main" id="{3BA0C24D-7D85-FE97-6DBF-097149B5031D}"/>
              </a:ext>
            </a:extLst>
          </p:cNvPr>
          <p:cNvSpPr txBox="1"/>
          <p:nvPr/>
        </p:nvSpPr>
        <p:spPr>
          <a:xfrm>
            <a:off x="7259902" y="1123684"/>
            <a:ext cx="19586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Lots of people watching the event.  All dressed smartly.</a:t>
            </a:r>
            <a:endParaRPr lang="en-US"/>
          </a:p>
        </p:txBody>
      </p:sp>
      <p:sp>
        <p:nvSpPr>
          <p:cNvPr id="10" name="TextBox 9">
            <a:extLst>
              <a:ext uri="{FF2B5EF4-FFF2-40B4-BE49-F238E27FC236}">
                <a16:creationId xmlns:a16="http://schemas.microsoft.com/office/drawing/2014/main" id="{DCE7B84B-1390-B6D5-3EEA-A85CA9E65C88}"/>
              </a:ext>
            </a:extLst>
          </p:cNvPr>
          <p:cNvSpPr txBox="1"/>
          <p:nvPr/>
        </p:nvSpPr>
        <p:spPr>
          <a:xfrm>
            <a:off x="9543584" y="1227463"/>
            <a:ext cx="15147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Some of the men in the foreground are carrying gold "sticks“.</a:t>
            </a:r>
          </a:p>
        </p:txBody>
      </p:sp>
      <p:sp>
        <p:nvSpPr>
          <p:cNvPr id="4" name="TextBox 3">
            <a:extLst>
              <a:ext uri="{FF2B5EF4-FFF2-40B4-BE49-F238E27FC236}">
                <a16:creationId xmlns:a16="http://schemas.microsoft.com/office/drawing/2014/main" id="{504B8C3E-D1E0-4802-6325-737FCB452F55}"/>
              </a:ext>
            </a:extLst>
          </p:cNvPr>
          <p:cNvSpPr txBox="1"/>
          <p:nvPr/>
        </p:nvSpPr>
        <p:spPr>
          <a:xfrm>
            <a:off x="1194651" y="3479033"/>
            <a:ext cx="15147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Women in white dresses with feathers in their hats.</a:t>
            </a:r>
            <a:endParaRPr lang="en-US"/>
          </a:p>
        </p:txBody>
      </p:sp>
      <p:sp>
        <p:nvSpPr>
          <p:cNvPr id="18" name="TextBox 17">
            <a:extLst>
              <a:ext uri="{FF2B5EF4-FFF2-40B4-BE49-F238E27FC236}">
                <a16:creationId xmlns:a16="http://schemas.microsoft.com/office/drawing/2014/main" id="{6CBCAA85-BACC-7642-7ADC-9BCC19A77324}"/>
              </a:ext>
            </a:extLst>
          </p:cNvPr>
          <p:cNvSpPr txBox="1"/>
          <p:nvPr/>
        </p:nvSpPr>
        <p:spPr>
          <a:xfrm>
            <a:off x="2946465" y="2891727"/>
            <a:ext cx="19586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Men in red and yellow unforms standing very straight and tall.</a:t>
            </a:r>
            <a:endParaRPr lang="en-US"/>
          </a:p>
        </p:txBody>
      </p:sp>
      <p:pic>
        <p:nvPicPr>
          <p:cNvPr id="5" name="Picture 4" descr="Painting of the Coronation of William IV and Queen Adelaide's in Westminster Abbey, London, 1831">
            <a:extLst>
              <a:ext uri="{FF2B5EF4-FFF2-40B4-BE49-F238E27FC236}">
                <a16:creationId xmlns:a16="http://schemas.microsoft.com/office/drawing/2014/main" id="{707347B9-541D-DD76-69A4-F3FBF7D984E1}"/>
              </a:ext>
            </a:extLst>
          </p:cNvPr>
          <p:cNvPicPr>
            <a:picLocks noChangeAspect="1"/>
          </p:cNvPicPr>
          <p:nvPr/>
        </p:nvPicPr>
        <p:blipFill rotWithShape="1">
          <a:blip r:embed="rId4"/>
          <a:srcRect t="2941" b="10125"/>
          <a:stretch/>
        </p:blipFill>
        <p:spPr>
          <a:xfrm>
            <a:off x="5304746" y="2899518"/>
            <a:ext cx="1098237" cy="1450659"/>
          </a:xfrm>
          <a:prstGeom prst="rect">
            <a:avLst/>
          </a:prstGeom>
        </p:spPr>
      </p:pic>
      <p:sp>
        <p:nvSpPr>
          <p:cNvPr id="7" name="TextBox 6">
            <a:extLst>
              <a:ext uri="{FF2B5EF4-FFF2-40B4-BE49-F238E27FC236}">
                <a16:creationId xmlns:a16="http://schemas.microsoft.com/office/drawing/2014/main" id="{8B569496-3B99-C8DA-E635-17AB129F7384}"/>
              </a:ext>
            </a:extLst>
          </p:cNvPr>
          <p:cNvSpPr txBox="1"/>
          <p:nvPr/>
        </p:nvSpPr>
        <p:spPr>
          <a:xfrm>
            <a:off x="7051314" y="2943063"/>
            <a:ext cx="172843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The people in the foreground look serious.</a:t>
            </a:r>
          </a:p>
        </p:txBody>
      </p:sp>
      <p:sp>
        <p:nvSpPr>
          <p:cNvPr id="8" name="TextBox 7">
            <a:extLst>
              <a:ext uri="{FF2B5EF4-FFF2-40B4-BE49-F238E27FC236}">
                <a16:creationId xmlns:a16="http://schemas.microsoft.com/office/drawing/2014/main" id="{5943B23A-CE65-9E65-C153-EE39552A1D8D}"/>
              </a:ext>
            </a:extLst>
          </p:cNvPr>
          <p:cNvSpPr txBox="1"/>
          <p:nvPr/>
        </p:nvSpPr>
        <p:spPr>
          <a:xfrm>
            <a:off x="2798210" y="5158227"/>
            <a:ext cx="12859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Big, grand building.</a:t>
            </a:r>
            <a:endParaRPr lang="en-US"/>
          </a:p>
        </p:txBody>
      </p:sp>
      <p:sp>
        <p:nvSpPr>
          <p:cNvPr id="16" name="TextBox 15">
            <a:extLst>
              <a:ext uri="{FF2B5EF4-FFF2-40B4-BE49-F238E27FC236}">
                <a16:creationId xmlns:a16="http://schemas.microsoft.com/office/drawing/2014/main" id="{57818E04-B6AA-4340-B04F-B37299A603A6}"/>
              </a:ext>
            </a:extLst>
          </p:cNvPr>
          <p:cNvSpPr txBox="1"/>
          <p:nvPr/>
        </p:nvSpPr>
        <p:spPr>
          <a:xfrm>
            <a:off x="4556429" y="4710367"/>
            <a:ext cx="17625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Men in red and white gowns sitting to either side of thrones.</a:t>
            </a:r>
            <a:endParaRPr lang="en-US"/>
          </a:p>
        </p:txBody>
      </p:sp>
      <p:sp>
        <p:nvSpPr>
          <p:cNvPr id="9" name="TextBox 8">
            <a:extLst>
              <a:ext uri="{FF2B5EF4-FFF2-40B4-BE49-F238E27FC236}">
                <a16:creationId xmlns:a16="http://schemas.microsoft.com/office/drawing/2014/main" id="{CC44168C-832C-F8AF-5459-16363E75F430}"/>
              </a:ext>
            </a:extLst>
          </p:cNvPr>
          <p:cNvSpPr txBox="1"/>
          <p:nvPr/>
        </p:nvSpPr>
        <p:spPr>
          <a:xfrm>
            <a:off x="6923593" y="4485444"/>
            <a:ext cx="20279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The man in the centre foreground is wearing a gold chain.</a:t>
            </a:r>
          </a:p>
        </p:txBody>
      </p:sp>
      <p:sp>
        <p:nvSpPr>
          <p:cNvPr id="11" name="TextBox 10">
            <a:extLst>
              <a:ext uri="{FF2B5EF4-FFF2-40B4-BE49-F238E27FC236}">
                <a16:creationId xmlns:a16="http://schemas.microsoft.com/office/drawing/2014/main" id="{B3DEBEE4-247B-0496-9CDB-2D2A26F12667}"/>
              </a:ext>
            </a:extLst>
          </p:cNvPr>
          <p:cNvSpPr txBox="1"/>
          <p:nvPr/>
        </p:nvSpPr>
        <p:spPr>
          <a:xfrm>
            <a:off x="9410683" y="3279206"/>
            <a:ext cx="173773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Arial"/>
              </a:rPr>
              <a:t>Two thrones behind the main group of people. One is on a podium, slightly higher than the other.</a:t>
            </a:r>
            <a:endParaRPr lang="en-US"/>
          </a:p>
        </p:txBody>
      </p:sp>
      <p:pic>
        <p:nvPicPr>
          <p:cNvPr id="32" name="Picture 31">
            <a:extLst>
              <a:ext uri="{FF2B5EF4-FFF2-40B4-BE49-F238E27FC236}">
                <a16:creationId xmlns:a16="http://schemas.microsoft.com/office/drawing/2014/main" id="{BA5C7BCE-C35D-49F9-ACFA-1EC247B4488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5924" y="5439131"/>
            <a:ext cx="2034674" cy="1312014"/>
          </a:xfrm>
          <a:prstGeom prst="rect">
            <a:avLst/>
          </a:prstGeom>
        </p:spPr>
      </p:pic>
    </p:spTree>
    <p:extLst>
      <p:ext uri="{BB962C8B-B14F-4D97-AF65-F5344CB8AC3E}">
        <p14:creationId xmlns:p14="http://schemas.microsoft.com/office/powerpoint/2010/main" val="241151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C9DE0B7-CE1C-4B91-8504-33A345182045}"/>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1">
                <a:tint val="45000"/>
                <a:satMod val="400000"/>
              </a:schemeClr>
            </a:duotone>
          </a:blip>
          <a:stretch>
            <a:fillRect/>
          </a:stretch>
        </p:blipFill>
        <p:spPr>
          <a:xfrm>
            <a:off x="48127" y="487933"/>
            <a:ext cx="11900345" cy="5987441"/>
          </a:xfrm>
          <a:prstGeom prst="rect">
            <a:avLst/>
          </a:prstGeom>
        </p:spPr>
      </p:pic>
      <p:pic>
        <p:nvPicPr>
          <p:cNvPr id="17" name="Picture 16">
            <a:extLst>
              <a:ext uri="{FF2B5EF4-FFF2-40B4-BE49-F238E27FC236}">
                <a16:creationId xmlns:a16="http://schemas.microsoft.com/office/drawing/2014/main" id="{1D7A620A-24A9-45F1-9454-D520F7F43A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559522" y="4242074"/>
            <a:ext cx="3192170" cy="1539630"/>
          </a:xfrm>
          <a:prstGeom prst="rect">
            <a:avLst/>
          </a:prstGeom>
        </p:spPr>
      </p:pic>
      <p:pic>
        <p:nvPicPr>
          <p:cNvPr id="16" name="Picture 15">
            <a:extLst>
              <a:ext uri="{FF2B5EF4-FFF2-40B4-BE49-F238E27FC236}">
                <a16:creationId xmlns:a16="http://schemas.microsoft.com/office/drawing/2014/main" id="{8CE3A58D-76C6-425C-94B6-0DE074B1B2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4433686" y="4455145"/>
            <a:ext cx="3082250" cy="1706036"/>
          </a:xfrm>
          <a:prstGeom prst="rect">
            <a:avLst/>
          </a:prstGeom>
        </p:spPr>
      </p:pic>
      <p:pic>
        <p:nvPicPr>
          <p:cNvPr id="15" name="Picture 14">
            <a:extLst>
              <a:ext uri="{FF2B5EF4-FFF2-40B4-BE49-F238E27FC236}">
                <a16:creationId xmlns:a16="http://schemas.microsoft.com/office/drawing/2014/main" id="{36664394-D5A6-45CC-B753-4AE68203C0C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7814695" y="3737282"/>
            <a:ext cx="2269334" cy="2352728"/>
          </a:xfrm>
          <a:prstGeom prst="rect">
            <a:avLst/>
          </a:prstGeom>
        </p:spPr>
      </p:pic>
      <p:pic>
        <p:nvPicPr>
          <p:cNvPr id="14" name="Picture 13">
            <a:extLst>
              <a:ext uri="{FF2B5EF4-FFF2-40B4-BE49-F238E27FC236}">
                <a16:creationId xmlns:a16="http://schemas.microsoft.com/office/drawing/2014/main" id="{2DF02356-59A3-4E73-A6ED-AB236E3665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7800930" y="915843"/>
            <a:ext cx="3374816" cy="2570005"/>
          </a:xfrm>
          <a:prstGeom prst="rect">
            <a:avLst/>
          </a:prstGeom>
        </p:spPr>
      </p:pic>
      <p:pic>
        <p:nvPicPr>
          <p:cNvPr id="13" name="Picture 12">
            <a:extLst>
              <a:ext uri="{FF2B5EF4-FFF2-40B4-BE49-F238E27FC236}">
                <a16:creationId xmlns:a16="http://schemas.microsoft.com/office/drawing/2014/main" id="{44DD250B-70C0-4752-A99B-2B13B7ACEE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4851074" y="806333"/>
            <a:ext cx="2143258" cy="1720316"/>
          </a:xfrm>
          <a:prstGeom prst="rect">
            <a:avLst/>
          </a:prstGeom>
        </p:spPr>
      </p:pic>
      <p:pic>
        <p:nvPicPr>
          <p:cNvPr id="12" name="Picture 11">
            <a:extLst>
              <a:ext uri="{FF2B5EF4-FFF2-40B4-BE49-F238E27FC236}">
                <a16:creationId xmlns:a16="http://schemas.microsoft.com/office/drawing/2014/main" id="{C0663777-6703-46AA-A714-765CA1FCBD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866723" y="1531169"/>
            <a:ext cx="3639002" cy="2267547"/>
          </a:xfrm>
          <a:prstGeom prst="rect">
            <a:avLst/>
          </a:prstGeom>
        </p:spPr>
      </p:pic>
      <p:sp>
        <p:nvSpPr>
          <p:cNvPr id="3" name="Title 2">
            <a:extLst>
              <a:ext uri="{FF2B5EF4-FFF2-40B4-BE49-F238E27FC236}">
                <a16:creationId xmlns:a16="http://schemas.microsoft.com/office/drawing/2014/main" id="{5A3945DE-DABB-5B25-882A-E6FF24D1A58F}"/>
              </a:ext>
            </a:extLst>
          </p:cNvPr>
          <p:cNvSpPr>
            <a:spLocks noGrp="1"/>
          </p:cNvSpPr>
          <p:nvPr>
            <p:ph type="title" idx="4294967295"/>
          </p:nvPr>
        </p:nvSpPr>
        <p:spPr>
          <a:xfrm>
            <a:off x="838200" y="-1325563"/>
            <a:ext cx="10515600" cy="1325563"/>
          </a:xfrm>
          <a:prstGeom prst="rect">
            <a:avLst/>
          </a:prstGeom>
        </p:spPr>
        <p:txBody>
          <a:bodyPr anchor="b"/>
          <a:lstStyle/>
          <a:p>
            <a:r>
              <a:rPr lang="en-GB"/>
              <a:t>Inference grid with suggested ‘answers’ for what you can infer</a:t>
            </a:r>
          </a:p>
        </p:txBody>
      </p:sp>
      <p:sp>
        <p:nvSpPr>
          <p:cNvPr id="28" name="Rectangle 27">
            <a:extLst>
              <a:ext uri="{FF2B5EF4-FFF2-40B4-BE49-F238E27FC236}">
                <a16:creationId xmlns:a16="http://schemas.microsoft.com/office/drawing/2014/main" id="{AB80F245-7609-4E06-AFE8-9E81D1E58CB0}"/>
              </a:ext>
            </a:extLst>
          </p:cNvPr>
          <p:cNvSpPr/>
          <p:nvPr/>
        </p:nvSpPr>
        <p:spPr>
          <a:xfrm>
            <a:off x="784285" y="849593"/>
            <a:ext cx="6096000" cy="738664"/>
          </a:xfrm>
          <a:prstGeom prst="rect">
            <a:avLst/>
          </a:prstGeom>
        </p:spPr>
        <p:txBody>
          <a:bodyPr>
            <a:spAutoFit/>
          </a:bodyPr>
          <a:lstStyle/>
          <a:p>
            <a:r>
              <a:rPr lang="en-GB" sz="2400"/>
              <a:t>What can you infer?</a:t>
            </a:r>
          </a:p>
          <a:p>
            <a:pPr algn="ctr"/>
            <a:endParaRPr lang="en-GB"/>
          </a:p>
        </p:txBody>
      </p:sp>
      <p:sp>
        <p:nvSpPr>
          <p:cNvPr id="2" name="TextBox 1">
            <a:extLst>
              <a:ext uri="{FF2B5EF4-FFF2-40B4-BE49-F238E27FC236}">
                <a16:creationId xmlns:a16="http://schemas.microsoft.com/office/drawing/2014/main" id="{921B61BF-D6E7-4509-BF52-D46F80AB8394}"/>
              </a:ext>
            </a:extLst>
          </p:cNvPr>
          <p:cNvSpPr txBox="1"/>
          <p:nvPr/>
        </p:nvSpPr>
        <p:spPr>
          <a:xfrm>
            <a:off x="973129" y="1794078"/>
            <a:ext cx="3409167" cy="1754326"/>
          </a:xfrm>
          <a:prstGeom prst="rect">
            <a:avLst/>
          </a:prstGeom>
          <a:noFill/>
        </p:spPr>
        <p:txBody>
          <a:bodyPr wrap="square" rtlCol="0">
            <a:spAutoFit/>
          </a:bodyPr>
          <a:lstStyle/>
          <a:p>
            <a:pPr algn="ctr"/>
            <a:r>
              <a:rPr lang="en-GB"/>
              <a:t>I infer that this is an important event because there are so many people attending. Everyone is dressed in formal looking clothes and the event is taking place in a grand building.</a:t>
            </a:r>
          </a:p>
        </p:txBody>
      </p:sp>
      <p:sp>
        <p:nvSpPr>
          <p:cNvPr id="10" name="TextBox 9">
            <a:extLst>
              <a:ext uri="{FF2B5EF4-FFF2-40B4-BE49-F238E27FC236}">
                <a16:creationId xmlns:a16="http://schemas.microsoft.com/office/drawing/2014/main" id="{5CF94A8F-B780-4639-A51C-1C162B0BF711}"/>
              </a:ext>
            </a:extLst>
          </p:cNvPr>
          <p:cNvSpPr txBox="1"/>
          <p:nvPr/>
        </p:nvSpPr>
        <p:spPr>
          <a:xfrm>
            <a:off x="4879910" y="880982"/>
            <a:ext cx="1982905" cy="1477328"/>
          </a:xfrm>
          <a:prstGeom prst="rect">
            <a:avLst/>
          </a:prstGeom>
          <a:noFill/>
        </p:spPr>
        <p:txBody>
          <a:bodyPr wrap="square" rtlCol="0">
            <a:spAutoFit/>
          </a:bodyPr>
          <a:lstStyle/>
          <a:p>
            <a:pPr algn="ctr"/>
            <a:r>
              <a:rPr lang="en-GB"/>
              <a:t>The stained glass window makes me think that the building might be a church.</a:t>
            </a:r>
          </a:p>
        </p:txBody>
      </p:sp>
      <p:sp>
        <p:nvSpPr>
          <p:cNvPr id="7" name="TextBox 6">
            <a:extLst>
              <a:ext uri="{FF2B5EF4-FFF2-40B4-BE49-F238E27FC236}">
                <a16:creationId xmlns:a16="http://schemas.microsoft.com/office/drawing/2014/main" id="{C1798647-2DFD-4F5E-A6F3-878594CBDA8D}"/>
              </a:ext>
            </a:extLst>
          </p:cNvPr>
          <p:cNvSpPr txBox="1"/>
          <p:nvPr/>
        </p:nvSpPr>
        <p:spPr>
          <a:xfrm>
            <a:off x="7816849" y="1173330"/>
            <a:ext cx="3276898" cy="2031325"/>
          </a:xfrm>
          <a:prstGeom prst="rect">
            <a:avLst/>
          </a:prstGeom>
          <a:noFill/>
        </p:spPr>
        <p:txBody>
          <a:bodyPr wrap="square" rtlCol="0">
            <a:spAutoFit/>
          </a:bodyPr>
          <a:lstStyle/>
          <a:p>
            <a:pPr algn="ctr"/>
            <a:r>
              <a:rPr lang="en-GB"/>
              <a:t>The fact that there are thrones in this painting, and that the people in the foreground are dressed in red, white and gold, suggests that this event might involve people from the royal family.</a:t>
            </a:r>
          </a:p>
        </p:txBody>
      </p:sp>
      <p:pic>
        <p:nvPicPr>
          <p:cNvPr id="4" name="Picture 3" descr="Painting of the Coronation of William IV and Queen Adelaide's in Westminster Abbey, London, 1831">
            <a:extLst>
              <a:ext uri="{FF2B5EF4-FFF2-40B4-BE49-F238E27FC236}">
                <a16:creationId xmlns:a16="http://schemas.microsoft.com/office/drawing/2014/main" id="{18B5DC09-47B8-79DA-36C2-9FB8C510334D}"/>
              </a:ext>
            </a:extLst>
          </p:cNvPr>
          <p:cNvPicPr>
            <a:picLocks noChangeAspect="1"/>
          </p:cNvPicPr>
          <p:nvPr/>
        </p:nvPicPr>
        <p:blipFill rotWithShape="1">
          <a:blip r:embed="rId4"/>
          <a:srcRect t="2941" b="10125"/>
          <a:stretch/>
        </p:blipFill>
        <p:spPr>
          <a:xfrm>
            <a:off x="5305649" y="2920170"/>
            <a:ext cx="1098237" cy="1450659"/>
          </a:xfrm>
          <a:prstGeom prst="rect">
            <a:avLst/>
          </a:prstGeom>
        </p:spPr>
      </p:pic>
      <p:sp>
        <p:nvSpPr>
          <p:cNvPr id="11" name="TextBox 10">
            <a:extLst>
              <a:ext uri="{FF2B5EF4-FFF2-40B4-BE49-F238E27FC236}">
                <a16:creationId xmlns:a16="http://schemas.microsoft.com/office/drawing/2014/main" id="{767FC82E-0B0D-4E7E-BD49-287CA2A99869}"/>
              </a:ext>
            </a:extLst>
          </p:cNvPr>
          <p:cNvSpPr txBox="1"/>
          <p:nvPr/>
        </p:nvSpPr>
        <p:spPr>
          <a:xfrm>
            <a:off x="620478" y="4423621"/>
            <a:ext cx="3067133" cy="1200329"/>
          </a:xfrm>
          <a:prstGeom prst="rect">
            <a:avLst/>
          </a:prstGeom>
          <a:noFill/>
        </p:spPr>
        <p:txBody>
          <a:bodyPr wrap="square" rtlCol="0">
            <a:spAutoFit/>
          </a:bodyPr>
          <a:lstStyle/>
          <a:p>
            <a:pPr algn="ctr"/>
            <a:r>
              <a:rPr lang="en-GB"/>
              <a:t>I infer that the people at this event are rich because they are wearing expensive looking clothes.</a:t>
            </a:r>
          </a:p>
        </p:txBody>
      </p:sp>
      <p:sp>
        <p:nvSpPr>
          <p:cNvPr id="9" name="TextBox 8">
            <a:extLst>
              <a:ext uri="{FF2B5EF4-FFF2-40B4-BE49-F238E27FC236}">
                <a16:creationId xmlns:a16="http://schemas.microsoft.com/office/drawing/2014/main" id="{EACCD4BE-2BC4-4F61-9289-539FF6F20CDF}"/>
              </a:ext>
            </a:extLst>
          </p:cNvPr>
          <p:cNvSpPr txBox="1"/>
          <p:nvPr/>
        </p:nvSpPr>
        <p:spPr>
          <a:xfrm>
            <a:off x="4446929" y="4583727"/>
            <a:ext cx="3067133" cy="1477328"/>
          </a:xfrm>
          <a:prstGeom prst="rect">
            <a:avLst/>
          </a:prstGeom>
          <a:noFill/>
        </p:spPr>
        <p:txBody>
          <a:bodyPr wrap="square" rtlCol="0">
            <a:spAutoFit/>
          </a:bodyPr>
          <a:lstStyle/>
          <a:p>
            <a:pPr algn="ctr"/>
            <a:r>
              <a:rPr lang="en-GB"/>
              <a:t>The people seated either side of the throne and dressed in red and white might be members of the church choir</a:t>
            </a:r>
          </a:p>
        </p:txBody>
      </p:sp>
      <p:sp>
        <p:nvSpPr>
          <p:cNvPr id="8" name="TextBox 7">
            <a:extLst>
              <a:ext uri="{FF2B5EF4-FFF2-40B4-BE49-F238E27FC236}">
                <a16:creationId xmlns:a16="http://schemas.microsoft.com/office/drawing/2014/main" id="{CF007CA6-0DA4-4E3A-9E8F-429F651E1BC0}"/>
              </a:ext>
            </a:extLst>
          </p:cNvPr>
          <p:cNvSpPr txBox="1"/>
          <p:nvPr/>
        </p:nvSpPr>
        <p:spPr>
          <a:xfrm>
            <a:off x="7893848" y="3816646"/>
            <a:ext cx="2197746" cy="2031325"/>
          </a:xfrm>
          <a:prstGeom prst="rect">
            <a:avLst/>
          </a:prstGeom>
          <a:noFill/>
        </p:spPr>
        <p:txBody>
          <a:bodyPr wrap="square" rtlCol="0">
            <a:spAutoFit/>
          </a:bodyPr>
          <a:lstStyle/>
          <a:p>
            <a:pPr algn="ctr"/>
            <a:r>
              <a:rPr lang="en-GB"/>
              <a:t>The people dressed in black and white might be people of the church as this is the colour </a:t>
            </a:r>
            <a:r>
              <a:rPr lang="en-GB" dirty="0"/>
              <a:t>often </a:t>
            </a:r>
            <a:r>
              <a:rPr lang="en-GB"/>
              <a:t>worn by the clergy.</a:t>
            </a:r>
          </a:p>
        </p:txBody>
      </p:sp>
      <p:pic>
        <p:nvPicPr>
          <p:cNvPr id="18" name="Picture 17">
            <a:extLst>
              <a:ext uri="{FF2B5EF4-FFF2-40B4-BE49-F238E27FC236}">
                <a16:creationId xmlns:a16="http://schemas.microsoft.com/office/drawing/2014/main" id="{34FAF9D7-0840-4A08-991A-0D3DDC05E0E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00295" y="4648407"/>
            <a:ext cx="1748177" cy="1982088"/>
          </a:xfrm>
          <a:prstGeom prst="rect">
            <a:avLst/>
          </a:prstGeom>
        </p:spPr>
      </p:pic>
    </p:spTree>
    <p:extLst>
      <p:ext uri="{BB962C8B-B14F-4D97-AF65-F5344CB8AC3E}">
        <p14:creationId xmlns:p14="http://schemas.microsoft.com/office/powerpoint/2010/main" val="2711594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8C56D0-338C-4D23-8193-6626F5A39C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1283610">
            <a:off x="8538586" y="3845801"/>
            <a:ext cx="2735286" cy="1636570"/>
          </a:xfrm>
          <a:prstGeom prst="rect">
            <a:avLst/>
          </a:prstGeom>
        </p:spPr>
      </p:pic>
      <p:pic>
        <p:nvPicPr>
          <p:cNvPr id="21" name="Picture 20">
            <a:extLst>
              <a:ext uri="{FF2B5EF4-FFF2-40B4-BE49-F238E27FC236}">
                <a16:creationId xmlns:a16="http://schemas.microsoft.com/office/drawing/2014/main" id="{DC193CEA-7B81-456D-A136-0019F205C8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7514" y="182880"/>
            <a:ext cx="11832336" cy="6492240"/>
          </a:xfrm>
          <a:prstGeom prst="rect">
            <a:avLst/>
          </a:prstGeom>
        </p:spPr>
      </p:pic>
      <p:pic>
        <p:nvPicPr>
          <p:cNvPr id="19" name="Picture 18">
            <a:extLst>
              <a:ext uri="{FF2B5EF4-FFF2-40B4-BE49-F238E27FC236}">
                <a16:creationId xmlns:a16="http://schemas.microsoft.com/office/drawing/2014/main" id="{A4157B32-404E-4CEF-A132-33F197DD8A1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1283610">
            <a:off x="7656604" y="2620344"/>
            <a:ext cx="3050143" cy="959522"/>
          </a:xfrm>
          <a:prstGeom prst="rect">
            <a:avLst/>
          </a:prstGeom>
        </p:spPr>
      </p:pic>
      <p:pic>
        <p:nvPicPr>
          <p:cNvPr id="18" name="Picture 17">
            <a:extLst>
              <a:ext uri="{FF2B5EF4-FFF2-40B4-BE49-F238E27FC236}">
                <a16:creationId xmlns:a16="http://schemas.microsoft.com/office/drawing/2014/main" id="{F53EC66C-AEDF-4657-AC82-5E7B758A25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1283610">
            <a:off x="4937461" y="4797024"/>
            <a:ext cx="2531177" cy="1436677"/>
          </a:xfrm>
          <a:prstGeom prst="rect">
            <a:avLst/>
          </a:prstGeom>
        </p:spPr>
      </p:pic>
      <p:pic>
        <p:nvPicPr>
          <p:cNvPr id="17" name="Picture 16">
            <a:extLst>
              <a:ext uri="{FF2B5EF4-FFF2-40B4-BE49-F238E27FC236}">
                <a16:creationId xmlns:a16="http://schemas.microsoft.com/office/drawing/2014/main" id="{60F10700-26AA-41D1-BEEA-6D6B618ECF6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1283610">
            <a:off x="1059063" y="4284453"/>
            <a:ext cx="2599903" cy="959522"/>
          </a:xfrm>
          <a:prstGeom prst="rect">
            <a:avLst/>
          </a:prstGeom>
        </p:spPr>
      </p:pic>
      <p:pic>
        <p:nvPicPr>
          <p:cNvPr id="16" name="Picture 15">
            <a:extLst>
              <a:ext uri="{FF2B5EF4-FFF2-40B4-BE49-F238E27FC236}">
                <a16:creationId xmlns:a16="http://schemas.microsoft.com/office/drawing/2014/main" id="{7824B011-4BF0-4612-A9BB-3CC324BE72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1283610">
            <a:off x="2330430" y="2972851"/>
            <a:ext cx="2554133" cy="959522"/>
          </a:xfrm>
          <a:prstGeom prst="rect">
            <a:avLst/>
          </a:prstGeom>
        </p:spPr>
      </p:pic>
      <p:pic>
        <p:nvPicPr>
          <p:cNvPr id="15" name="Picture 14">
            <a:extLst>
              <a:ext uri="{FF2B5EF4-FFF2-40B4-BE49-F238E27FC236}">
                <a16:creationId xmlns:a16="http://schemas.microsoft.com/office/drawing/2014/main" id="{A1E1D916-E136-4300-92B3-6449BB5E261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1283610">
            <a:off x="8464215" y="693588"/>
            <a:ext cx="1523784" cy="1171354"/>
          </a:xfrm>
          <a:prstGeom prst="rect">
            <a:avLst/>
          </a:prstGeom>
        </p:spPr>
      </p:pic>
      <p:pic>
        <p:nvPicPr>
          <p:cNvPr id="14" name="Picture 13">
            <a:extLst>
              <a:ext uri="{FF2B5EF4-FFF2-40B4-BE49-F238E27FC236}">
                <a16:creationId xmlns:a16="http://schemas.microsoft.com/office/drawing/2014/main" id="{E819C691-434F-4315-B81A-F6414C53951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1283610">
            <a:off x="5392116" y="1489926"/>
            <a:ext cx="2376400" cy="959522"/>
          </a:xfrm>
          <a:prstGeom prst="rect">
            <a:avLst/>
          </a:prstGeom>
        </p:spPr>
      </p:pic>
      <p:pic>
        <p:nvPicPr>
          <p:cNvPr id="13" name="Picture 12">
            <a:extLst>
              <a:ext uri="{FF2B5EF4-FFF2-40B4-BE49-F238E27FC236}">
                <a16:creationId xmlns:a16="http://schemas.microsoft.com/office/drawing/2014/main" id="{FDAA66AE-DE68-45FD-87BA-9211CBAF215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1283610">
            <a:off x="1097555" y="1535401"/>
            <a:ext cx="2753202" cy="902545"/>
          </a:xfrm>
          <a:prstGeom prst="rect">
            <a:avLst/>
          </a:prstGeom>
        </p:spPr>
      </p:pic>
      <p:sp>
        <p:nvSpPr>
          <p:cNvPr id="3" name="Title 2">
            <a:extLst>
              <a:ext uri="{FF2B5EF4-FFF2-40B4-BE49-F238E27FC236}">
                <a16:creationId xmlns:a16="http://schemas.microsoft.com/office/drawing/2014/main" id="{5F1F54AF-C48E-D479-B6DB-02BCF18FF02D}"/>
              </a:ext>
            </a:extLst>
          </p:cNvPr>
          <p:cNvSpPr>
            <a:spLocks noGrp="1"/>
          </p:cNvSpPr>
          <p:nvPr>
            <p:ph type="title" idx="4294967295"/>
          </p:nvPr>
        </p:nvSpPr>
        <p:spPr>
          <a:xfrm>
            <a:off x="838200" y="-1325563"/>
            <a:ext cx="10515600" cy="1325563"/>
          </a:xfrm>
          <a:prstGeom prst="rect">
            <a:avLst/>
          </a:prstGeom>
        </p:spPr>
        <p:txBody>
          <a:bodyPr anchor="b"/>
          <a:lstStyle/>
          <a:p>
            <a:r>
              <a:rPr lang="en-GB"/>
              <a:t>Inference grid with suggested ‘answers’ for what questions do you have</a:t>
            </a:r>
          </a:p>
        </p:txBody>
      </p:sp>
      <p:sp>
        <p:nvSpPr>
          <p:cNvPr id="29" name="Rectangle 28">
            <a:extLst>
              <a:ext uri="{FF2B5EF4-FFF2-40B4-BE49-F238E27FC236}">
                <a16:creationId xmlns:a16="http://schemas.microsoft.com/office/drawing/2014/main" id="{B652FD72-C0CC-4791-A726-5063B3A65CC4}"/>
              </a:ext>
            </a:extLst>
          </p:cNvPr>
          <p:cNvSpPr/>
          <p:nvPr/>
        </p:nvSpPr>
        <p:spPr>
          <a:xfrm>
            <a:off x="476770" y="552478"/>
            <a:ext cx="4241867" cy="461665"/>
          </a:xfrm>
          <a:prstGeom prst="rect">
            <a:avLst/>
          </a:prstGeom>
        </p:spPr>
        <p:txBody>
          <a:bodyPr wrap="none">
            <a:spAutoFit/>
          </a:bodyPr>
          <a:lstStyle/>
          <a:p>
            <a:pPr algn="ctr"/>
            <a:r>
              <a:rPr lang="en-GB" sz="2400"/>
              <a:t>What questions do you have?</a:t>
            </a:r>
          </a:p>
        </p:txBody>
      </p:sp>
      <p:sp>
        <p:nvSpPr>
          <p:cNvPr id="5" name="TextBox 4">
            <a:extLst>
              <a:ext uri="{FF2B5EF4-FFF2-40B4-BE49-F238E27FC236}">
                <a16:creationId xmlns:a16="http://schemas.microsoft.com/office/drawing/2014/main" id="{F33EF519-E3BE-4589-BC21-FC7C544943B6}"/>
              </a:ext>
            </a:extLst>
          </p:cNvPr>
          <p:cNvSpPr txBox="1"/>
          <p:nvPr/>
        </p:nvSpPr>
        <p:spPr>
          <a:xfrm>
            <a:off x="1240077" y="1640910"/>
            <a:ext cx="2367419" cy="646331"/>
          </a:xfrm>
          <a:prstGeom prst="rect">
            <a:avLst/>
          </a:prstGeom>
          <a:noFill/>
        </p:spPr>
        <p:txBody>
          <a:bodyPr wrap="square" rtlCol="0">
            <a:spAutoFit/>
          </a:bodyPr>
          <a:lstStyle/>
          <a:p>
            <a:pPr algn="ctr"/>
            <a:r>
              <a:rPr lang="en-GB"/>
              <a:t>Who are the people in the painting?</a:t>
            </a:r>
          </a:p>
        </p:txBody>
      </p:sp>
      <p:sp>
        <p:nvSpPr>
          <p:cNvPr id="7" name="TextBox 6">
            <a:extLst>
              <a:ext uri="{FF2B5EF4-FFF2-40B4-BE49-F238E27FC236}">
                <a16:creationId xmlns:a16="http://schemas.microsoft.com/office/drawing/2014/main" id="{42393CDE-0306-4AB1-B481-13C4662ED2C7}"/>
              </a:ext>
            </a:extLst>
          </p:cNvPr>
          <p:cNvSpPr txBox="1"/>
          <p:nvPr/>
        </p:nvSpPr>
        <p:spPr>
          <a:xfrm>
            <a:off x="5400664" y="1592311"/>
            <a:ext cx="2367419" cy="646331"/>
          </a:xfrm>
          <a:prstGeom prst="rect">
            <a:avLst/>
          </a:prstGeom>
          <a:noFill/>
        </p:spPr>
        <p:txBody>
          <a:bodyPr wrap="square" rtlCol="0">
            <a:spAutoFit/>
          </a:bodyPr>
          <a:lstStyle/>
          <a:p>
            <a:pPr algn="ctr"/>
            <a:r>
              <a:rPr lang="en-GB"/>
              <a:t>When was the painting painted?</a:t>
            </a:r>
          </a:p>
        </p:txBody>
      </p:sp>
      <p:sp>
        <p:nvSpPr>
          <p:cNvPr id="12" name="TextBox 11">
            <a:extLst>
              <a:ext uri="{FF2B5EF4-FFF2-40B4-BE49-F238E27FC236}">
                <a16:creationId xmlns:a16="http://schemas.microsoft.com/office/drawing/2014/main" id="{C245E861-AED3-477E-A225-89C9FFD499FD}"/>
              </a:ext>
            </a:extLst>
          </p:cNvPr>
          <p:cNvSpPr txBox="1"/>
          <p:nvPr/>
        </p:nvSpPr>
        <p:spPr>
          <a:xfrm>
            <a:off x="8413613" y="844486"/>
            <a:ext cx="1575835" cy="923330"/>
          </a:xfrm>
          <a:prstGeom prst="rect">
            <a:avLst/>
          </a:prstGeom>
          <a:noFill/>
        </p:spPr>
        <p:txBody>
          <a:bodyPr wrap="square" rtlCol="0">
            <a:spAutoFit/>
          </a:bodyPr>
          <a:lstStyle/>
          <a:p>
            <a:pPr algn="ctr"/>
            <a:r>
              <a:rPr lang="en-GB"/>
              <a:t>When did the event take place?</a:t>
            </a:r>
          </a:p>
        </p:txBody>
      </p:sp>
      <p:sp>
        <p:nvSpPr>
          <p:cNvPr id="11" name="TextBox 10">
            <a:extLst>
              <a:ext uri="{FF2B5EF4-FFF2-40B4-BE49-F238E27FC236}">
                <a16:creationId xmlns:a16="http://schemas.microsoft.com/office/drawing/2014/main" id="{1F78414A-94E7-4E2F-B233-522C20A3B08E}"/>
              </a:ext>
            </a:extLst>
          </p:cNvPr>
          <p:cNvSpPr txBox="1"/>
          <p:nvPr/>
        </p:nvSpPr>
        <p:spPr>
          <a:xfrm>
            <a:off x="2335298" y="3101794"/>
            <a:ext cx="2367419" cy="646331"/>
          </a:xfrm>
          <a:prstGeom prst="rect">
            <a:avLst/>
          </a:prstGeom>
          <a:noFill/>
        </p:spPr>
        <p:txBody>
          <a:bodyPr wrap="square" rtlCol="0">
            <a:spAutoFit/>
          </a:bodyPr>
          <a:lstStyle/>
          <a:p>
            <a:pPr algn="ctr"/>
            <a:r>
              <a:rPr lang="en-GB"/>
              <a:t>What is happening in the painting?</a:t>
            </a:r>
          </a:p>
        </p:txBody>
      </p:sp>
      <p:pic>
        <p:nvPicPr>
          <p:cNvPr id="4" name="Picture 3" descr="Painting of the Coronation of William IV and Queen Adelaide's in Westminster Abbey, London, 1831">
            <a:extLst>
              <a:ext uri="{FF2B5EF4-FFF2-40B4-BE49-F238E27FC236}">
                <a16:creationId xmlns:a16="http://schemas.microsoft.com/office/drawing/2014/main" id="{FCDD6605-6CE2-4563-9730-B39D482094CC}"/>
              </a:ext>
            </a:extLst>
          </p:cNvPr>
          <p:cNvPicPr>
            <a:picLocks noChangeAspect="1"/>
          </p:cNvPicPr>
          <p:nvPr/>
        </p:nvPicPr>
        <p:blipFill rotWithShape="1">
          <a:blip r:embed="rId4"/>
          <a:srcRect t="2941" b="10125"/>
          <a:stretch/>
        </p:blipFill>
        <p:spPr>
          <a:xfrm>
            <a:off x="5574234" y="3020322"/>
            <a:ext cx="1098237" cy="1450659"/>
          </a:xfrm>
          <a:prstGeom prst="rect">
            <a:avLst/>
          </a:prstGeom>
        </p:spPr>
      </p:pic>
      <p:sp>
        <p:nvSpPr>
          <p:cNvPr id="9" name="TextBox 8">
            <a:extLst>
              <a:ext uri="{FF2B5EF4-FFF2-40B4-BE49-F238E27FC236}">
                <a16:creationId xmlns:a16="http://schemas.microsoft.com/office/drawing/2014/main" id="{27814C00-A1C2-4385-8CD7-9BAE041A5D87}"/>
              </a:ext>
            </a:extLst>
          </p:cNvPr>
          <p:cNvSpPr txBox="1"/>
          <p:nvPr/>
        </p:nvSpPr>
        <p:spPr>
          <a:xfrm>
            <a:off x="7498612" y="2779857"/>
            <a:ext cx="3245773" cy="646331"/>
          </a:xfrm>
          <a:prstGeom prst="rect">
            <a:avLst/>
          </a:prstGeom>
          <a:noFill/>
        </p:spPr>
        <p:txBody>
          <a:bodyPr wrap="square" lIns="91440" tIns="45720" rIns="91440" bIns="45720" rtlCol="0" anchor="t">
            <a:spAutoFit/>
          </a:bodyPr>
          <a:lstStyle/>
          <a:p>
            <a:pPr algn="ctr"/>
            <a:r>
              <a:rPr lang="en-GB"/>
              <a:t>Who painted the painting? Was he at the event?</a:t>
            </a:r>
          </a:p>
        </p:txBody>
      </p:sp>
      <p:sp>
        <p:nvSpPr>
          <p:cNvPr id="6" name="TextBox 5">
            <a:extLst>
              <a:ext uri="{FF2B5EF4-FFF2-40B4-BE49-F238E27FC236}">
                <a16:creationId xmlns:a16="http://schemas.microsoft.com/office/drawing/2014/main" id="{6868B3BB-98CD-4AE7-A82A-D9566FF96C33}"/>
              </a:ext>
            </a:extLst>
          </p:cNvPr>
          <p:cNvSpPr txBox="1"/>
          <p:nvPr/>
        </p:nvSpPr>
        <p:spPr>
          <a:xfrm>
            <a:off x="1108032" y="4470981"/>
            <a:ext cx="2367419" cy="646331"/>
          </a:xfrm>
          <a:prstGeom prst="rect">
            <a:avLst/>
          </a:prstGeom>
          <a:noFill/>
        </p:spPr>
        <p:txBody>
          <a:bodyPr wrap="square" rtlCol="0">
            <a:spAutoFit/>
          </a:bodyPr>
          <a:lstStyle/>
          <a:p>
            <a:pPr algn="ctr"/>
            <a:r>
              <a:rPr lang="en-GB"/>
              <a:t>Where is the event taking place?</a:t>
            </a:r>
          </a:p>
        </p:txBody>
      </p:sp>
      <p:sp>
        <p:nvSpPr>
          <p:cNvPr id="8" name="TextBox 7">
            <a:extLst>
              <a:ext uri="{FF2B5EF4-FFF2-40B4-BE49-F238E27FC236}">
                <a16:creationId xmlns:a16="http://schemas.microsoft.com/office/drawing/2014/main" id="{AAB74EB3-F861-43D4-9577-86438445F4ED}"/>
              </a:ext>
            </a:extLst>
          </p:cNvPr>
          <p:cNvSpPr txBox="1"/>
          <p:nvPr/>
        </p:nvSpPr>
        <p:spPr>
          <a:xfrm>
            <a:off x="4965648" y="4979829"/>
            <a:ext cx="2367419" cy="923330"/>
          </a:xfrm>
          <a:prstGeom prst="rect">
            <a:avLst/>
          </a:prstGeom>
          <a:noFill/>
        </p:spPr>
        <p:txBody>
          <a:bodyPr wrap="square" rtlCol="0">
            <a:spAutoFit/>
          </a:bodyPr>
          <a:lstStyle/>
          <a:p>
            <a:pPr algn="ctr"/>
            <a:r>
              <a:rPr lang="en-GB"/>
              <a:t>Why are they looking so serious and standing so formally?</a:t>
            </a:r>
          </a:p>
        </p:txBody>
      </p:sp>
      <p:sp>
        <p:nvSpPr>
          <p:cNvPr id="2" name="Rectangle 1">
            <a:extLst>
              <a:ext uri="{FF2B5EF4-FFF2-40B4-BE49-F238E27FC236}">
                <a16:creationId xmlns:a16="http://schemas.microsoft.com/office/drawing/2014/main" id="{0D4E5CC1-F402-4D53-97D7-9A01A0D1AF03}"/>
              </a:ext>
            </a:extLst>
          </p:cNvPr>
          <p:cNvSpPr/>
          <p:nvPr/>
        </p:nvSpPr>
        <p:spPr>
          <a:xfrm>
            <a:off x="8590627" y="3978502"/>
            <a:ext cx="2586359" cy="1200329"/>
          </a:xfrm>
          <a:prstGeom prst="rect">
            <a:avLst/>
          </a:prstGeom>
        </p:spPr>
        <p:txBody>
          <a:bodyPr wrap="square">
            <a:spAutoFit/>
          </a:bodyPr>
          <a:lstStyle/>
          <a:p>
            <a:pPr algn="ctr"/>
            <a:r>
              <a:rPr lang="en-GB">
                <a:cs typeface="Arial"/>
              </a:rPr>
              <a:t>Why did the artist paint the painting? Were they paid to paint it? Did they hope to sell it?</a:t>
            </a:r>
          </a:p>
        </p:txBody>
      </p:sp>
      <p:pic>
        <p:nvPicPr>
          <p:cNvPr id="22" name="Picture 10">
            <a:extLst>
              <a:ext uri="{FF2B5EF4-FFF2-40B4-BE49-F238E27FC236}">
                <a16:creationId xmlns:a16="http://schemas.microsoft.com/office/drawing/2014/main" id="{98D5D71A-58ED-48C9-892C-335F77BA00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61028">
            <a:off x="10675656" y="73711"/>
            <a:ext cx="1002660" cy="1774619"/>
          </a:xfrm>
          <a:prstGeom prst="rect">
            <a:avLst/>
          </a:prstGeom>
        </p:spPr>
      </p:pic>
    </p:spTree>
    <p:extLst>
      <p:ext uri="{BB962C8B-B14F-4D97-AF65-F5344CB8AC3E}">
        <p14:creationId xmlns:p14="http://schemas.microsoft.com/office/powerpoint/2010/main" val="520443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3C2316-26EC-4481-9C53-5CFF00397C9C}"/>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a:ea typeface="+mj-ea"/>
                <a:cs typeface="Arial"/>
              </a:rPr>
              <a:t>The provenance of this painting.</a:t>
            </a:r>
            <a:endParaRPr kumimoji="0" lang="en-US" sz="44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pic>
        <p:nvPicPr>
          <p:cNvPr id="6" name="Picture 5" descr="Painting of the Coronation of William IV and Queen Adelaide's in Westminster Abbey, London, 1831">
            <a:extLst>
              <a:ext uri="{FF2B5EF4-FFF2-40B4-BE49-F238E27FC236}">
                <a16:creationId xmlns:a16="http://schemas.microsoft.com/office/drawing/2014/main" id="{93D2F059-EF79-B922-A60D-351E357CF8FD}"/>
              </a:ext>
            </a:extLst>
          </p:cNvPr>
          <p:cNvPicPr>
            <a:picLocks noChangeAspect="1"/>
          </p:cNvPicPr>
          <p:nvPr/>
        </p:nvPicPr>
        <p:blipFill rotWithShape="1">
          <a:blip r:embed="rId2"/>
          <a:srcRect t="2941" b="10125"/>
          <a:stretch/>
        </p:blipFill>
        <p:spPr>
          <a:xfrm>
            <a:off x="915732" y="1514448"/>
            <a:ext cx="3525348" cy="4649177"/>
          </a:xfrm>
          <a:prstGeom prst="rect">
            <a:avLst/>
          </a:prstGeom>
        </p:spPr>
      </p:pic>
      <p:sp>
        <p:nvSpPr>
          <p:cNvPr id="2" name="Content Placeholder 1">
            <a:extLst>
              <a:ext uri="{FF2B5EF4-FFF2-40B4-BE49-F238E27FC236}">
                <a16:creationId xmlns:a16="http://schemas.microsoft.com/office/drawing/2014/main" id="{25B6C1F6-759B-4D34-B56F-B6B6CBF14BB3}"/>
              </a:ext>
            </a:extLst>
          </p:cNvPr>
          <p:cNvSpPr>
            <a:spLocks noGrp="1"/>
          </p:cNvSpPr>
          <p:nvPr>
            <p:ph idx="1"/>
          </p:nvPr>
        </p:nvSpPr>
        <p:spPr>
          <a:xfrm>
            <a:off x="4539867" y="1599629"/>
            <a:ext cx="7465626" cy="4865131"/>
          </a:xfrm>
        </p:spPr>
        <p:txBody>
          <a:bodyPr lIns="0" tIns="45720" rIns="90000" bIns="45720" anchor="t"/>
          <a:lstStyle/>
          <a:p>
            <a:pPr marL="342900" indent="-342900">
              <a:buFont typeface="Arial" panose="020B0604020202020204" pitchFamily="34" charset="0"/>
              <a:buChar char="•"/>
            </a:pPr>
            <a:r>
              <a:rPr lang="en-GB" sz="2400" dirty="0">
                <a:ea typeface="+mn-lt"/>
                <a:cs typeface="+mn-lt"/>
              </a:rPr>
              <a:t>This is a painting of the Coronation of William IV and Queen Adelaide which happened in 1831 at Westminster Abbey in London</a:t>
            </a:r>
          </a:p>
          <a:p>
            <a:pPr marL="342900" indent="-342900">
              <a:buFont typeface="Arial" panose="020B0604020202020204" pitchFamily="34" charset="0"/>
              <a:buChar char="•"/>
            </a:pPr>
            <a:r>
              <a:rPr lang="en-GB" sz="2400" dirty="0">
                <a:ea typeface="+mn-lt"/>
                <a:cs typeface="+mn-lt"/>
              </a:rPr>
              <a:t>The king and queen are shown in the foreground with spectators filling the aisle and main body of the abbey. </a:t>
            </a:r>
            <a:endParaRPr lang="en-GB" sz="2400" dirty="0">
              <a:ea typeface="+mn-lt"/>
              <a:cs typeface="Arial"/>
            </a:endParaRPr>
          </a:p>
          <a:p>
            <a:pPr marL="342900" indent="-342900">
              <a:buFont typeface="Arial" panose="020B0604020202020204" pitchFamily="34" charset="0"/>
              <a:buChar char="•"/>
            </a:pPr>
            <a:r>
              <a:rPr lang="en-GB" sz="2400" dirty="0">
                <a:ea typeface="+mn-lt"/>
                <a:cs typeface="Arial"/>
              </a:rPr>
              <a:t>The p</a:t>
            </a:r>
            <a:r>
              <a:rPr lang="en-GB" sz="2400" dirty="0">
                <a:cs typeface="Arial"/>
              </a:rPr>
              <a:t>ainting was created by an artist and engraver called William Read.  He was alive at the time of the coronation but we don't know if he was at the ceremony. </a:t>
            </a:r>
          </a:p>
        </p:txBody>
      </p:sp>
    </p:spTree>
    <p:extLst>
      <p:ext uri="{BB962C8B-B14F-4D97-AF65-F5344CB8AC3E}">
        <p14:creationId xmlns:p14="http://schemas.microsoft.com/office/powerpoint/2010/main" val="360730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A3FDC-3230-4E11-AD25-7827A53735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8898" y="2171820"/>
            <a:ext cx="5732199" cy="4638509"/>
          </a:xfrm>
          <a:prstGeom prst="rect">
            <a:avLst/>
          </a:prstGeom>
        </p:spPr>
      </p:pic>
      <p:pic>
        <p:nvPicPr>
          <p:cNvPr id="5" name="Picture 4">
            <a:extLst>
              <a:ext uri="{FF2B5EF4-FFF2-40B4-BE49-F238E27FC236}">
                <a16:creationId xmlns:a16="http://schemas.microsoft.com/office/drawing/2014/main" id="{324A197C-8CB1-4835-BE1F-0371B940DC2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0997918">
            <a:off x="428541" y="1340659"/>
            <a:ext cx="4138520" cy="891387"/>
          </a:xfrm>
          <a:prstGeom prst="rect">
            <a:avLst/>
          </a:prstGeom>
        </p:spPr>
      </p:pic>
      <p:sp>
        <p:nvSpPr>
          <p:cNvPr id="11" name="Title 1">
            <a:extLst>
              <a:ext uri="{FF2B5EF4-FFF2-40B4-BE49-F238E27FC236}">
                <a16:creationId xmlns:a16="http://schemas.microsoft.com/office/drawing/2014/main" id="{F5DDA41E-5115-402C-948F-D3A479880B7D}"/>
              </a:ext>
            </a:extLst>
          </p:cNvPr>
          <p:cNvSpPr txBox="1">
            <a:spLocks noGrp="1"/>
          </p:cNvSpPr>
          <p:nvPr>
            <p:ph type="title" idx="4294967295"/>
          </p:nvPr>
        </p:nvSpPr>
        <p:spPr>
          <a:xfrm>
            <a:off x="278898" y="224288"/>
            <a:ext cx="10864303"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597F32"/>
                </a:solidFill>
                <a:effectLst/>
                <a:uLnTx/>
                <a:uFillTx/>
                <a:latin typeface="Arial" panose="020B0604020202020204" pitchFamily="34" charset="0"/>
                <a:ea typeface="+mj-ea"/>
                <a:cs typeface="+mj-cs"/>
              </a:rPr>
              <a:t>How useful is this painting as historical evidence?</a:t>
            </a:r>
            <a:endParaRPr kumimoji="0" lang="en-US" sz="4000" b="1" i="0" u="none" strike="noStrike" kern="1200" cap="none" spc="0" normalizeH="0" baseline="0" noProof="0" dirty="0">
              <a:ln>
                <a:noFill/>
              </a:ln>
              <a:solidFill>
                <a:srgbClr val="597F32"/>
              </a:solidFill>
              <a:effectLst/>
              <a:uLnTx/>
              <a:uFillTx/>
              <a:latin typeface="Arial" panose="020B0604020202020204" pitchFamily="34" charset="0"/>
              <a:ea typeface="+mj-ea"/>
              <a:cs typeface="+mj-cs"/>
            </a:endParaRPr>
          </a:p>
        </p:txBody>
      </p:sp>
      <p:sp>
        <p:nvSpPr>
          <p:cNvPr id="6" name="TextBox 5">
            <a:extLst>
              <a:ext uri="{FF2B5EF4-FFF2-40B4-BE49-F238E27FC236}">
                <a16:creationId xmlns:a16="http://schemas.microsoft.com/office/drawing/2014/main" id="{AA1B126A-AEF2-4B82-8A59-EA85B64E80E8}"/>
              </a:ext>
            </a:extLst>
          </p:cNvPr>
          <p:cNvSpPr txBox="1"/>
          <p:nvPr/>
        </p:nvSpPr>
        <p:spPr>
          <a:xfrm rot="21037469">
            <a:off x="571251" y="1378758"/>
            <a:ext cx="3981556" cy="584775"/>
          </a:xfrm>
          <a:prstGeom prst="rect">
            <a:avLst/>
          </a:prstGeom>
          <a:noFill/>
        </p:spPr>
        <p:txBody>
          <a:bodyPr wrap="square" rtlCol="0">
            <a:spAutoFit/>
          </a:bodyPr>
          <a:lstStyle/>
          <a:p>
            <a:r>
              <a:rPr lang="en-GB" sz="3200"/>
              <a:t>Useful because….</a:t>
            </a:r>
          </a:p>
        </p:txBody>
      </p:sp>
      <p:sp>
        <p:nvSpPr>
          <p:cNvPr id="4" name="Rectangle 3">
            <a:extLst>
              <a:ext uri="{FF2B5EF4-FFF2-40B4-BE49-F238E27FC236}">
                <a16:creationId xmlns:a16="http://schemas.microsoft.com/office/drawing/2014/main" id="{65BC075A-42E9-46FA-8F7E-F6932D5D22B7}"/>
              </a:ext>
            </a:extLst>
          </p:cNvPr>
          <p:cNvSpPr/>
          <p:nvPr/>
        </p:nvSpPr>
        <p:spPr>
          <a:xfrm>
            <a:off x="278899" y="2396048"/>
            <a:ext cx="5577032" cy="424731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a:cs typeface="Arial"/>
              </a:rPr>
              <a:t>This painting gives us an impression of the coronation as a grand, spectacular event, to which lots of people were invited.</a:t>
            </a:r>
          </a:p>
          <a:p>
            <a:pPr marL="285750" indent="-285750">
              <a:buFont typeface="Arial" panose="020B0604020202020204" pitchFamily="34" charset="0"/>
              <a:buChar char="•"/>
            </a:pPr>
            <a:r>
              <a:rPr lang="en-GB" dirty="0">
                <a:cs typeface="Arial"/>
              </a:rPr>
              <a:t>The painting provides us with some information about what might have happened at the ceremony, for example:</a:t>
            </a:r>
          </a:p>
          <a:p>
            <a:pPr marL="742950" lvl="1" indent="-285750">
              <a:buFont typeface="Arial" panose="020B0604020202020204" pitchFamily="34" charset="0"/>
              <a:buChar char="•"/>
            </a:pPr>
            <a:r>
              <a:rPr lang="en-GB" dirty="0">
                <a:cs typeface="Arial"/>
              </a:rPr>
              <a:t>what the King and Queen, as well as others at the event, might have worn</a:t>
            </a:r>
          </a:p>
          <a:p>
            <a:pPr marL="742950" lvl="1" indent="-285750">
              <a:buFont typeface="Arial" panose="020B0604020202020204" pitchFamily="34" charset="0"/>
              <a:buChar char="•"/>
            </a:pPr>
            <a:r>
              <a:rPr lang="en-GB" dirty="0">
                <a:cs typeface="Arial"/>
              </a:rPr>
              <a:t>the sorts of people who might have been present at the event</a:t>
            </a:r>
          </a:p>
          <a:p>
            <a:pPr marL="285750" indent="-285750">
              <a:buFont typeface="Arial" panose="020B0604020202020204" pitchFamily="34" charset="0"/>
              <a:buChar char="•"/>
            </a:pPr>
            <a:r>
              <a:rPr lang="en-GB" dirty="0">
                <a:cs typeface="Arial"/>
              </a:rPr>
              <a:t>We know from other sources that the Queen wore a white and gold dress.  We can see this in the painting. </a:t>
            </a:r>
          </a:p>
          <a:p>
            <a:pPr marL="285750" indent="-285750">
              <a:buFont typeface="Arial" panose="020B0604020202020204" pitchFamily="34" charset="0"/>
              <a:buChar char="•"/>
            </a:pPr>
            <a:r>
              <a:rPr lang="en-GB" dirty="0">
                <a:cs typeface="Arial"/>
              </a:rPr>
              <a:t>There are no photos of the coronation so paintings are our only visual evidence from the time</a:t>
            </a:r>
          </a:p>
        </p:txBody>
      </p:sp>
      <p:pic>
        <p:nvPicPr>
          <p:cNvPr id="7" name="Picture 6">
            <a:extLst>
              <a:ext uri="{FF2B5EF4-FFF2-40B4-BE49-F238E27FC236}">
                <a16:creationId xmlns:a16="http://schemas.microsoft.com/office/drawing/2014/main" id="{52D90836-4CD6-438E-BC22-2689C10229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2019316"/>
            <a:ext cx="5317421" cy="4638509"/>
          </a:xfrm>
          <a:prstGeom prst="rect">
            <a:avLst/>
          </a:prstGeom>
        </p:spPr>
      </p:pic>
      <p:pic>
        <p:nvPicPr>
          <p:cNvPr id="9" name="Picture 8">
            <a:extLst>
              <a:ext uri="{FF2B5EF4-FFF2-40B4-BE49-F238E27FC236}">
                <a16:creationId xmlns:a16="http://schemas.microsoft.com/office/drawing/2014/main" id="{F0BF6B4C-25B3-4C72-9794-5622A11F4C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0997918">
            <a:off x="5631270" y="1084817"/>
            <a:ext cx="4490029" cy="921190"/>
          </a:xfrm>
          <a:prstGeom prst="rect">
            <a:avLst/>
          </a:prstGeom>
        </p:spPr>
      </p:pic>
      <p:sp>
        <p:nvSpPr>
          <p:cNvPr id="10" name="TextBox 9">
            <a:extLst>
              <a:ext uri="{FF2B5EF4-FFF2-40B4-BE49-F238E27FC236}">
                <a16:creationId xmlns:a16="http://schemas.microsoft.com/office/drawing/2014/main" id="{0AFA32DE-684A-4CD0-92EA-EBE53447F797}"/>
              </a:ext>
            </a:extLst>
          </p:cNvPr>
          <p:cNvSpPr txBox="1"/>
          <p:nvPr/>
        </p:nvSpPr>
        <p:spPr>
          <a:xfrm rot="21037469">
            <a:off x="5758242" y="1226175"/>
            <a:ext cx="4478392" cy="584775"/>
          </a:xfrm>
          <a:prstGeom prst="rect">
            <a:avLst/>
          </a:prstGeom>
          <a:noFill/>
        </p:spPr>
        <p:txBody>
          <a:bodyPr wrap="square" rtlCol="0">
            <a:spAutoFit/>
          </a:bodyPr>
          <a:lstStyle/>
          <a:p>
            <a:r>
              <a:rPr lang="en-GB" sz="3200"/>
              <a:t>Less useful because…</a:t>
            </a:r>
          </a:p>
        </p:txBody>
      </p:sp>
      <p:sp>
        <p:nvSpPr>
          <p:cNvPr id="8" name="Rectangle 7">
            <a:extLst>
              <a:ext uri="{FF2B5EF4-FFF2-40B4-BE49-F238E27FC236}">
                <a16:creationId xmlns:a16="http://schemas.microsoft.com/office/drawing/2014/main" id="{14FE223A-7E8E-4743-88C2-4A1ACE50D6CB}"/>
              </a:ext>
            </a:extLst>
          </p:cNvPr>
          <p:cNvSpPr/>
          <p:nvPr/>
        </p:nvSpPr>
        <p:spPr>
          <a:xfrm>
            <a:off x="6211409" y="2283934"/>
            <a:ext cx="4825531" cy="4247317"/>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a:ea typeface="+mn-lt"/>
                <a:cs typeface="+mn-lt"/>
              </a:rPr>
              <a:t>We don’t know how accurate the painting is. We know for example, from various historical accounts, that the King wore his naval uniform for his coronation. This is not shown in the painting.</a:t>
            </a:r>
          </a:p>
          <a:p>
            <a:pPr marL="342900" indent="-342900">
              <a:buFont typeface="Arial" panose="020B0604020202020204" pitchFamily="34" charset="0"/>
              <a:buChar char="•"/>
            </a:pPr>
            <a:r>
              <a:rPr lang="en-GB">
                <a:ea typeface="+mn-lt"/>
                <a:cs typeface="+mn-lt"/>
              </a:rPr>
              <a:t>The painting gives us the impression that the coronation was a very grand event. In fact, whilst the ceremony was almost definitely an elaborate affair, King William did not want to spend too much money on his coronation and it cost far less than others! </a:t>
            </a:r>
          </a:p>
          <a:p>
            <a:pPr marL="342900" indent="-342900">
              <a:buFont typeface="Arial" panose="020B0604020202020204" pitchFamily="34" charset="0"/>
              <a:buChar char="•"/>
            </a:pPr>
            <a:r>
              <a:rPr lang="en-GB">
                <a:ea typeface="+mn-lt"/>
                <a:cs typeface="+mn-lt"/>
              </a:rPr>
              <a:t>We don’t know about other aspects of the coronation, such as the details of the ceremony or the procession beforehand.</a:t>
            </a:r>
          </a:p>
        </p:txBody>
      </p:sp>
    </p:spTree>
    <p:extLst>
      <p:ext uri="{BB962C8B-B14F-4D97-AF65-F5344CB8AC3E}">
        <p14:creationId xmlns:p14="http://schemas.microsoft.com/office/powerpoint/2010/main" val="2294193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A3FDC-3230-4E11-AD25-7827A53735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0550" y="1909633"/>
            <a:ext cx="10605230" cy="3949874"/>
          </a:xfrm>
          <a:prstGeom prst="rect">
            <a:avLst/>
          </a:prstGeom>
        </p:spPr>
      </p:pic>
      <p:sp>
        <p:nvSpPr>
          <p:cNvPr id="11" name="Title 1">
            <a:extLst>
              <a:ext uri="{FF2B5EF4-FFF2-40B4-BE49-F238E27FC236}">
                <a16:creationId xmlns:a16="http://schemas.microsoft.com/office/drawing/2014/main" id="{F5DDA41E-5115-402C-948F-D3A479880B7D}"/>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How reliable is this painting as historical evidence?</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4" name="Rectangle 3">
            <a:extLst>
              <a:ext uri="{FF2B5EF4-FFF2-40B4-BE49-F238E27FC236}">
                <a16:creationId xmlns:a16="http://schemas.microsoft.com/office/drawing/2014/main" id="{65BC075A-42E9-46FA-8F7E-F6932D5D22B7}"/>
              </a:ext>
            </a:extLst>
          </p:cNvPr>
          <p:cNvSpPr/>
          <p:nvPr/>
        </p:nvSpPr>
        <p:spPr>
          <a:xfrm>
            <a:off x="651920" y="2221189"/>
            <a:ext cx="9662712" cy="3477875"/>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000">
                <a:cs typeface="Arial"/>
              </a:rPr>
              <a:t>We don’t know if the painter was at the coronation ceremony. He might have based his painting on accounts of the event, entirely from his own imagination or a mixture of both!  This means that it might contain inaccuracies. </a:t>
            </a:r>
            <a:endParaRPr lang="en-US" sz="2000"/>
          </a:p>
          <a:p>
            <a:pPr marL="342900" indent="-342900">
              <a:buFont typeface="Arial" panose="020B0604020202020204" pitchFamily="34" charset="0"/>
              <a:buChar char="•"/>
            </a:pPr>
            <a:r>
              <a:rPr lang="en-GB" sz="2000">
                <a:cs typeface="Arial"/>
              </a:rPr>
              <a:t>Even if the painter was at the event the painting would probably have been completed after the event</a:t>
            </a:r>
            <a:r>
              <a:rPr lang="en-GB" sz="2000" dirty="0">
                <a:cs typeface="Arial"/>
              </a:rPr>
              <a:t>, perhaps from sketches</a:t>
            </a:r>
            <a:r>
              <a:rPr lang="en-GB" sz="2000">
                <a:cs typeface="Arial"/>
              </a:rPr>
              <a:t> and </a:t>
            </a:r>
            <a:r>
              <a:rPr lang="en-GB" sz="2000" dirty="0">
                <a:cs typeface="Arial"/>
              </a:rPr>
              <a:t>memory.  It </a:t>
            </a:r>
            <a:r>
              <a:rPr lang="en-GB" sz="2000">
                <a:cs typeface="Arial"/>
              </a:rPr>
              <a:t>may not be entirely accurate.</a:t>
            </a:r>
          </a:p>
          <a:p>
            <a:pPr marL="342900" indent="-342900">
              <a:buFont typeface="Arial" panose="020B0604020202020204" pitchFamily="34" charset="0"/>
              <a:buChar char="•"/>
            </a:pPr>
            <a:r>
              <a:rPr lang="en-GB" sz="2000"/>
              <a:t>We don’t know why the artist made the painting. He might have been paid by the royal family to make a record of the event</a:t>
            </a:r>
            <a:r>
              <a:rPr lang="en-GB" sz="2000" dirty="0"/>
              <a:t>,</a:t>
            </a:r>
            <a:r>
              <a:rPr lang="en-GB" sz="2000"/>
              <a:t> or he might have created the painting to sell to the public and make money.  This might mean that he painted the event inaccurately for artistic effect. </a:t>
            </a:r>
            <a:endParaRPr lang="en-GB" sz="2000">
              <a:cs typeface="Arial"/>
            </a:endParaRPr>
          </a:p>
          <a:p>
            <a:pPr marL="285750" indent="-285750">
              <a:buFont typeface="Arial" panose="020B0604020202020204" pitchFamily="34" charset="0"/>
              <a:buChar char="•"/>
            </a:pPr>
            <a:endParaRPr lang="en-GB" sz="2000"/>
          </a:p>
        </p:txBody>
      </p:sp>
    </p:spTree>
    <p:extLst>
      <p:ext uri="{BB962C8B-B14F-4D97-AF65-F5344CB8AC3E}">
        <p14:creationId xmlns:p14="http://schemas.microsoft.com/office/powerpoint/2010/main" val="328270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F3E183-3134-0BA9-4DB7-FE4EFB924743}"/>
              </a:ext>
            </a:extLst>
          </p:cNvPr>
          <p:cNvSpPr txBox="1">
            <a:spLocks noGrp="1"/>
          </p:cNvSpPr>
          <p:nvPr>
            <p:ph type="title" idx="4294967295"/>
          </p:nvPr>
        </p:nvSpPr>
        <p:spPr>
          <a:xfrm>
            <a:off x="278898" y="393240"/>
            <a:ext cx="11144839"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a:ea typeface="+mj-ea"/>
                <a:cs typeface="Arial"/>
              </a:rPr>
              <a:t>Example: What can we learn from this </a:t>
            </a:r>
            <a:r>
              <a:rPr kumimoji="0" lang="en-GB" sz="4000" b="1" i="0" u="none" strike="noStrike" kern="1200" cap="none" spc="0" normalizeH="0" baseline="0" noProof="0" dirty="0">
                <a:ln>
                  <a:noFill/>
                </a:ln>
                <a:solidFill>
                  <a:srgbClr val="597F32"/>
                </a:solidFill>
                <a:effectLst/>
                <a:uLnTx/>
                <a:uFillTx/>
                <a:latin typeface="Arial"/>
                <a:ea typeface="+mj-ea"/>
                <a:cs typeface="Arial"/>
              </a:rPr>
              <a:t>photograph</a:t>
            </a:r>
            <a:r>
              <a:rPr kumimoji="0" lang="en-GB" sz="4000" b="1" i="0" u="none" strike="noStrike" kern="1200" cap="none" spc="0" normalizeH="0" baseline="0" noProof="0">
                <a:ln>
                  <a:noFill/>
                </a:ln>
                <a:solidFill>
                  <a:srgbClr val="597F32"/>
                </a:solidFill>
                <a:effectLst/>
                <a:uLnTx/>
                <a:uFillTx/>
                <a:latin typeface="Arial"/>
                <a:ea typeface="+mj-ea"/>
                <a:cs typeface="Arial"/>
              </a:rPr>
              <a:t> about coronations of kings and queens?</a:t>
            </a:r>
            <a:endParaRPr kumimoji="0" lang="en-US" sz="4000" b="1" i="0" u="none" strike="noStrike" kern="1200" cap="none" spc="0" normalizeH="0" baseline="0" noProof="0">
              <a:ln>
                <a:noFill/>
              </a:ln>
              <a:solidFill>
                <a:srgbClr val="597F32"/>
              </a:solidFill>
              <a:effectLst/>
              <a:uLnTx/>
              <a:uFillTx/>
              <a:latin typeface="Arial"/>
              <a:ea typeface="+mj-ea"/>
              <a:cs typeface="Arial"/>
            </a:endParaRPr>
          </a:p>
        </p:txBody>
      </p:sp>
      <p:pic>
        <p:nvPicPr>
          <p:cNvPr id="3" name="Picture 2" descr=":photo of King Edward VII and Queen Alexandr in their Coronation robes 1902">
            <a:extLst>
              <a:ext uri="{FF2B5EF4-FFF2-40B4-BE49-F238E27FC236}">
                <a16:creationId xmlns:a16="http://schemas.microsoft.com/office/drawing/2014/main" id="{46AC6395-A52C-40B4-84C0-C510D86E5FBA}"/>
              </a:ext>
            </a:extLst>
          </p:cNvPr>
          <p:cNvPicPr>
            <a:picLocks noChangeAspect="1"/>
          </p:cNvPicPr>
          <p:nvPr/>
        </p:nvPicPr>
        <p:blipFill>
          <a:blip r:embed="rId2"/>
          <a:stretch>
            <a:fillRect/>
          </a:stretch>
        </p:blipFill>
        <p:spPr>
          <a:xfrm>
            <a:off x="3743148" y="1964825"/>
            <a:ext cx="3405769" cy="4614863"/>
          </a:xfrm>
          <a:prstGeom prst="rect">
            <a:avLst/>
          </a:prstGeom>
        </p:spPr>
      </p:pic>
    </p:spTree>
    <p:extLst>
      <p:ext uri="{BB962C8B-B14F-4D97-AF65-F5344CB8AC3E}">
        <p14:creationId xmlns:p14="http://schemas.microsoft.com/office/powerpoint/2010/main" val="1420946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7969-F93F-1EA6-C5AC-25F4D454891D}"/>
              </a:ext>
            </a:extLst>
          </p:cNvPr>
          <p:cNvSpPr>
            <a:spLocks noGrp="1"/>
          </p:cNvSpPr>
          <p:nvPr>
            <p:ph type="title" idx="4294967295"/>
          </p:nvPr>
        </p:nvSpPr>
        <p:spPr>
          <a:xfrm>
            <a:off x="838200" y="-1325563"/>
            <a:ext cx="10515600" cy="1325563"/>
          </a:xfrm>
          <a:prstGeom prst="rect">
            <a:avLst/>
          </a:prstGeom>
        </p:spPr>
        <p:txBody>
          <a:bodyPr anchor="b"/>
          <a:lstStyle/>
          <a:p>
            <a:r>
              <a:rPr lang="en-GB"/>
              <a:t>Inference grid with black and white photo in the centre</a:t>
            </a:r>
          </a:p>
        </p:txBody>
      </p:sp>
      <p:pic>
        <p:nvPicPr>
          <p:cNvPr id="21" name="Picture 20" descr="Outer box of an inference grid">
            <a:extLst>
              <a:ext uri="{FF2B5EF4-FFF2-40B4-BE49-F238E27FC236}">
                <a16:creationId xmlns:a16="http://schemas.microsoft.com/office/drawing/2014/main" id="{DC193CEA-7B81-456D-A136-0019F205C81E}"/>
              </a:ext>
            </a:extLst>
          </p:cNvPr>
          <p:cNvPicPr>
            <a:picLocks noChangeAspect="1"/>
          </p:cNvPicPr>
          <p:nvPr/>
        </p:nvPicPr>
        <p:blipFill>
          <a:blip r:embed="rId2"/>
          <a:stretch>
            <a:fillRect/>
          </a:stretch>
        </p:blipFill>
        <p:spPr>
          <a:xfrm>
            <a:off x="219456" y="219457"/>
            <a:ext cx="11832336" cy="6492240"/>
          </a:xfrm>
          <a:prstGeom prst="rect">
            <a:avLst/>
          </a:prstGeom>
        </p:spPr>
      </p:pic>
      <p:sp>
        <p:nvSpPr>
          <p:cNvPr id="29" name="Rectangle 28">
            <a:extLst>
              <a:ext uri="{FF2B5EF4-FFF2-40B4-BE49-F238E27FC236}">
                <a16:creationId xmlns:a16="http://schemas.microsoft.com/office/drawing/2014/main" id="{B652FD72-C0CC-4791-A726-5063B3A65CC4}"/>
              </a:ext>
            </a:extLst>
          </p:cNvPr>
          <p:cNvSpPr/>
          <p:nvPr/>
        </p:nvSpPr>
        <p:spPr>
          <a:xfrm>
            <a:off x="476770" y="552478"/>
            <a:ext cx="3480440" cy="369332"/>
          </a:xfrm>
          <a:prstGeom prst="rect">
            <a:avLst/>
          </a:prstGeom>
        </p:spPr>
        <p:txBody>
          <a:bodyPr wrap="none">
            <a:spAutoFit/>
          </a:bodyPr>
          <a:lstStyle/>
          <a:p>
            <a:r>
              <a:rPr lang="en-GB" dirty="0"/>
              <a:t>3. </a:t>
            </a:r>
            <a:r>
              <a:rPr lang="en-GB"/>
              <a:t>What questions do you have?</a:t>
            </a:r>
          </a:p>
        </p:txBody>
      </p:sp>
      <p:pic>
        <p:nvPicPr>
          <p:cNvPr id="23" name="Picture 22" descr="Middle box of an inference grid">
            <a:extLst>
              <a:ext uri="{FF2B5EF4-FFF2-40B4-BE49-F238E27FC236}">
                <a16:creationId xmlns:a16="http://schemas.microsoft.com/office/drawing/2014/main" id="{DC9DE0B7-CE1C-4B91-8504-33A345182045}"/>
              </a:ext>
            </a:extLst>
          </p:cNvPr>
          <p:cNvPicPr>
            <a:picLocks noChangeAspect="1"/>
          </p:cNvPicPr>
          <p:nvPr/>
        </p:nvPicPr>
        <p:blipFill>
          <a:blip r:embed="rId2">
            <a:duotone>
              <a:prstClr val="black"/>
              <a:schemeClr val="accent1">
                <a:tint val="45000"/>
                <a:satMod val="400000"/>
              </a:schemeClr>
            </a:duotone>
          </a:blip>
          <a:stretch>
            <a:fillRect/>
          </a:stretch>
        </p:blipFill>
        <p:spPr>
          <a:xfrm>
            <a:off x="1451061" y="1273820"/>
            <a:ext cx="9026988" cy="4541764"/>
          </a:xfrm>
          <a:prstGeom prst="rect">
            <a:avLst/>
          </a:prstGeom>
        </p:spPr>
      </p:pic>
      <p:sp>
        <p:nvSpPr>
          <p:cNvPr id="28" name="Rectangle 27">
            <a:extLst>
              <a:ext uri="{FF2B5EF4-FFF2-40B4-BE49-F238E27FC236}">
                <a16:creationId xmlns:a16="http://schemas.microsoft.com/office/drawing/2014/main" id="{AB80F245-7609-4E06-AFE8-9E81D1E58CB0}"/>
              </a:ext>
            </a:extLst>
          </p:cNvPr>
          <p:cNvSpPr/>
          <p:nvPr/>
        </p:nvSpPr>
        <p:spPr>
          <a:xfrm>
            <a:off x="1713951" y="1573734"/>
            <a:ext cx="6096000" cy="646331"/>
          </a:xfrm>
          <a:prstGeom prst="rect">
            <a:avLst/>
          </a:prstGeom>
        </p:spPr>
        <p:txBody>
          <a:bodyPr>
            <a:spAutoFit/>
          </a:bodyPr>
          <a:lstStyle/>
          <a:p>
            <a:r>
              <a:rPr lang="en-GB" dirty="0"/>
              <a:t>2. </a:t>
            </a:r>
            <a:r>
              <a:rPr lang="en-GB"/>
              <a:t>What can you infer?</a:t>
            </a:r>
          </a:p>
          <a:p>
            <a:endParaRPr lang="en-GB"/>
          </a:p>
        </p:txBody>
      </p:sp>
      <p:pic>
        <p:nvPicPr>
          <p:cNvPr id="24" name="Picture 23" descr="Inner box of an inference grid">
            <a:extLst>
              <a:ext uri="{FF2B5EF4-FFF2-40B4-BE49-F238E27FC236}">
                <a16:creationId xmlns:a16="http://schemas.microsoft.com/office/drawing/2014/main" id="{6308D202-FD77-4AAA-87DC-5F96551DF463}"/>
              </a:ext>
            </a:extLst>
          </p:cNvPr>
          <p:cNvPicPr>
            <a:picLocks noChangeAspect="1"/>
          </p:cNvPicPr>
          <p:nvPr/>
        </p:nvPicPr>
        <p:blipFill>
          <a:blip r:embed="rId2">
            <a:duotone>
              <a:prstClr val="black"/>
              <a:srgbClr val="002060">
                <a:tint val="45000"/>
                <a:satMod val="400000"/>
              </a:srgbClr>
            </a:duotone>
          </a:blip>
          <a:stretch>
            <a:fillRect/>
          </a:stretch>
        </p:blipFill>
        <p:spPr>
          <a:xfrm>
            <a:off x="3128150" y="2401491"/>
            <a:ext cx="5672810" cy="2488333"/>
          </a:xfrm>
          <a:prstGeom prst="rect">
            <a:avLst/>
          </a:prstGeom>
        </p:spPr>
      </p:pic>
      <p:sp>
        <p:nvSpPr>
          <p:cNvPr id="27" name="Rectangle 26">
            <a:extLst>
              <a:ext uri="{FF2B5EF4-FFF2-40B4-BE49-F238E27FC236}">
                <a16:creationId xmlns:a16="http://schemas.microsoft.com/office/drawing/2014/main" id="{D356E46C-539D-4DED-8E4D-C3897BA22F30}"/>
              </a:ext>
            </a:extLst>
          </p:cNvPr>
          <p:cNvSpPr/>
          <p:nvPr/>
        </p:nvSpPr>
        <p:spPr>
          <a:xfrm>
            <a:off x="3294673" y="2572075"/>
            <a:ext cx="6096000" cy="369332"/>
          </a:xfrm>
          <a:prstGeom prst="rect">
            <a:avLst/>
          </a:prstGeom>
        </p:spPr>
        <p:txBody>
          <a:bodyPr>
            <a:spAutoFit/>
          </a:bodyPr>
          <a:lstStyle/>
          <a:p>
            <a:r>
              <a:rPr lang="en-GB" dirty="0"/>
              <a:t>1. </a:t>
            </a:r>
            <a:r>
              <a:rPr lang="en-GB"/>
              <a:t>What can you see?</a:t>
            </a:r>
          </a:p>
        </p:txBody>
      </p:sp>
      <p:pic>
        <p:nvPicPr>
          <p:cNvPr id="9" name="Picture 8" descr=":photo of King Edward VII and Queen Alexandr in their Coronation robes 1902">
            <a:extLst>
              <a:ext uri="{FF2B5EF4-FFF2-40B4-BE49-F238E27FC236}">
                <a16:creationId xmlns:a16="http://schemas.microsoft.com/office/drawing/2014/main" id="{163E1D6A-0B19-4465-905F-145B4CD9806E}"/>
              </a:ext>
            </a:extLst>
          </p:cNvPr>
          <p:cNvPicPr>
            <a:picLocks noChangeAspect="1"/>
          </p:cNvPicPr>
          <p:nvPr/>
        </p:nvPicPr>
        <p:blipFill>
          <a:blip r:embed="rId3"/>
          <a:stretch>
            <a:fillRect/>
          </a:stretch>
        </p:blipFill>
        <p:spPr>
          <a:xfrm>
            <a:off x="5387955" y="3084840"/>
            <a:ext cx="954718" cy="1293655"/>
          </a:xfrm>
          <a:prstGeom prst="rect">
            <a:avLst/>
          </a:prstGeom>
        </p:spPr>
      </p:pic>
    </p:spTree>
    <p:extLst>
      <p:ext uri="{BB962C8B-B14F-4D97-AF65-F5344CB8AC3E}">
        <p14:creationId xmlns:p14="http://schemas.microsoft.com/office/powerpoint/2010/main" val="129293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308D202-FD77-4AAA-87DC-5F96551DF463}"/>
              </a:ext>
              <a:ext uri="{C183D7F6-B498-43B3-948B-1728B52AA6E4}">
                <adec:decorative xmlns:adec="http://schemas.microsoft.com/office/drawing/2017/decorative" val="1"/>
              </a:ext>
            </a:extLst>
          </p:cNvPr>
          <p:cNvPicPr>
            <a:picLocks noChangeAspect="1"/>
          </p:cNvPicPr>
          <p:nvPr/>
        </p:nvPicPr>
        <p:blipFill>
          <a:blip r:embed="rId2">
            <a:duotone>
              <a:prstClr val="black"/>
              <a:srgbClr val="002060">
                <a:tint val="45000"/>
                <a:satMod val="400000"/>
              </a:srgbClr>
            </a:duotone>
          </a:blip>
          <a:stretch>
            <a:fillRect/>
          </a:stretch>
        </p:blipFill>
        <p:spPr>
          <a:xfrm>
            <a:off x="613775" y="663877"/>
            <a:ext cx="11223321" cy="5699343"/>
          </a:xfrm>
          <a:prstGeom prst="rect">
            <a:avLst/>
          </a:prstGeom>
        </p:spPr>
      </p:pic>
      <p:pic>
        <p:nvPicPr>
          <p:cNvPr id="25" name="Picture 24">
            <a:extLst>
              <a:ext uri="{FF2B5EF4-FFF2-40B4-BE49-F238E27FC236}">
                <a16:creationId xmlns:a16="http://schemas.microsoft.com/office/drawing/2014/main" id="{BF3825DD-DBDD-44D4-839E-B87352D90B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1885353" y="4838434"/>
            <a:ext cx="1303298" cy="821744"/>
          </a:xfrm>
          <a:prstGeom prst="rect">
            <a:avLst/>
          </a:prstGeom>
        </p:spPr>
      </p:pic>
      <p:pic>
        <p:nvPicPr>
          <p:cNvPr id="23" name="Picture 22">
            <a:extLst>
              <a:ext uri="{FF2B5EF4-FFF2-40B4-BE49-F238E27FC236}">
                <a16:creationId xmlns:a16="http://schemas.microsoft.com/office/drawing/2014/main" id="{D8E0BE86-F4CA-477C-A6A3-BB250A7A54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5862826" y="4715997"/>
            <a:ext cx="1714781" cy="1211309"/>
          </a:xfrm>
          <a:prstGeom prst="rect">
            <a:avLst/>
          </a:prstGeom>
        </p:spPr>
      </p:pic>
      <p:pic>
        <p:nvPicPr>
          <p:cNvPr id="22" name="Picture 21">
            <a:extLst>
              <a:ext uri="{FF2B5EF4-FFF2-40B4-BE49-F238E27FC236}">
                <a16:creationId xmlns:a16="http://schemas.microsoft.com/office/drawing/2014/main" id="{45529EFE-B79E-409B-9419-0D80341C8E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9327447" y="4346634"/>
            <a:ext cx="1418356" cy="1291202"/>
          </a:xfrm>
          <a:prstGeom prst="rect">
            <a:avLst/>
          </a:prstGeom>
        </p:spPr>
      </p:pic>
      <p:pic>
        <p:nvPicPr>
          <p:cNvPr id="21" name="Picture 20">
            <a:extLst>
              <a:ext uri="{FF2B5EF4-FFF2-40B4-BE49-F238E27FC236}">
                <a16:creationId xmlns:a16="http://schemas.microsoft.com/office/drawing/2014/main" id="{3446CB96-F11F-4AE9-B9AF-D15FC8E253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8271900" y="2651870"/>
            <a:ext cx="1632205" cy="1226551"/>
          </a:xfrm>
          <a:prstGeom prst="rect">
            <a:avLst/>
          </a:prstGeom>
        </p:spPr>
      </p:pic>
      <p:pic>
        <p:nvPicPr>
          <p:cNvPr id="20" name="Picture 19">
            <a:extLst>
              <a:ext uri="{FF2B5EF4-FFF2-40B4-BE49-F238E27FC236}">
                <a16:creationId xmlns:a16="http://schemas.microsoft.com/office/drawing/2014/main" id="{1383EE18-BCDA-46BE-8CDF-D925B2745A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6882979" y="1386054"/>
            <a:ext cx="1417337" cy="959522"/>
          </a:xfrm>
          <a:prstGeom prst="rect">
            <a:avLst/>
          </a:prstGeom>
        </p:spPr>
      </p:pic>
      <p:pic>
        <p:nvPicPr>
          <p:cNvPr id="19" name="Picture 18">
            <a:extLst>
              <a:ext uri="{FF2B5EF4-FFF2-40B4-BE49-F238E27FC236}">
                <a16:creationId xmlns:a16="http://schemas.microsoft.com/office/drawing/2014/main" id="{811E35D9-9675-4F29-A0FA-9B65B0F603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2834767" y="3507822"/>
            <a:ext cx="1751080" cy="959522"/>
          </a:xfrm>
          <a:prstGeom prst="rect">
            <a:avLst/>
          </a:prstGeom>
        </p:spPr>
      </p:pic>
      <p:pic>
        <p:nvPicPr>
          <p:cNvPr id="18" name="Picture 17">
            <a:extLst>
              <a:ext uri="{FF2B5EF4-FFF2-40B4-BE49-F238E27FC236}">
                <a16:creationId xmlns:a16="http://schemas.microsoft.com/office/drawing/2014/main" id="{FB94D71C-100F-419B-92AD-B7C7D1FF51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1486851" y="2560765"/>
            <a:ext cx="1515837" cy="639100"/>
          </a:xfrm>
          <a:prstGeom prst="rect">
            <a:avLst/>
          </a:prstGeom>
        </p:spPr>
      </p:pic>
      <p:pic>
        <p:nvPicPr>
          <p:cNvPr id="17" name="Picture 16">
            <a:extLst>
              <a:ext uri="{FF2B5EF4-FFF2-40B4-BE49-F238E27FC236}">
                <a16:creationId xmlns:a16="http://schemas.microsoft.com/office/drawing/2014/main" id="{CB5CE75A-43B6-4F4B-B293-07BE881760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3987425" y="1682216"/>
            <a:ext cx="1516862" cy="572601"/>
          </a:xfrm>
          <a:prstGeom prst="rect">
            <a:avLst/>
          </a:prstGeom>
        </p:spPr>
      </p:pic>
      <p:sp>
        <p:nvSpPr>
          <p:cNvPr id="4" name="Title 3">
            <a:extLst>
              <a:ext uri="{FF2B5EF4-FFF2-40B4-BE49-F238E27FC236}">
                <a16:creationId xmlns:a16="http://schemas.microsoft.com/office/drawing/2014/main" id="{84EFF049-0E75-7F53-965D-F07B3B56D491}"/>
              </a:ext>
            </a:extLst>
          </p:cNvPr>
          <p:cNvSpPr>
            <a:spLocks noGrp="1"/>
          </p:cNvSpPr>
          <p:nvPr>
            <p:ph type="title" idx="4294967295"/>
          </p:nvPr>
        </p:nvSpPr>
        <p:spPr>
          <a:xfrm>
            <a:off x="838200" y="-1325563"/>
            <a:ext cx="10515600" cy="1325563"/>
          </a:xfrm>
          <a:prstGeom prst="rect">
            <a:avLst/>
          </a:prstGeom>
        </p:spPr>
        <p:txBody>
          <a:bodyPr anchor="b"/>
          <a:lstStyle/>
          <a:p>
            <a:r>
              <a:rPr lang="en-GB"/>
              <a:t>Inference grid with suggested ‘answers’ for what you can see</a:t>
            </a:r>
          </a:p>
        </p:txBody>
      </p:sp>
      <p:sp>
        <p:nvSpPr>
          <p:cNvPr id="27" name="Rectangle 26">
            <a:extLst>
              <a:ext uri="{FF2B5EF4-FFF2-40B4-BE49-F238E27FC236}">
                <a16:creationId xmlns:a16="http://schemas.microsoft.com/office/drawing/2014/main" id="{D356E46C-539D-4DED-8E4D-C3897BA22F30}"/>
              </a:ext>
            </a:extLst>
          </p:cNvPr>
          <p:cNvSpPr/>
          <p:nvPr/>
        </p:nvSpPr>
        <p:spPr>
          <a:xfrm>
            <a:off x="764415" y="869281"/>
            <a:ext cx="6096000" cy="461665"/>
          </a:xfrm>
          <a:prstGeom prst="rect">
            <a:avLst/>
          </a:prstGeom>
        </p:spPr>
        <p:txBody>
          <a:bodyPr>
            <a:spAutoFit/>
          </a:bodyPr>
          <a:lstStyle/>
          <a:p>
            <a:r>
              <a:rPr lang="en-GB" sz="2400"/>
              <a:t>What can you see?</a:t>
            </a:r>
          </a:p>
        </p:txBody>
      </p:sp>
      <p:sp>
        <p:nvSpPr>
          <p:cNvPr id="13" name="TextBox 12">
            <a:extLst>
              <a:ext uri="{FF2B5EF4-FFF2-40B4-BE49-F238E27FC236}">
                <a16:creationId xmlns:a16="http://schemas.microsoft.com/office/drawing/2014/main" id="{BA6D3495-4EE7-4279-A60E-C17E0AF8DCF8}"/>
              </a:ext>
            </a:extLst>
          </p:cNvPr>
          <p:cNvSpPr txBox="1"/>
          <p:nvPr/>
        </p:nvSpPr>
        <p:spPr>
          <a:xfrm>
            <a:off x="1460691" y="2714694"/>
            <a:ext cx="1453019" cy="369332"/>
          </a:xfrm>
          <a:prstGeom prst="rect">
            <a:avLst/>
          </a:prstGeom>
          <a:noFill/>
        </p:spPr>
        <p:txBody>
          <a:bodyPr wrap="square" rtlCol="0">
            <a:spAutoFit/>
          </a:bodyPr>
          <a:lstStyle/>
          <a:p>
            <a:pPr algn="ctr"/>
            <a:r>
              <a:rPr lang="en-GB"/>
              <a:t>Jewellery</a:t>
            </a:r>
          </a:p>
        </p:txBody>
      </p:sp>
      <p:sp>
        <p:nvSpPr>
          <p:cNvPr id="12" name="TextBox 11">
            <a:extLst>
              <a:ext uri="{FF2B5EF4-FFF2-40B4-BE49-F238E27FC236}">
                <a16:creationId xmlns:a16="http://schemas.microsoft.com/office/drawing/2014/main" id="{0F97480D-6A8F-483E-9A1D-6F55B3B77C28}"/>
              </a:ext>
            </a:extLst>
          </p:cNvPr>
          <p:cNvSpPr txBox="1"/>
          <p:nvPr/>
        </p:nvSpPr>
        <p:spPr>
          <a:xfrm>
            <a:off x="3954876" y="1782135"/>
            <a:ext cx="1453019" cy="369332"/>
          </a:xfrm>
          <a:prstGeom prst="rect">
            <a:avLst/>
          </a:prstGeom>
          <a:noFill/>
        </p:spPr>
        <p:txBody>
          <a:bodyPr wrap="square" rtlCol="0">
            <a:spAutoFit/>
          </a:bodyPr>
          <a:lstStyle/>
          <a:p>
            <a:pPr algn="ctr"/>
            <a:r>
              <a:rPr lang="en-GB"/>
              <a:t>Robes</a:t>
            </a:r>
          </a:p>
        </p:txBody>
      </p:sp>
      <p:sp>
        <p:nvSpPr>
          <p:cNvPr id="11" name="TextBox 10">
            <a:extLst>
              <a:ext uri="{FF2B5EF4-FFF2-40B4-BE49-F238E27FC236}">
                <a16:creationId xmlns:a16="http://schemas.microsoft.com/office/drawing/2014/main" id="{A3F05922-3325-440F-AC03-E559E956DEEF}"/>
              </a:ext>
            </a:extLst>
          </p:cNvPr>
          <p:cNvSpPr txBox="1"/>
          <p:nvPr/>
        </p:nvSpPr>
        <p:spPr>
          <a:xfrm>
            <a:off x="6781411" y="1536349"/>
            <a:ext cx="1453019" cy="646331"/>
          </a:xfrm>
          <a:prstGeom prst="rect">
            <a:avLst/>
          </a:prstGeom>
          <a:noFill/>
        </p:spPr>
        <p:txBody>
          <a:bodyPr wrap="square" rtlCol="0">
            <a:spAutoFit/>
          </a:bodyPr>
          <a:lstStyle/>
          <a:p>
            <a:pPr algn="ctr"/>
            <a:r>
              <a:rPr lang="en-GB"/>
              <a:t>Jewelled crowns</a:t>
            </a:r>
          </a:p>
        </p:txBody>
      </p:sp>
      <p:sp>
        <p:nvSpPr>
          <p:cNvPr id="2" name="TextBox 1">
            <a:extLst>
              <a:ext uri="{FF2B5EF4-FFF2-40B4-BE49-F238E27FC236}">
                <a16:creationId xmlns:a16="http://schemas.microsoft.com/office/drawing/2014/main" id="{86F332C9-F8DD-4A62-A484-86B304DED573}"/>
              </a:ext>
            </a:extLst>
          </p:cNvPr>
          <p:cNvSpPr txBox="1"/>
          <p:nvPr/>
        </p:nvSpPr>
        <p:spPr>
          <a:xfrm>
            <a:off x="2920885" y="3637966"/>
            <a:ext cx="1540701" cy="646331"/>
          </a:xfrm>
          <a:prstGeom prst="rect">
            <a:avLst/>
          </a:prstGeom>
          <a:noFill/>
        </p:spPr>
        <p:txBody>
          <a:bodyPr wrap="square" rtlCol="0">
            <a:spAutoFit/>
          </a:bodyPr>
          <a:lstStyle/>
          <a:p>
            <a:pPr algn="ctr"/>
            <a:r>
              <a:rPr lang="en-GB"/>
              <a:t>A man and a woman</a:t>
            </a:r>
          </a:p>
        </p:txBody>
      </p:sp>
      <p:pic>
        <p:nvPicPr>
          <p:cNvPr id="9" name="Picture 8" descr=":photo of King Edward VII and Queen Alexandr in their Coronation robes 1902">
            <a:extLst>
              <a:ext uri="{FF2B5EF4-FFF2-40B4-BE49-F238E27FC236}">
                <a16:creationId xmlns:a16="http://schemas.microsoft.com/office/drawing/2014/main" id="{163E1D6A-0B19-4465-905F-145B4CD9806E}"/>
              </a:ext>
            </a:extLst>
          </p:cNvPr>
          <p:cNvPicPr>
            <a:picLocks noChangeAspect="1"/>
          </p:cNvPicPr>
          <p:nvPr/>
        </p:nvPicPr>
        <p:blipFill>
          <a:blip r:embed="rId4"/>
          <a:stretch>
            <a:fillRect/>
          </a:stretch>
        </p:blipFill>
        <p:spPr>
          <a:xfrm>
            <a:off x="5387955" y="2606088"/>
            <a:ext cx="1308038" cy="1772408"/>
          </a:xfrm>
          <a:prstGeom prst="rect">
            <a:avLst/>
          </a:prstGeom>
        </p:spPr>
      </p:pic>
      <p:sp>
        <p:nvSpPr>
          <p:cNvPr id="15" name="TextBox 14">
            <a:extLst>
              <a:ext uri="{FF2B5EF4-FFF2-40B4-BE49-F238E27FC236}">
                <a16:creationId xmlns:a16="http://schemas.microsoft.com/office/drawing/2014/main" id="{1C2296CC-7C4D-47F3-AF84-7A4D6EBB3F0D}"/>
              </a:ext>
            </a:extLst>
          </p:cNvPr>
          <p:cNvSpPr txBox="1"/>
          <p:nvPr/>
        </p:nvSpPr>
        <p:spPr>
          <a:xfrm>
            <a:off x="8341409" y="2776934"/>
            <a:ext cx="1453019" cy="923330"/>
          </a:xfrm>
          <a:prstGeom prst="rect">
            <a:avLst/>
          </a:prstGeom>
          <a:noFill/>
        </p:spPr>
        <p:txBody>
          <a:bodyPr wrap="square" rtlCol="0">
            <a:spAutoFit/>
          </a:bodyPr>
          <a:lstStyle/>
          <a:p>
            <a:pPr algn="ctr"/>
            <a:r>
              <a:rPr lang="en-GB"/>
              <a:t>Standing / sitting formally</a:t>
            </a:r>
          </a:p>
        </p:txBody>
      </p:sp>
      <p:sp>
        <p:nvSpPr>
          <p:cNvPr id="16" name="TextBox 15">
            <a:extLst>
              <a:ext uri="{FF2B5EF4-FFF2-40B4-BE49-F238E27FC236}">
                <a16:creationId xmlns:a16="http://schemas.microsoft.com/office/drawing/2014/main" id="{1B17D93B-9229-4627-853F-CF5E7030DDAC}"/>
              </a:ext>
            </a:extLst>
          </p:cNvPr>
          <p:cNvSpPr txBox="1"/>
          <p:nvPr/>
        </p:nvSpPr>
        <p:spPr>
          <a:xfrm>
            <a:off x="1768503" y="4883228"/>
            <a:ext cx="1453019" cy="646331"/>
          </a:xfrm>
          <a:prstGeom prst="rect">
            <a:avLst/>
          </a:prstGeom>
          <a:noFill/>
        </p:spPr>
        <p:txBody>
          <a:bodyPr wrap="square" rtlCol="0">
            <a:spAutoFit/>
          </a:bodyPr>
          <a:lstStyle/>
          <a:p>
            <a:pPr algn="ctr"/>
            <a:r>
              <a:rPr lang="en-GB"/>
              <a:t>Serious faces</a:t>
            </a:r>
          </a:p>
        </p:txBody>
      </p:sp>
      <p:sp>
        <p:nvSpPr>
          <p:cNvPr id="14" name="TextBox 13">
            <a:extLst>
              <a:ext uri="{FF2B5EF4-FFF2-40B4-BE49-F238E27FC236}">
                <a16:creationId xmlns:a16="http://schemas.microsoft.com/office/drawing/2014/main" id="{EF8A897A-42B6-4CEA-BDE3-F13232C918BB}"/>
              </a:ext>
            </a:extLst>
          </p:cNvPr>
          <p:cNvSpPr txBox="1"/>
          <p:nvPr/>
        </p:nvSpPr>
        <p:spPr>
          <a:xfrm>
            <a:off x="5713390" y="4854749"/>
            <a:ext cx="1891430" cy="923330"/>
          </a:xfrm>
          <a:prstGeom prst="rect">
            <a:avLst/>
          </a:prstGeom>
          <a:noFill/>
        </p:spPr>
        <p:txBody>
          <a:bodyPr wrap="square" lIns="91440" tIns="45720" rIns="91440" bIns="45720" rtlCol="0" anchor="t">
            <a:spAutoFit/>
          </a:bodyPr>
          <a:lstStyle/>
          <a:p>
            <a:pPr algn="ctr"/>
            <a:r>
              <a:rPr lang="en-GB"/>
              <a:t>The man has a beard and a moustache</a:t>
            </a:r>
          </a:p>
        </p:txBody>
      </p:sp>
      <p:sp>
        <p:nvSpPr>
          <p:cNvPr id="3" name="TextBox 2">
            <a:extLst>
              <a:ext uri="{FF2B5EF4-FFF2-40B4-BE49-F238E27FC236}">
                <a16:creationId xmlns:a16="http://schemas.microsoft.com/office/drawing/2014/main" id="{81045B38-8AAC-4EA5-80E4-B2A4A6DB75FC}"/>
              </a:ext>
            </a:extLst>
          </p:cNvPr>
          <p:cNvSpPr txBox="1"/>
          <p:nvPr/>
        </p:nvSpPr>
        <p:spPr>
          <a:xfrm>
            <a:off x="9240458" y="4530754"/>
            <a:ext cx="1453019" cy="923330"/>
          </a:xfrm>
          <a:prstGeom prst="rect">
            <a:avLst/>
          </a:prstGeom>
          <a:noFill/>
        </p:spPr>
        <p:txBody>
          <a:bodyPr wrap="square" rtlCol="0">
            <a:spAutoFit/>
          </a:bodyPr>
          <a:lstStyle/>
          <a:p>
            <a:pPr algn="ctr"/>
            <a:r>
              <a:rPr lang="en-GB"/>
              <a:t>Expensive looking clothes</a:t>
            </a:r>
          </a:p>
        </p:txBody>
      </p:sp>
      <p:pic>
        <p:nvPicPr>
          <p:cNvPr id="26" name="Picture 25">
            <a:extLst>
              <a:ext uri="{FF2B5EF4-FFF2-40B4-BE49-F238E27FC236}">
                <a16:creationId xmlns:a16="http://schemas.microsoft.com/office/drawing/2014/main" id="{327F613A-3000-4806-B6FD-47258479FE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516434" y="400289"/>
            <a:ext cx="2429350" cy="1566512"/>
          </a:xfrm>
          <a:prstGeom prst="rect">
            <a:avLst/>
          </a:prstGeom>
        </p:spPr>
      </p:pic>
    </p:spTree>
    <p:extLst>
      <p:ext uri="{BB962C8B-B14F-4D97-AF65-F5344CB8AC3E}">
        <p14:creationId xmlns:p14="http://schemas.microsoft.com/office/powerpoint/2010/main" val="336554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F6625-F239-4113-9896-472357D98DD9}"/>
              </a:ext>
            </a:extLst>
          </p:cNvPr>
          <p:cNvSpPr>
            <a:spLocks noGrp="1"/>
          </p:cNvSpPr>
          <p:nvPr>
            <p:ph type="body" sz="quarter" idx="12"/>
          </p:nvPr>
        </p:nvSpPr>
        <p:spPr/>
        <p:txBody>
          <a:bodyPr/>
          <a:lstStyle/>
          <a:p>
            <a:r>
              <a:rPr lang="en-GB" dirty="0"/>
              <a:t>History</a:t>
            </a:r>
          </a:p>
        </p:txBody>
      </p:sp>
      <p:sp>
        <p:nvSpPr>
          <p:cNvPr id="3" name="Title 2">
            <a:extLst>
              <a:ext uri="{FF2B5EF4-FFF2-40B4-BE49-F238E27FC236}">
                <a16:creationId xmlns:a16="http://schemas.microsoft.com/office/drawing/2014/main" id="{99E71D68-0F8F-4439-839C-F6D815FDC47B}"/>
              </a:ext>
            </a:extLst>
          </p:cNvPr>
          <p:cNvSpPr>
            <a:spLocks noGrp="1"/>
          </p:cNvSpPr>
          <p:nvPr>
            <p:ph type="title"/>
          </p:nvPr>
        </p:nvSpPr>
        <p:spPr/>
        <p:txBody>
          <a:bodyPr>
            <a:normAutofit fontScale="90000"/>
          </a:bodyPr>
          <a:lstStyle/>
          <a:p>
            <a:r>
              <a:rPr lang="en-GB" dirty="0"/>
              <a:t>How do historians use photos and paintings as historical evidence?</a:t>
            </a:r>
          </a:p>
        </p:txBody>
      </p:sp>
      <p:sp>
        <p:nvSpPr>
          <p:cNvPr id="4" name="Content Placeholder 3">
            <a:extLst>
              <a:ext uri="{FF2B5EF4-FFF2-40B4-BE49-F238E27FC236}">
                <a16:creationId xmlns:a16="http://schemas.microsoft.com/office/drawing/2014/main" id="{63D36F87-9056-40EB-9355-9604E544B0B8}"/>
              </a:ext>
            </a:extLst>
          </p:cNvPr>
          <p:cNvSpPr>
            <a:spLocks noGrp="1"/>
          </p:cNvSpPr>
          <p:nvPr>
            <p:ph idx="1"/>
          </p:nvPr>
        </p:nvSpPr>
        <p:spPr>
          <a:xfrm>
            <a:off x="357186" y="2429353"/>
            <a:ext cx="11068838" cy="3375099"/>
          </a:xfrm>
        </p:spPr>
        <p:txBody>
          <a:bodyPr/>
          <a:lstStyle/>
          <a:p>
            <a:pPr marL="342900" indent="-342900" fontAlgn="base">
              <a:buFont typeface="Arial" panose="020B0604020202020204" pitchFamily="34" charset="0"/>
              <a:buChar char="•"/>
            </a:pPr>
            <a:r>
              <a:rPr lang="en-GB" sz="2400" dirty="0"/>
              <a:t>To improve knowledge &amp; understanding of different types of historical evidence</a:t>
            </a:r>
            <a:r>
              <a:rPr lang="en-US" sz="2400" dirty="0"/>
              <a:t>​</a:t>
            </a:r>
            <a:endParaRPr lang="en-GB" sz="2400" dirty="0"/>
          </a:p>
          <a:p>
            <a:pPr marL="342900" indent="-342900" fontAlgn="base">
              <a:buFont typeface="Arial" panose="020B0604020202020204" pitchFamily="34" charset="0"/>
              <a:buChar char="•"/>
            </a:pPr>
            <a:r>
              <a:rPr lang="en-GB" sz="2400" dirty="0"/>
              <a:t>To develop skills in analysing historical evidence</a:t>
            </a:r>
          </a:p>
          <a:p>
            <a:pPr marL="342900" indent="-342900" fontAlgn="base">
              <a:buFont typeface="Arial" panose="020B0604020202020204" pitchFamily="34" charset="0"/>
              <a:buChar char="•"/>
            </a:pPr>
            <a:r>
              <a:rPr lang="en-GB" sz="2400" dirty="0"/>
              <a:t>To consider the usefulness and reliability of different types of historical evidence</a:t>
            </a:r>
          </a:p>
          <a:p>
            <a:pPr marL="342900" indent="-342900" fontAlgn="base">
              <a:buFont typeface="Arial" panose="020B0604020202020204" pitchFamily="34" charset="0"/>
              <a:buChar char="•"/>
            </a:pPr>
            <a:r>
              <a:rPr lang="en-GB" sz="2400" dirty="0"/>
              <a:t>To recognise that all historical evidence can be useful, even if it is not always entirely reliable</a:t>
            </a:r>
          </a:p>
          <a:p>
            <a:pPr fontAlgn="base"/>
            <a:endParaRPr lang="en-GB" sz="1600" dirty="0"/>
          </a:p>
          <a:p>
            <a:r>
              <a:rPr lang="en-GB" sz="1400" dirty="0"/>
              <a:t>This PPT is part of the Teaching Activity: </a:t>
            </a:r>
            <a:r>
              <a:rPr lang="en-GB" sz="1400" dirty="0">
                <a:hlinkClick r:id="rId2"/>
              </a:rPr>
              <a:t>How do historians use photos and paintings as historical evidence?</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03792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C9DE0B7-CE1C-4B91-8504-33A345182045}"/>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1">
                <a:tint val="45000"/>
                <a:satMod val="400000"/>
              </a:schemeClr>
            </a:duotone>
          </a:blip>
          <a:stretch>
            <a:fillRect/>
          </a:stretch>
        </p:blipFill>
        <p:spPr>
          <a:xfrm>
            <a:off x="145827" y="435279"/>
            <a:ext cx="11900345" cy="5987441"/>
          </a:xfrm>
          <a:prstGeom prst="rect">
            <a:avLst/>
          </a:prstGeom>
        </p:spPr>
      </p:pic>
      <p:pic>
        <p:nvPicPr>
          <p:cNvPr id="14" name="Picture 13">
            <a:extLst>
              <a:ext uri="{FF2B5EF4-FFF2-40B4-BE49-F238E27FC236}">
                <a16:creationId xmlns:a16="http://schemas.microsoft.com/office/drawing/2014/main" id="{3E03CD93-352D-4577-84BA-002132278F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4046548" y="4403042"/>
            <a:ext cx="4429956" cy="1566535"/>
          </a:xfrm>
          <a:prstGeom prst="rect">
            <a:avLst/>
          </a:prstGeom>
        </p:spPr>
      </p:pic>
      <p:pic>
        <p:nvPicPr>
          <p:cNvPr id="13" name="Picture 12">
            <a:extLst>
              <a:ext uri="{FF2B5EF4-FFF2-40B4-BE49-F238E27FC236}">
                <a16:creationId xmlns:a16="http://schemas.microsoft.com/office/drawing/2014/main" id="{5CEDBB37-3A26-4578-B147-C3C7AAD5DF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6888330" y="1406063"/>
            <a:ext cx="2948720" cy="1818049"/>
          </a:xfrm>
          <a:prstGeom prst="rect">
            <a:avLst/>
          </a:prstGeom>
        </p:spPr>
      </p:pic>
      <p:pic>
        <p:nvPicPr>
          <p:cNvPr id="12" name="Picture 11">
            <a:extLst>
              <a:ext uri="{FF2B5EF4-FFF2-40B4-BE49-F238E27FC236}">
                <a16:creationId xmlns:a16="http://schemas.microsoft.com/office/drawing/2014/main" id="{C0663777-6703-46AA-A714-765CA1FCBD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1383134" y="2090899"/>
            <a:ext cx="3186742" cy="1810381"/>
          </a:xfrm>
          <a:prstGeom prst="rect">
            <a:avLst/>
          </a:prstGeom>
        </p:spPr>
      </p:pic>
      <p:sp>
        <p:nvSpPr>
          <p:cNvPr id="3" name="Title 2">
            <a:extLst>
              <a:ext uri="{FF2B5EF4-FFF2-40B4-BE49-F238E27FC236}">
                <a16:creationId xmlns:a16="http://schemas.microsoft.com/office/drawing/2014/main" id="{40A29B92-E125-1942-0A36-20C8EEBFA3E8}"/>
              </a:ext>
            </a:extLst>
          </p:cNvPr>
          <p:cNvSpPr>
            <a:spLocks noGrp="1"/>
          </p:cNvSpPr>
          <p:nvPr>
            <p:ph type="title" idx="4294967295"/>
          </p:nvPr>
        </p:nvSpPr>
        <p:spPr>
          <a:xfrm>
            <a:off x="838200" y="-1325563"/>
            <a:ext cx="10515600" cy="1325563"/>
          </a:xfrm>
          <a:prstGeom prst="rect">
            <a:avLst/>
          </a:prstGeom>
        </p:spPr>
        <p:txBody>
          <a:bodyPr anchor="b"/>
          <a:lstStyle/>
          <a:p>
            <a:r>
              <a:rPr lang="en-GB"/>
              <a:t>Inference grid with suggested ‘answers’ for what you can infer</a:t>
            </a:r>
          </a:p>
        </p:txBody>
      </p:sp>
      <p:sp>
        <p:nvSpPr>
          <p:cNvPr id="28" name="Rectangle 27">
            <a:extLst>
              <a:ext uri="{FF2B5EF4-FFF2-40B4-BE49-F238E27FC236}">
                <a16:creationId xmlns:a16="http://schemas.microsoft.com/office/drawing/2014/main" id="{AB80F245-7609-4E06-AFE8-9E81D1E58CB0}"/>
              </a:ext>
            </a:extLst>
          </p:cNvPr>
          <p:cNvSpPr/>
          <p:nvPr/>
        </p:nvSpPr>
        <p:spPr>
          <a:xfrm>
            <a:off x="534586" y="817135"/>
            <a:ext cx="6096000" cy="738664"/>
          </a:xfrm>
          <a:prstGeom prst="rect">
            <a:avLst/>
          </a:prstGeom>
        </p:spPr>
        <p:txBody>
          <a:bodyPr>
            <a:spAutoFit/>
          </a:bodyPr>
          <a:lstStyle/>
          <a:p>
            <a:r>
              <a:rPr lang="en-GB" sz="2400"/>
              <a:t>What can you infer?</a:t>
            </a:r>
          </a:p>
          <a:p>
            <a:pPr algn="ctr"/>
            <a:endParaRPr lang="en-GB"/>
          </a:p>
        </p:txBody>
      </p:sp>
      <p:sp>
        <p:nvSpPr>
          <p:cNvPr id="2" name="TextBox 1">
            <a:extLst>
              <a:ext uri="{FF2B5EF4-FFF2-40B4-BE49-F238E27FC236}">
                <a16:creationId xmlns:a16="http://schemas.microsoft.com/office/drawing/2014/main" id="{7FE37CB7-926A-407E-8108-069BDC31B5BB}"/>
              </a:ext>
            </a:extLst>
          </p:cNvPr>
          <p:cNvSpPr txBox="1"/>
          <p:nvPr/>
        </p:nvSpPr>
        <p:spPr>
          <a:xfrm>
            <a:off x="1648320" y="2254339"/>
            <a:ext cx="2542784" cy="1477328"/>
          </a:xfrm>
          <a:prstGeom prst="rect">
            <a:avLst/>
          </a:prstGeom>
          <a:noFill/>
        </p:spPr>
        <p:txBody>
          <a:bodyPr wrap="square" rtlCol="0">
            <a:spAutoFit/>
          </a:bodyPr>
          <a:lstStyle/>
          <a:p>
            <a:pPr algn="ctr"/>
            <a:r>
              <a:rPr lang="en-GB"/>
              <a:t>I can infer that they are rich because they are wearing expensive looking clothes and lots of jewels</a:t>
            </a:r>
          </a:p>
        </p:txBody>
      </p:sp>
      <p:pic>
        <p:nvPicPr>
          <p:cNvPr id="9" name="Picture 8" descr=":photo of King Edward VII and Queen Alexandr in their Coronation robes 1902">
            <a:extLst>
              <a:ext uri="{FF2B5EF4-FFF2-40B4-BE49-F238E27FC236}">
                <a16:creationId xmlns:a16="http://schemas.microsoft.com/office/drawing/2014/main" id="{163E1D6A-0B19-4465-905F-145B4CD9806E}"/>
              </a:ext>
            </a:extLst>
          </p:cNvPr>
          <p:cNvPicPr>
            <a:picLocks noChangeAspect="1"/>
          </p:cNvPicPr>
          <p:nvPr/>
        </p:nvPicPr>
        <p:blipFill>
          <a:blip r:embed="rId4"/>
          <a:stretch>
            <a:fillRect/>
          </a:stretch>
        </p:blipFill>
        <p:spPr>
          <a:xfrm>
            <a:off x="5009002" y="2075521"/>
            <a:ext cx="1439346" cy="1950332"/>
          </a:xfrm>
          <a:prstGeom prst="rect">
            <a:avLst/>
          </a:prstGeom>
        </p:spPr>
      </p:pic>
      <p:sp>
        <p:nvSpPr>
          <p:cNvPr id="10" name="TextBox 9">
            <a:extLst>
              <a:ext uri="{FF2B5EF4-FFF2-40B4-BE49-F238E27FC236}">
                <a16:creationId xmlns:a16="http://schemas.microsoft.com/office/drawing/2014/main" id="{458F6076-D4A3-478F-84F5-881E87B137D6}"/>
              </a:ext>
            </a:extLst>
          </p:cNvPr>
          <p:cNvSpPr txBox="1"/>
          <p:nvPr/>
        </p:nvSpPr>
        <p:spPr>
          <a:xfrm>
            <a:off x="7035145" y="1588257"/>
            <a:ext cx="2542784" cy="1477328"/>
          </a:xfrm>
          <a:prstGeom prst="rect">
            <a:avLst/>
          </a:prstGeom>
          <a:noFill/>
        </p:spPr>
        <p:txBody>
          <a:bodyPr wrap="square" rtlCol="0">
            <a:spAutoFit/>
          </a:bodyPr>
          <a:lstStyle/>
          <a:p>
            <a:pPr algn="ctr"/>
            <a:r>
              <a:rPr lang="en-GB"/>
              <a:t>The fact that they are wearing crowns suggests that they might be part of a royal family.</a:t>
            </a:r>
          </a:p>
        </p:txBody>
      </p:sp>
      <p:sp>
        <p:nvSpPr>
          <p:cNvPr id="11" name="TextBox 10">
            <a:extLst>
              <a:ext uri="{FF2B5EF4-FFF2-40B4-BE49-F238E27FC236}">
                <a16:creationId xmlns:a16="http://schemas.microsoft.com/office/drawing/2014/main" id="{3CD835F1-45D4-489B-BB0D-A02C7F682C99}"/>
              </a:ext>
            </a:extLst>
          </p:cNvPr>
          <p:cNvSpPr txBox="1"/>
          <p:nvPr/>
        </p:nvSpPr>
        <p:spPr>
          <a:xfrm>
            <a:off x="3983936" y="4570643"/>
            <a:ext cx="4250252" cy="1200329"/>
          </a:xfrm>
          <a:prstGeom prst="rect">
            <a:avLst/>
          </a:prstGeom>
          <a:noFill/>
        </p:spPr>
        <p:txBody>
          <a:bodyPr wrap="square" lIns="91440" tIns="45720" rIns="91440" bIns="45720" rtlCol="0" anchor="t">
            <a:spAutoFit/>
          </a:bodyPr>
          <a:lstStyle/>
          <a:p>
            <a:pPr algn="ctr"/>
            <a:r>
              <a:rPr lang="en-GB"/>
              <a:t>They look serious and are sitting very straight and formally. This makes me think they are having their photo taken to mark a serious occasion.</a:t>
            </a:r>
          </a:p>
        </p:txBody>
      </p:sp>
      <p:pic>
        <p:nvPicPr>
          <p:cNvPr id="15" name="Picture 14">
            <a:extLst>
              <a:ext uri="{FF2B5EF4-FFF2-40B4-BE49-F238E27FC236}">
                <a16:creationId xmlns:a16="http://schemas.microsoft.com/office/drawing/2014/main" id="{9F0AD31E-5DFC-45BE-8E58-AF0F01C84E7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8252" y="4202791"/>
            <a:ext cx="2116867" cy="2400110"/>
          </a:xfrm>
          <a:prstGeom prst="rect">
            <a:avLst/>
          </a:prstGeom>
        </p:spPr>
      </p:pic>
    </p:spTree>
    <p:extLst>
      <p:ext uri="{BB962C8B-B14F-4D97-AF65-F5344CB8AC3E}">
        <p14:creationId xmlns:p14="http://schemas.microsoft.com/office/powerpoint/2010/main" val="2540143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C193CEA-7B81-456D-A136-0019F205C8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7514" y="182880"/>
            <a:ext cx="11832336" cy="6492240"/>
          </a:xfrm>
          <a:prstGeom prst="rect">
            <a:avLst/>
          </a:prstGeom>
        </p:spPr>
      </p:pic>
      <p:pic>
        <p:nvPicPr>
          <p:cNvPr id="23" name="Picture 22">
            <a:extLst>
              <a:ext uri="{FF2B5EF4-FFF2-40B4-BE49-F238E27FC236}">
                <a16:creationId xmlns:a16="http://schemas.microsoft.com/office/drawing/2014/main" id="{A3E0AC8E-434D-4B25-9499-819BD746A1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7658345" y="4186210"/>
            <a:ext cx="2686514" cy="1488972"/>
          </a:xfrm>
          <a:prstGeom prst="rect">
            <a:avLst/>
          </a:prstGeom>
        </p:spPr>
      </p:pic>
      <p:pic>
        <p:nvPicPr>
          <p:cNvPr id="22" name="Picture 21">
            <a:extLst>
              <a:ext uri="{FF2B5EF4-FFF2-40B4-BE49-F238E27FC236}">
                <a16:creationId xmlns:a16="http://schemas.microsoft.com/office/drawing/2014/main" id="{F4EFEA7F-B1D0-4414-A9AB-E9CDBBD075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8282105" y="2658467"/>
            <a:ext cx="3020394" cy="1046976"/>
          </a:xfrm>
          <a:prstGeom prst="rect">
            <a:avLst/>
          </a:prstGeom>
        </p:spPr>
      </p:pic>
      <p:pic>
        <p:nvPicPr>
          <p:cNvPr id="20" name="Picture 19">
            <a:extLst>
              <a:ext uri="{FF2B5EF4-FFF2-40B4-BE49-F238E27FC236}">
                <a16:creationId xmlns:a16="http://schemas.microsoft.com/office/drawing/2014/main" id="{7BEB2D70-14DB-4C96-A974-F12788D369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3827559" y="4905094"/>
            <a:ext cx="2686398" cy="1159997"/>
          </a:xfrm>
          <a:prstGeom prst="rect">
            <a:avLst/>
          </a:prstGeom>
        </p:spPr>
      </p:pic>
      <p:pic>
        <p:nvPicPr>
          <p:cNvPr id="19" name="Picture 18">
            <a:extLst>
              <a:ext uri="{FF2B5EF4-FFF2-40B4-BE49-F238E27FC236}">
                <a16:creationId xmlns:a16="http://schemas.microsoft.com/office/drawing/2014/main" id="{41DBBAC6-D01B-4D71-91C1-7572CAE833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830815" y="3543197"/>
            <a:ext cx="2538762" cy="1165023"/>
          </a:xfrm>
          <a:prstGeom prst="rect">
            <a:avLst/>
          </a:prstGeom>
        </p:spPr>
      </p:pic>
      <p:pic>
        <p:nvPicPr>
          <p:cNvPr id="18" name="Picture 17">
            <a:extLst>
              <a:ext uri="{FF2B5EF4-FFF2-40B4-BE49-F238E27FC236}">
                <a16:creationId xmlns:a16="http://schemas.microsoft.com/office/drawing/2014/main" id="{3911252B-F641-4A0A-A58E-AA3A79922E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8248921" y="1133967"/>
            <a:ext cx="2321003" cy="1059205"/>
          </a:xfrm>
          <a:prstGeom prst="rect">
            <a:avLst/>
          </a:prstGeom>
        </p:spPr>
      </p:pic>
      <p:pic>
        <p:nvPicPr>
          <p:cNvPr id="17" name="Picture 16">
            <a:extLst>
              <a:ext uri="{FF2B5EF4-FFF2-40B4-BE49-F238E27FC236}">
                <a16:creationId xmlns:a16="http://schemas.microsoft.com/office/drawing/2014/main" id="{8BC3B5EF-0A37-43CA-B3E5-6A8A5C1BBA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4367557" y="1174161"/>
            <a:ext cx="2538762" cy="1046976"/>
          </a:xfrm>
          <a:prstGeom prst="rect">
            <a:avLst/>
          </a:prstGeom>
        </p:spPr>
      </p:pic>
      <p:pic>
        <p:nvPicPr>
          <p:cNvPr id="16" name="Picture 15">
            <a:extLst>
              <a:ext uri="{FF2B5EF4-FFF2-40B4-BE49-F238E27FC236}">
                <a16:creationId xmlns:a16="http://schemas.microsoft.com/office/drawing/2014/main" id="{FA25458F-FE7D-432D-9EFF-DCA07372BA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283610">
            <a:off x="1374314" y="1495577"/>
            <a:ext cx="2199563" cy="685390"/>
          </a:xfrm>
          <a:prstGeom prst="rect">
            <a:avLst/>
          </a:prstGeom>
        </p:spPr>
      </p:pic>
      <p:sp>
        <p:nvSpPr>
          <p:cNvPr id="3" name="Title 2">
            <a:extLst>
              <a:ext uri="{FF2B5EF4-FFF2-40B4-BE49-F238E27FC236}">
                <a16:creationId xmlns:a16="http://schemas.microsoft.com/office/drawing/2014/main" id="{DFCB95A7-A6A5-F02D-DC24-ED9070566513}"/>
              </a:ext>
            </a:extLst>
          </p:cNvPr>
          <p:cNvSpPr>
            <a:spLocks noGrp="1"/>
          </p:cNvSpPr>
          <p:nvPr>
            <p:ph type="title" idx="4294967295"/>
          </p:nvPr>
        </p:nvSpPr>
        <p:spPr>
          <a:xfrm>
            <a:off x="838200" y="-1325563"/>
            <a:ext cx="10515600" cy="1325563"/>
          </a:xfrm>
          <a:prstGeom prst="rect">
            <a:avLst/>
          </a:prstGeom>
        </p:spPr>
        <p:txBody>
          <a:bodyPr anchor="b"/>
          <a:lstStyle/>
          <a:p>
            <a:r>
              <a:rPr lang="en-GB"/>
              <a:t>Inference grid with suggested ‘answers’ for what questions do you have</a:t>
            </a:r>
          </a:p>
        </p:txBody>
      </p:sp>
      <p:sp>
        <p:nvSpPr>
          <p:cNvPr id="29" name="Rectangle 28">
            <a:extLst>
              <a:ext uri="{FF2B5EF4-FFF2-40B4-BE49-F238E27FC236}">
                <a16:creationId xmlns:a16="http://schemas.microsoft.com/office/drawing/2014/main" id="{B652FD72-C0CC-4791-A726-5063B3A65CC4}"/>
              </a:ext>
            </a:extLst>
          </p:cNvPr>
          <p:cNvSpPr/>
          <p:nvPr/>
        </p:nvSpPr>
        <p:spPr>
          <a:xfrm>
            <a:off x="476770" y="552478"/>
            <a:ext cx="4241867" cy="461665"/>
          </a:xfrm>
          <a:prstGeom prst="rect">
            <a:avLst/>
          </a:prstGeom>
        </p:spPr>
        <p:txBody>
          <a:bodyPr wrap="none">
            <a:spAutoFit/>
          </a:bodyPr>
          <a:lstStyle/>
          <a:p>
            <a:pPr algn="ctr"/>
            <a:r>
              <a:rPr lang="en-GB" sz="2400"/>
              <a:t>What questions do you have?</a:t>
            </a:r>
          </a:p>
        </p:txBody>
      </p:sp>
      <p:sp>
        <p:nvSpPr>
          <p:cNvPr id="2" name="TextBox 1">
            <a:extLst>
              <a:ext uri="{FF2B5EF4-FFF2-40B4-BE49-F238E27FC236}">
                <a16:creationId xmlns:a16="http://schemas.microsoft.com/office/drawing/2014/main" id="{A6CE0734-E470-42B9-9C68-1F5C72D1D4DE}"/>
              </a:ext>
            </a:extLst>
          </p:cNvPr>
          <p:cNvSpPr txBox="1"/>
          <p:nvPr/>
        </p:nvSpPr>
        <p:spPr>
          <a:xfrm>
            <a:off x="1240077" y="1640910"/>
            <a:ext cx="2367419" cy="369332"/>
          </a:xfrm>
          <a:prstGeom prst="rect">
            <a:avLst/>
          </a:prstGeom>
          <a:noFill/>
        </p:spPr>
        <p:txBody>
          <a:bodyPr wrap="square" rtlCol="0">
            <a:spAutoFit/>
          </a:bodyPr>
          <a:lstStyle/>
          <a:p>
            <a:pPr algn="ctr"/>
            <a:r>
              <a:rPr lang="en-GB"/>
              <a:t>Who are they?</a:t>
            </a:r>
          </a:p>
        </p:txBody>
      </p:sp>
      <p:sp>
        <p:nvSpPr>
          <p:cNvPr id="11" name="TextBox 10">
            <a:extLst>
              <a:ext uri="{FF2B5EF4-FFF2-40B4-BE49-F238E27FC236}">
                <a16:creationId xmlns:a16="http://schemas.microsoft.com/office/drawing/2014/main" id="{047863FF-7910-4290-BE23-E7BCF6BE4045}"/>
              </a:ext>
            </a:extLst>
          </p:cNvPr>
          <p:cNvSpPr txBox="1"/>
          <p:nvPr/>
        </p:nvSpPr>
        <p:spPr>
          <a:xfrm>
            <a:off x="4402628" y="1376702"/>
            <a:ext cx="2367419" cy="646331"/>
          </a:xfrm>
          <a:prstGeom prst="rect">
            <a:avLst/>
          </a:prstGeom>
          <a:noFill/>
        </p:spPr>
        <p:txBody>
          <a:bodyPr wrap="square" rtlCol="0">
            <a:spAutoFit/>
          </a:bodyPr>
          <a:lstStyle/>
          <a:p>
            <a:pPr algn="ctr"/>
            <a:r>
              <a:rPr lang="en-GB"/>
              <a:t>When was the photo taken?</a:t>
            </a:r>
          </a:p>
        </p:txBody>
      </p:sp>
      <p:sp>
        <p:nvSpPr>
          <p:cNvPr id="15" name="TextBox 14">
            <a:extLst>
              <a:ext uri="{FF2B5EF4-FFF2-40B4-BE49-F238E27FC236}">
                <a16:creationId xmlns:a16="http://schemas.microsoft.com/office/drawing/2014/main" id="{00F905E5-3D67-48FB-8EEE-3002B396C4DD}"/>
              </a:ext>
            </a:extLst>
          </p:cNvPr>
          <p:cNvSpPr txBox="1"/>
          <p:nvPr/>
        </p:nvSpPr>
        <p:spPr>
          <a:xfrm>
            <a:off x="8205346" y="1271578"/>
            <a:ext cx="2367419" cy="646331"/>
          </a:xfrm>
          <a:prstGeom prst="rect">
            <a:avLst/>
          </a:prstGeom>
          <a:noFill/>
        </p:spPr>
        <p:txBody>
          <a:bodyPr wrap="square" rtlCol="0">
            <a:spAutoFit/>
          </a:bodyPr>
          <a:lstStyle/>
          <a:p>
            <a:pPr algn="ctr"/>
            <a:r>
              <a:rPr lang="en-GB"/>
              <a:t>Where was the photograph taken?</a:t>
            </a:r>
          </a:p>
        </p:txBody>
      </p:sp>
      <p:sp>
        <p:nvSpPr>
          <p:cNvPr id="10" name="TextBox 9">
            <a:extLst>
              <a:ext uri="{FF2B5EF4-FFF2-40B4-BE49-F238E27FC236}">
                <a16:creationId xmlns:a16="http://schemas.microsoft.com/office/drawing/2014/main" id="{BCAA9764-FF25-46CD-B5C0-3006E07CD6E9}"/>
              </a:ext>
            </a:extLst>
          </p:cNvPr>
          <p:cNvSpPr txBox="1"/>
          <p:nvPr/>
        </p:nvSpPr>
        <p:spPr>
          <a:xfrm>
            <a:off x="916488" y="3678254"/>
            <a:ext cx="2367419" cy="923330"/>
          </a:xfrm>
          <a:prstGeom prst="rect">
            <a:avLst/>
          </a:prstGeom>
          <a:noFill/>
        </p:spPr>
        <p:txBody>
          <a:bodyPr wrap="square" rtlCol="0">
            <a:spAutoFit/>
          </a:bodyPr>
          <a:lstStyle/>
          <a:p>
            <a:pPr algn="ctr"/>
            <a:r>
              <a:rPr lang="en-GB"/>
              <a:t>Why are they having their photograph taken?</a:t>
            </a:r>
          </a:p>
        </p:txBody>
      </p:sp>
      <p:pic>
        <p:nvPicPr>
          <p:cNvPr id="9" name="Picture 8" descr=":photo of King Edward VII and Queen Alexandr in their Coronation robes 1902">
            <a:extLst>
              <a:ext uri="{FF2B5EF4-FFF2-40B4-BE49-F238E27FC236}">
                <a16:creationId xmlns:a16="http://schemas.microsoft.com/office/drawing/2014/main" id="{163E1D6A-0B19-4465-905F-145B4CD9806E}"/>
              </a:ext>
            </a:extLst>
          </p:cNvPr>
          <p:cNvPicPr>
            <a:picLocks noChangeAspect="1"/>
          </p:cNvPicPr>
          <p:nvPr/>
        </p:nvPicPr>
        <p:blipFill>
          <a:blip r:embed="rId4"/>
          <a:stretch>
            <a:fillRect/>
          </a:stretch>
        </p:blipFill>
        <p:spPr>
          <a:xfrm>
            <a:off x="5034013" y="2605244"/>
            <a:ext cx="1308660" cy="1773251"/>
          </a:xfrm>
          <a:prstGeom prst="rect">
            <a:avLst/>
          </a:prstGeom>
        </p:spPr>
      </p:pic>
      <p:sp>
        <p:nvSpPr>
          <p:cNvPr id="13" name="TextBox 12">
            <a:extLst>
              <a:ext uri="{FF2B5EF4-FFF2-40B4-BE49-F238E27FC236}">
                <a16:creationId xmlns:a16="http://schemas.microsoft.com/office/drawing/2014/main" id="{FC6AEE92-F293-44A7-B31A-04B28DFC7019}"/>
              </a:ext>
            </a:extLst>
          </p:cNvPr>
          <p:cNvSpPr txBox="1"/>
          <p:nvPr/>
        </p:nvSpPr>
        <p:spPr>
          <a:xfrm>
            <a:off x="8407600" y="2808337"/>
            <a:ext cx="2778385" cy="646331"/>
          </a:xfrm>
          <a:prstGeom prst="rect">
            <a:avLst/>
          </a:prstGeom>
          <a:noFill/>
        </p:spPr>
        <p:txBody>
          <a:bodyPr wrap="square" lIns="91440" tIns="45720" rIns="91440" bIns="45720" rtlCol="0" anchor="t">
            <a:spAutoFit/>
          </a:bodyPr>
          <a:lstStyle/>
          <a:p>
            <a:pPr algn="ctr"/>
            <a:r>
              <a:rPr lang="en-GB"/>
              <a:t>Who took the photo?</a:t>
            </a:r>
          </a:p>
          <a:p>
            <a:pPr algn="ctr"/>
            <a:r>
              <a:rPr lang="en-GB">
                <a:cs typeface="Arial"/>
              </a:rPr>
              <a:t>Were they paid to take it?</a:t>
            </a:r>
          </a:p>
        </p:txBody>
      </p:sp>
      <p:sp>
        <p:nvSpPr>
          <p:cNvPr id="12" name="TextBox 11">
            <a:extLst>
              <a:ext uri="{FF2B5EF4-FFF2-40B4-BE49-F238E27FC236}">
                <a16:creationId xmlns:a16="http://schemas.microsoft.com/office/drawing/2014/main" id="{08EF3F7E-A030-4417-AD9C-46683144BA53}"/>
              </a:ext>
            </a:extLst>
          </p:cNvPr>
          <p:cNvSpPr txBox="1"/>
          <p:nvPr/>
        </p:nvSpPr>
        <p:spPr>
          <a:xfrm>
            <a:off x="3975254" y="5060291"/>
            <a:ext cx="2367419" cy="923330"/>
          </a:xfrm>
          <a:prstGeom prst="rect">
            <a:avLst/>
          </a:prstGeom>
          <a:noFill/>
        </p:spPr>
        <p:txBody>
          <a:bodyPr wrap="square" rtlCol="0">
            <a:spAutoFit/>
          </a:bodyPr>
          <a:lstStyle/>
          <a:p>
            <a:pPr algn="ctr"/>
            <a:r>
              <a:rPr lang="en-GB"/>
              <a:t>Why are they looking so serious and sitting so formally?</a:t>
            </a:r>
          </a:p>
        </p:txBody>
      </p:sp>
      <p:sp>
        <p:nvSpPr>
          <p:cNvPr id="14" name="TextBox 13">
            <a:extLst>
              <a:ext uri="{FF2B5EF4-FFF2-40B4-BE49-F238E27FC236}">
                <a16:creationId xmlns:a16="http://schemas.microsoft.com/office/drawing/2014/main" id="{EE3DEF5E-72FA-474D-B5E6-6840E7B97661}"/>
              </a:ext>
            </a:extLst>
          </p:cNvPr>
          <p:cNvSpPr txBox="1"/>
          <p:nvPr/>
        </p:nvSpPr>
        <p:spPr>
          <a:xfrm>
            <a:off x="7674607" y="4294165"/>
            <a:ext cx="2607149" cy="1200329"/>
          </a:xfrm>
          <a:prstGeom prst="rect">
            <a:avLst/>
          </a:prstGeom>
          <a:noFill/>
        </p:spPr>
        <p:txBody>
          <a:bodyPr wrap="square" lIns="91440" tIns="45720" rIns="91440" bIns="45720" rtlCol="0" anchor="t">
            <a:spAutoFit/>
          </a:bodyPr>
          <a:lstStyle/>
          <a:p>
            <a:pPr algn="ctr"/>
            <a:r>
              <a:rPr lang="en-GB"/>
              <a:t>Did they choose to pose like this or were they made to stand/sit this way? If so, why?</a:t>
            </a:r>
          </a:p>
        </p:txBody>
      </p:sp>
      <p:pic>
        <p:nvPicPr>
          <p:cNvPr id="24" name="Picture 10">
            <a:extLst>
              <a:ext uri="{FF2B5EF4-FFF2-40B4-BE49-F238E27FC236}">
                <a16:creationId xmlns:a16="http://schemas.microsoft.com/office/drawing/2014/main" id="{B71663BA-DDD8-4447-8FF2-C87AD2E31FD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61028">
            <a:off x="10746001" y="70009"/>
            <a:ext cx="1002660" cy="1774619"/>
          </a:xfrm>
          <a:prstGeom prst="rect">
            <a:avLst/>
          </a:prstGeom>
        </p:spPr>
      </p:pic>
    </p:spTree>
    <p:extLst>
      <p:ext uri="{BB962C8B-B14F-4D97-AF65-F5344CB8AC3E}">
        <p14:creationId xmlns:p14="http://schemas.microsoft.com/office/powerpoint/2010/main" val="1565976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3C2316-26EC-4481-9C53-5CFF00397C9C}"/>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a:ea typeface="+mj-ea"/>
                <a:cs typeface="Arial"/>
              </a:rPr>
              <a:t>The provenance of this photo.</a:t>
            </a:r>
            <a:endParaRPr kumimoji="0" lang="en-US" sz="44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pic>
        <p:nvPicPr>
          <p:cNvPr id="4" name="Picture 3" descr=":photo of King Edward VII and Queen Alexandr in their Coronation robes 1902">
            <a:extLst>
              <a:ext uri="{FF2B5EF4-FFF2-40B4-BE49-F238E27FC236}">
                <a16:creationId xmlns:a16="http://schemas.microsoft.com/office/drawing/2014/main" id="{8D54FE35-992B-40D8-BC09-2D67410F5085}"/>
              </a:ext>
            </a:extLst>
          </p:cNvPr>
          <p:cNvPicPr>
            <a:picLocks noChangeAspect="1"/>
          </p:cNvPicPr>
          <p:nvPr/>
        </p:nvPicPr>
        <p:blipFill>
          <a:blip r:embed="rId2"/>
          <a:stretch>
            <a:fillRect/>
          </a:stretch>
        </p:blipFill>
        <p:spPr>
          <a:xfrm>
            <a:off x="1162786" y="1653307"/>
            <a:ext cx="3405769" cy="4614863"/>
          </a:xfrm>
          <a:prstGeom prst="rect">
            <a:avLst/>
          </a:prstGeom>
        </p:spPr>
      </p:pic>
      <p:sp>
        <p:nvSpPr>
          <p:cNvPr id="2" name="Content Placeholder 1">
            <a:extLst>
              <a:ext uri="{FF2B5EF4-FFF2-40B4-BE49-F238E27FC236}">
                <a16:creationId xmlns:a16="http://schemas.microsoft.com/office/drawing/2014/main" id="{25B6C1F6-759B-4D34-B56F-B6B6CBF14BB3}"/>
              </a:ext>
            </a:extLst>
          </p:cNvPr>
          <p:cNvSpPr>
            <a:spLocks noGrp="1"/>
          </p:cNvSpPr>
          <p:nvPr>
            <p:ph idx="1"/>
          </p:nvPr>
        </p:nvSpPr>
        <p:spPr>
          <a:xfrm>
            <a:off x="5241800" y="1403039"/>
            <a:ext cx="6183237" cy="4865131"/>
          </a:xfrm>
        </p:spPr>
        <p:txBody>
          <a:bodyPr lIns="0" tIns="45720" rIns="90000" bIns="45720" anchor="t"/>
          <a:lstStyle/>
          <a:p>
            <a:pPr marL="342900" indent="-342900">
              <a:buFont typeface="Arial" panose="020B0604020202020204" pitchFamily="34" charset="0"/>
              <a:buChar char="•"/>
            </a:pPr>
            <a:r>
              <a:rPr lang="en-GB" sz="2000"/>
              <a:t>This</a:t>
            </a:r>
            <a:r>
              <a:rPr lang="en-GB" sz="2000">
                <a:ea typeface="+mn-lt"/>
                <a:cs typeface="+mn-lt"/>
              </a:rPr>
              <a:t> photograph shows King Edward VII and Queen Alexandra. He is wearing his coronation robes. She’s taken her robes off so you can see her dress. (You can also just see her robes on the back of her chair)</a:t>
            </a:r>
            <a:endParaRPr lang="en-US">
              <a:ea typeface="+mn-lt"/>
              <a:cs typeface="+mn-lt"/>
            </a:endParaRPr>
          </a:p>
          <a:p>
            <a:pPr marL="342900" indent="-342900">
              <a:buFont typeface="Arial" panose="020B0604020202020204" pitchFamily="34" charset="0"/>
              <a:buChar char="•"/>
            </a:pPr>
            <a:r>
              <a:rPr lang="en-GB" sz="2000"/>
              <a:t>The photo was taken 9 August 1902, the day of the king's coronation. </a:t>
            </a:r>
            <a:endParaRPr lang="en-GB" sz="2000">
              <a:cs typeface="Arial"/>
            </a:endParaRPr>
          </a:p>
          <a:p>
            <a:pPr marL="342900" indent="-342900">
              <a:buFont typeface="Arial" panose="020B0604020202020204" pitchFamily="34" charset="0"/>
              <a:buChar char="•"/>
            </a:pPr>
            <a:r>
              <a:rPr lang="en-GB" sz="2000"/>
              <a:t>The King and Queen posed for the photograph, after the coronation ceremony, at Buckingham Palace.</a:t>
            </a:r>
          </a:p>
          <a:p>
            <a:pPr marL="342900" indent="-342900">
              <a:buFont typeface="Arial" panose="020B0604020202020204" pitchFamily="34" charset="0"/>
              <a:buChar char="•"/>
            </a:pPr>
            <a:r>
              <a:rPr lang="en-GB" sz="2000"/>
              <a:t>A photographer called James Edward </a:t>
            </a:r>
            <a:r>
              <a:rPr lang="en-GB" sz="2000" err="1"/>
              <a:t>Ellam</a:t>
            </a:r>
            <a:r>
              <a:rPr lang="en-GB" sz="2000"/>
              <a:t> took the photo.  He worked for a company called Underwood &amp; Underwood. They were one of the biggest photography publishers in the world at the time.</a:t>
            </a:r>
          </a:p>
        </p:txBody>
      </p:sp>
    </p:spTree>
    <p:extLst>
      <p:ext uri="{BB962C8B-B14F-4D97-AF65-F5344CB8AC3E}">
        <p14:creationId xmlns:p14="http://schemas.microsoft.com/office/powerpoint/2010/main" val="114956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A3FDC-3230-4E11-AD25-7827A53735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7842" y="2514887"/>
            <a:ext cx="5577033" cy="3949874"/>
          </a:xfrm>
          <a:prstGeom prst="rect">
            <a:avLst/>
          </a:prstGeom>
        </p:spPr>
      </p:pic>
      <p:pic>
        <p:nvPicPr>
          <p:cNvPr id="5" name="Picture 4">
            <a:extLst>
              <a:ext uri="{FF2B5EF4-FFF2-40B4-BE49-F238E27FC236}">
                <a16:creationId xmlns:a16="http://schemas.microsoft.com/office/drawing/2014/main" id="{324A197C-8CB1-4835-BE1F-0371B940DC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997918">
            <a:off x="521398" y="1606590"/>
            <a:ext cx="4138520" cy="1077380"/>
          </a:xfrm>
          <a:prstGeom prst="rect">
            <a:avLst/>
          </a:prstGeom>
        </p:spPr>
      </p:pic>
      <p:sp>
        <p:nvSpPr>
          <p:cNvPr id="11" name="Title 1">
            <a:extLst>
              <a:ext uri="{FF2B5EF4-FFF2-40B4-BE49-F238E27FC236}">
                <a16:creationId xmlns:a16="http://schemas.microsoft.com/office/drawing/2014/main" id="{F5DDA41E-5115-402C-948F-D3A479880B7D}"/>
              </a:ext>
            </a:extLst>
          </p:cNvPr>
          <p:cNvSpPr txBox="1">
            <a:spLocks noGrp="1"/>
          </p:cNvSpPr>
          <p:nvPr>
            <p:ph type="title" idx="4294967295"/>
          </p:nvPr>
        </p:nvSpPr>
        <p:spPr>
          <a:xfrm>
            <a:off x="278898" y="393240"/>
            <a:ext cx="10864303"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How useful is this photograph as historical evidence?</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6" name="TextBox 5">
            <a:extLst>
              <a:ext uri="{FF2B5EF4-FFF2-40B4-BE49-F238E27FC236}">
                <a16:creationId xmlns:a16="http://schemas.microsoft.com/office/drawing/2014/main" id="{AA1B126A-AEF2-4B82-8A59-EA85B64E80E8}"/>
              </a:ext>
            </a:extLst>
          </p:cNvPr>
          <p:cNvSpPr txBox="1"/>
          <p:nvPr/>
        </p:nvSpPr>
        <p:spPr>
          <a:xfrm rot="21037469">
            <a:off x="599880" y="1852892"/>
            <a:ext cx="3981556" cy="584775"/>
          </a:xfrm>
          <a:prstGeom prst="rect">
            <a:avLst/>
          </a:prstGeom>
          <a:noFill/>
        </p:spPr>
        <p:txBody>
          <a:bodyPr wrap="square" rtlCol="0">
            <a:spAutoFit/>
          </a:bodyPr>
          <a:lstStyle/>
          <a:p>
            <a:r>
              <a:rPr lang="en-GB" sz="3200"/>
              <a:t>Useful because….</a:t>
            </a:r>
          </a:p>
        </p:txBody>
      </p:sp>
      <p:sp>
        <p:nvSpPr>
          <p:cNvPr id="4" name="Rectangle 3">
            <a:extLst>
              <a:ext uri="{FF2B5EF4-FFF2-40B4-BE49-F238E27FC236}">
                <a16:creationId xmlns:a16="http://schemas.microsoft.com/office/drawing/2014/main" id="{65BC075A-42E9-46FA-8F7E-F6932D5D22B7}"/>
              </a:ext>
            </a:extLst>
          </p:cNvPr>
          <p:cNvSpPr/>
          <p:nvPr/>
        </p:nvSpPr>
        <p:spPr>
          <a:xfrm>
            <a:off x="459188" y="2932111"/>
            <a:ext cx="4980712" cy="313932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a:t>It is a snapshot of the newly crowned King and Queen taken to mark a very important event in England’s history.  </a:t>
            </a:r>
            <a:endParaRPr lang="en-US"/>
          </a:p>
          <a:p>
            <a:pPr marL="285750" indent="-285750">
              <a:buFont typeface="Arial,Sans-Serif" panose="020B0604020202020204" pitchFamily="34" charset="0"/>
              <a:buChar char="•"/>
            </a:pPr>
            <a:r>
              <a:rPr lang="en-GB">
                <a:ea typeface="+mn-lt"/>
                <a:cs typeface="+mn-lt"/>
              </a:rPr>
              <a:t>There is no film evidence of the coronation so photographs like this are the only first-hand, snap shots of the event. </a:t>
            </a:r>
            <a:endParaRPr lang="en-US">
              <a:ea typeface="+mn-lt"/>
              <a:cs typeface="+mn-lt"/>
            </a:endParaRPr>
          </a:p>
          <a:p>
            <a:pPr marL="285750" indent="-285750">
              <a:buFont typeface="Arial" panose="020B0604020202020204" pitchFamily="34" charset="0"/>
              <a:buChar char="•"/>
            </a:pPr>
            <a:r>
              <a:rPr lang="en-GB"/>
              <a:t>We can learn about what the King and Queen wore for the coronation - their jewellery and their crowns. </a:t>
            </a:r>
            <a:endParaRPr lang="en-GB">
              <a:cs typeface="Arial"/>
            </a:endParaRPr>
          </a:p>
          <a:p>
            <a:pPr marL="285750" indent="-285750">
              <a:buFont typeface="Arial" panose="020B0604020202020204" pitchFamily="34" charset="0"/>
              <a:buChar char="•"/>
            </a:pPr>
            <a:r>
              <a:rPr lang="en-GB"/>
              <a:t>We get a sense of the importance of the occasion and the seriousness of the event.</a:t>
            </a:r>
            <a:endParaRPr lang="en-GB">
              <a:cs typeface="Arial"/>
            </a:endParaRPr>
          </a:p>
        </p:txBody>
      </p:sp>
      <p:pic>
        <p:nvPicPr>
          <p:cNvPr id="7" name="Picture 6">
            <a:extLst>
              <a:ext uri="{FF2B5EF4-FFF2-40B4-BE49-F238E27FC236}">
                <a16:creationId xmlns:a16="http://schemas.microsoft.com/office/drawing/2014/main" id="{52D90836-4CD6-438E-BC22-2689C10229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47047" y="2571360"/>
            <a:ext cx="4996154" cy="3777071"/>
          </a:xfrm>
          <a:prstGeom prst="rect">
            <a:avLst/>
          </a:prstGeom>
        </p:spPr>
      </p:pic>
      <p:pic>
        <p:nvPicPr>
          <p:cNvPr id="9" name="Picture 8">
            <a:extLst>
              <a:ext uri="{FF2B5EF4-FFF2-40B4-BE49-F238E27FC236}">
                <a16:creationId xmlns:a16="http://schemas.microsoft.com/office/drawing/2014/main" id="{F0BF6B4C-25B3-4C72-9794-5622A11F4C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997918">
            <a:off x="5925079" y="1696359"/>
            <a:ext cx="4490029" cy="1077380"/>
          </a:xfrm>
          <a:prstGeom prst="rect">
            <a:avLst/>
          </a:prstGeom>
        </p:spPr>
      </p:pic>
      <p:sp>
        <p:nvSpPr>
          <p:cNvPr id="10" name="TextBox 9">
            <a:extLst>
              <a:ext uri="{FF2B5EF4-FFF2-40B4-BE49-F238E27FC236}">
                <a16:creationId xmlns:a16="http://schemas.microsoft.com/office/drawing/2014/main" id="{0AFA32DE-684A-4CD0-92EA-EBE53447F797}"/>
              </a:ext>
            </a:extLst>
          </p:cNvPr>
          <p:cNvSpPr txBox="1"/>
          <p:nvPr/>
        </p:nvSpPr>
        <p:spPr>
          <a:xfrm rot="21037469">
            <a:off x="6113719" y="1821396"/>
            <a:ext cx="4478392" cy="584775"/>
          </a:xfrm>
          <a:prstGeom prst="rect">
            <a:avLst/>
          </a:prstGeom>
          <a:noFill/>
        </p:spPr>
        <p:txBody>
          <a:bodyPr wrap="square" rtlCol="0">
            <a:spAutoFit/>
          </a:bodyPr>
          <a:lstStyle/>
          <a:p>
            <a:r>
              <a:rPr lang="en-GB" sz="3200"/>
              <a:t>Less useful because…</a:t>
            </a:r>
          </a:p>
        </p:txBody>
      </p:sp>
      <p:sp>
        <p:nvSpPr>
          <p:cNvPr id="8" name="Rectangle 7">
            <a:extLst>
              <a:ext uri="{FF2B5EF4-FFF2-40B4-BE49-F238E27FC236}">
                <a16:creationId xmlns:a16="http://schemas.microsoft.com/office/drawing/2014/main" id="{14FE223A-7E8E-4743-88C2-4A1ACE50D6CB}"/>
              </a:ext>
            </a:extLst>
          </p:cNvPr>
          <p:cNvSpPr/>
          <p:nvPr/>
        </p:nvSpPr>
        <p:spPr>
          <a:xfrm>
            <a:off x="6388208" y="2932110"/>
            <a:ext cx="4513832" cy="313932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a:t>This photo doesn’t tell us about events at the coronation itself.</a:t>
            </a:r>
          </a:p>
          <a:p>
            <a:pPr marL="285750" indent="-285750">
              <a:buFont typeface="Arial" panose="020B0604020202020204" pitchFamily="34" charset="0"/>
              <a:buChar char="•"/>
            </a:pPr>
            <a:r>
              <a:rPr lang="en-GB"/>
              <a:t>The King and Queen are showing very little emotion in the photo, so we don’t know how they are feeling on the day.</a:t>
            </a:r>
            <a:endParaRPr lang="en-GB">
              <a:cs typeface="Arial"/>
            </a:endParaRPr>
          </a:p>
          <a:p>
            <a:pPr marL="285750" indent="-285750">
              <a:buFont typeface="Arial" panose="020B0604020202020204" pitchFamily="34" charset="0"/>
              <a:buChar char="•"/>
            </a:pPr>
            <a:r>
              <a:rPr lang="en-GB">
                <a:cs typeface="Arial"/>
              </a:rPr>
              <a:t>The photo is in black and white so we don't know what colour the clothing and jewels were for example.</a:t>
            </a:r>
          </a:p>
          <a:p>
            <a:pPr marL="285750" indent="-285750">
              <a:buFont typeface="Arial" panose="020B0604020202020204" pitchFamily="34" charset="0"/>
              <a:buChar char="•"/>
            </a:pPr>
            <a:r>
              <a:rPr lang="en-GB"/>
              <a:t>The photo appears to be posed, so we don’t get any insight into the </a:t>
            </a:r>
            <a:r>
              <a:rPr lang="en-GB" dirty="0"/>
              <a:t>day </a:t>
            </a:r>
            <a:r>
              <a:rPr lang="en-GB"/>
              <a:t>of the </a:t>
            </a:r>
            <a:r>
              <a:rPr lang="en-GB" dirty="0"/>
              <a:t>coronation</a:t>
            </a:r>
            <a:r>
              <a:rPr lang="en-GB"/>
              <a:t>.  </a:t>
            </a:r>
            <a:endParaRPr lang="en-GB">
              <a:cs typeface="Arial"/>
            </a:endParaRPr>
          </a:p>
        </p:txBody>
      </p:sp>
    </p:spTree>
    <p:extLst>
      <p:ext uri="{BB962C8B-B14F-4D97-AF65-F5344CB8AC3E}">
        <p14:creationId xmlns:p14="http://schemas.microsoft.com/office/powerpoint/2010/main" val="330381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A3FDC-3230-4E11-AD25-7827A53735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0550" y="1909633"/>
            <a:ext cx="10605230" cy="3949874"/>
          </a:xfrm>
          <a:prstGeom prst="rect">
            <a:avLst/>
          </a:prstGeom>
        </p:spPr>
      </p:pic>
      <p:sp>
        <p:nvSpPr>
          <p:cNvPr id="11" name="Title 1">
            <a:extLst>
              <a:ext uri="{FF2B5EF4-FFF2-40B4-BE49-F238E27FC236}">
                <a16:creationId xmlns:a16="http://schemas.microsoft.com/office/drawing/2014/main" id="{F5DDA41E-5115-402C-948F-D3A479880B7D}"/>
              </a:ext>
            </a:extLst>
          </p:cNvPr>
          <p:cNvSpPr txBox="1">
            <a:spLocks noGrp="1"/>
          </p:cNvSpPr>
          <p:nvPr>
            <p:ph type="title" idx="4294967295"/>
          </p:nvPr>
        </p:nvSpPr>
        <p:spPr>
          <a:xfrm>
            <a:off x="278898" y="393240"/>
            <a:ext cx="9925805"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597F32"/>
                </a:solidFill>
                <a:effectLst/>
                <a:uLnTx/>
                <a:uFillTx/>
                <a:latin typeface="Arial" panose="020B0604020202020204" pitchFamily="34" charset="0"/>
                <a:ea typeface="+mj-ea"/>
                <a:cs typeface="+mj-cs"/>
              </a:rPr>
              <a:t>How reliable is this photograph as historical evidence?</a:t>
            </a:r>
            <a:endParaRPr kumimoji="0" lang="en-US" sz="40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4" name="Rectangle 3">
            <a:extLst>
              <a:ext uri="{FF2B5EF4-FFF2-40B4-BE49-F238E27FC236}">
                <a16:creationId xmlns:a16="http://schemas.microsoft.com/office/drawing/2014/main" id="{65BC075A-42E9-46FA-8F7E-F6932D5D22B7}"/>
              </a:ext>
            </a:extLst>
          </p:cNvPr>
          <p:cNvSpPr/>
          <p:nvPr/>
        </p:nvSpPr>
        <p:spPr>
          <a:xfrm>
            <a:off x="706583" y="2299520"/>
            <a:ext cx="9662712" cy="2554545"/>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000"/>
              <a:t>We know that the person who took the photograph was there at the time. We don’t know, however, whether he also attended the coronation.  </a:t>
            </a:r>
          </a:p>
          <a:p>
            <a:pPr marL="342900" indent="-342900">
              <a:buFont typeface="Arial" panose="020B0604020202020204" pitchFamily="34" charset="0"/>
              <a:buChar char="•"/>
            </a:pPr>
            <a:r>
              <a:rPr lang="en-GB" sz="2000"/>
              <a:t>The photographer was almost definitely hired (&amp; paid) by the royal family to make a formal photographic record of the event.  We don’t know exactly how the photos were used (they might have been sold to the public or published in newspapers for example), but the photographers were probably told to capture the King and Queen looking formal and grand!</a:t>
            </a:r>
          </a:p>
          <a:p>
            <a:pPr marL="285750" indent="-285750">
              <a:buFont typeface="Arial" panose="020B0604020202020204" pitchFamily="34" charset="0"/>
              <a:buChar char="•"/>
            </a:pPr>
            <a:endParaRPr lang="en-GB" sz="2000"/>
          </a:p>
        </p:txBody>
      </p:sp>
    </p:spTree>
    <p:extLst>
      <p:ext uri="{BB962C8B-B14F-4D97-AF65-F5344CB8AC3E}">
        <p14:creationId xmlns:p14="http://schemas.microsoft.com/office/powerpoint/2010/main" val="154982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E5C4B69A-04A0-3DBC-9B74-4451DFB13D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61028">
            <a:off x="5778624" y="147270"/>
            <a:ext cx="634752" cy="1123454"/>
          </a:xfrm>
          <a:prstGeom prst="rect">
            <a:avLst/>
          </a:prstGeom>
        </p:spPr>
      </p:pic>
      <p:pic>
        <p:nvPicPr>
          <p:cNvPr id="11" name="Picture 10">
            <a:extLst>
              <a:ext uri="{FF2B5EF4-FFF2-40B4-BE49-F238E27FC236}">
                <a16:creationId xmlns:a16="http://schemas.microsoft.com/office/drawing/2014/main" id="{BB861346-869C-4CBF-8777-D96CE80A03B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30265" y="500402"/>
            <a:ext cx="3296401" cy="4752213"/>
          </a:xfrm>
          <a:prstGeom prst="rect">
            <a:avLst/>
          </a:prstGeom>
        </p:spPr>
      </p:pic>
      <p:pic>
        <p:nvPicPr>
          <p:cNvPr id="13" name="Picture 12">
            <a:extLst>
              <a:ext uri="{FF2B5EF4-FFF2-40B4-BE49-F238E27FC236}">
                <a16:creationId xmlns:a16="http://schemas.microsoft.com/office/drawing/2014/main" id="{00B43A2F-3A2F-42CA-A040-EA28EA0EBDF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069523" y="4512628"/>
            <a:ext cx="2284277" cy="1773110"/>
          </a:xfrm>
          <a:prstGeom prst="rect">
            <a:avLst/>
          </a:prstGeom>
        </p:spPr>
      </p:pic>
      <p:sp>
        <p:nvSpPr>
          <p:cNvPr id="14" name="Picture Placeholder 39">
            <a:extLst>
              <a:ext uri="{FF2B5EF4-FFF2-40B4-BE49-F238E27FC236}">
                <a16:creationId xmlns:a16="http://schemas.microsoft.com/office/drawing/2014/main" id="{267ACA78-AF04-4A25-8E36-A08C77B53F1E}"/>
              </a:ext>
              <a:ext uri="{C183D7F6-B498-43B3-948B-1728B52AA6E4}">
                <adec:decorative xmlns:adec="http://schemas.microsoft.com/office/drawing/2017/decorative" val="1"/>
              </a:ext>
            </a:extLst>
          </p:cNvPr>
          <p:cNvSpPr txBox="1">
            <a:spLocks/>
          </p:cNvSpPr>
          <p:nvPr/>
        </p:nvSpPr>
        <p:spPr>
          <a:xfrm>
            <a:off x="9446752" y="3675550"/>
            <a:ext cx="1769427" cy="681038"/>
          </a:xfrm>
          <a:prstGeom prst="rect">
            <a:avLst/>
          </a:prstGeom>
          <a:blipFill>
            <a:blip r:embed="rId7">
              <a:extLst>
                <a:ext uri="{96DAC541-7B7A-43D3-8B79-37D633B846F1}">
                  <asvg:svgBlip xmlns:asvg="http://schemas.microsoft.com/office/drawing/2016/SVG/main" r:embed="rId8"/>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 name="Title 1">
            <a:extLst>
              <a:ext uri="{FF2B5EF4-FFF2-40B4-BE49-F238E27FC236}">
                <a16:creationId xmlns:a16="http://schemas.microsoft.com/office/drawing/2014/main" id="{FB1A7E32-D6D9-C706-F5DB-354D84E04498}"/>
              </a:ext>
            </a:extLst>
          </p:cNvPr>
          <p:cNvSpPr>
            <a:spLocks noGrp="1"/>
          </p:cNvSpPr>
          <p:nvPr>
            <p:ph type="title"/>
          </p:nvPr>
        </p:nvSpPr>
        <p:spPr/>
        <p:txBody>
          <a:bodyPr/>
          <a:lstStyle/>
          <a:p>
            <a:r>
              <a:rPr lang="en-GB"/>
              <a:t>What is historical evidence</a:t>
            </a:r>
            <a:endParaRPr lang="en-US"/>
          </a:p>
        </p:txBody>
      </p:sp>
      <p:sp>
        <p:nvSpPr>
          <p:cNvPr id="3" name="Content Placeholder 2">
            <a:extLst>
              <a:ext uri="{FF2B5EF4-FFF2-40B4-BE49-F238E27FC236}">
                <a16:creationId xmlns:a16="http://schemas.microsoft.com/office/drawing/2014/main" id="{463775BC-8BF9-A23D-D046-197049DAB6C9}"/>
              </a:ext>
            </a:extLst>
          </p:cNvPr>
          <p:cNvSpPr>
            <a:spLocks noGrp="1"/>
          </p:cNvSpPr>
          <p:nvPr>
            <p:ph idx="1"/>
          </p:nvPr>
        </p:nvSpPr>
        <p:spPr>
          <a:xfrm>
            <a:off x="366163" y="1239709"/>
            <a:ext cx="6102641" cy="4752213"/>
          </a:xfrm>
        </p:spPr>
        <p:txBody>
          <a:bodyPr/>
          <a:lstStyle/>
          <a:p>
            <a:r>
              <a:rPr lang="en-GB" sz="2000">
                <a:latin typeface="Arial" panose="020B0604020202020204" pitchFamily="34" charset="0"/>
              </a:rPr>
              <a:t>Historical evidence is anything that an historian uses to find out about an event, person or place in the past!</a:t>
            </a:r>
          </a:p>
          <a:p>
            <a:endParaRPr lang="en-GB" sz="2000">
              <a:latin typeface="Arial" panose="020B0604020202020204" pitchFamily="34" charset="0"/>
            </a:endParaRPr>
          </a:p>
          <a:p>
            <a:r>
              <a:rPr lang="en-GB" sz="2000"/>
              <a:t>There are lots of different types of historical evidence, from artefacts and objects to books, letters, photographs or paintings.  </a:t>
            </a:r>
          </a:p>
          <a:p>
            <a:endParaRPr lang="en-GB" sz="2000"/>
          </a:p>
          <a:p>
            <a:r>
              <a:rPr lang="en-GB" sz="2000"/>
              <a:t>Pieces of historical evidence are often described as </a:t>
            </a:r>
            <a:r>
              <a:rPr lang="en-GB" sz="2000" b="1"/>
              <a:t>sources</a:t>
            </a:r>
            <a:r>
              <a:rPr lang="en-GB" sz="2000"/>
              <a:t>.</a:t>
            </a:r>
          </a:p>
          <a:p>
            <a:endParaRPr lang="en-GB" sz="2000"/>
          </a:p>
          <a:p>
            <a:r>
              <a:rPr lang="en-GB" sz="2000">
                <a:latin typeface="Arial" panose="020B0604020202020204" pitchFamily="34" charset="0"/>
              </a:rPr>
              <a:t>Historical evidence, or sources, are often categorized into two main groups…..</a:t>
            </a:r>
          </a:p>
          <a:p>
            <a:endParaRPr lang="en-GB" sz="2000"/>
          </a:p>
          <a:p>
            <a:endParaRPr lang="en-GB" sz="1800">
              <a:latin typeface="Arial" panose="020B0604020202020204" pitchFamily="34" charset="0"/>
            </a:endParaRPr>
          </a:p>
          <a:p>
            <a:endParaRPr lang="en-GB" sz="1800">
              <a:latin typeface="Arial" panose="020B0604020202020204" pitchFamily="34" charset="0"/>
              <a:cs typeface="Calibri"/>
            </a:endParaRPr>
          </a:p>
          <a:p>
            <a:endParaRPr lang="en-US"/>
          </a:p>
        </p:txBody>
      </p:sp>
      <p:sp>
        <p:nvSpPr>
          <p:cNvPr id="12" name="TextBox 11">
            <a:extLst>
              <a:ext uri="{FF2B5EF4-FFF2-40B4-BE49-F238E27FC236}">
                <a16:creationId xmlns:a16="http://schemas.microsoft.com/office/drawing/2014/main" id="{51B9710C-B0B1-469B-B55F-1932E98B31F0}"/>
              </a:ext>
            </a:extLst>
          </p:cNvPr>
          <p:cNvSpPr txBox="1"/>
          <p:nvPr/>
        </p:nvSpPr>
        <p:spPr>
          <a:xfrm>
            <a:off x="7430732" y="1118933"/>
            <a:ext cx="2762560" cy="3046988"/>
          </a:xfrm>
          <a:prstGeom prst="rect">
            <a:avLst/>
          </a:prstGeom>
          <a:noFill/>
        </p:spPr>
        <p:txBody>
          <a:bodyPr wrap="square" rtlCol="0">
            <a:spAutoFit/>
          </a:bodyPr>
          <a:lstStyle/>
          <a:p>
            <a:r>
              <a:rPr lang="en-GB" sz="2400"/>
              <a:t>Can you write a list of the different types of evidence a historian might use to find out about an event, person or place in the past?</a:t>
            </a:r>
          </a:p>
        </p:txBody>
      </p:sp>
      <p:sp>
        <p:nvSpPr>
          <p:cNvPr id="15" name="Text Placeholder 41">
            <a:extLst>
              <a:ext uri="{FF2B5EF4-FFF2-40B4-BE49-F238E27FC236}">
                <a16:creationId xmlns:a16="http://schemas.microsoft.com/office/drawing/2014/main" id="{4CC9494D-9DF4-4CC5-B96F-B76D510528F6}"/>
              </a:ext>
            </a:extLst>
          </p:cNvPr>
          <p:cNvSpPr txBox="1">
            <a:spLocks/>
          </p:cNvSpPr>
          <p:nvPr/>
        </p:nvSpPr>
        <p:spPr>
          <a:xfrm rot="21383919">
            <a:off x="9603542" y="3799980"/>
            <a:ext cx="1455846" cy="414338"/>
          </a:xfrm>
          <a:prstGeom prst="rect">
            <a:avLst/>
          </a:prstGeom>
          <a:noFill/>
        </p:spPr>
        <p:txBody>
          <a:bodyPr anchor="ctr" anchorCtr="0">
            <a:norm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Write</a:t>
            </a:r>
          </a:p>
        </p:txBody>
      </p:sp>
    </p:spTree>
    <p:extLst>
      <p:ext uri="{BB962C8B-B14F-4D97-AF65-F5344CB8AC3E}">
        <p14:creationId xmlns:p14="http://schemas.microsoft.com/office/powerpoint/2010/main" val="8568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3DEC61-7FA0-4114-8676-F5AF05A52C8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33910" y="3429000"/>
            <a:ext cx="2166492" cy="2400110"/>
          </a:xfrm>
          <a:prstGeom prst="rect">
            <a:avLst/>
          </a:prstGeom>
        </p:spPr>
      </p:pic>
      <p:pic>
        <p:nvPicPr>
          <p:cNvPr id="11" name="Picture 10">
            <a:extLst>
              <a:ext uri="{FF2B5EF4-FFF2-40B4-BE49-F238E27FC236}">
                <a16:creationId xmlns:a16="http://schemas.microsoft.com/office/drawing/2014/main" id="{BB861346-869C-4CBF-8777-D96CE80A03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35700" y="452988"/>
            <a:ext cx="3296401" cy="4752213"/>
          </a:xfrm>
          <a:prstGeom prst="rect">
            <a:avLst/>
          </a:prstGeom>
        </p:spPr>
      </p:pic>
      <p:sp>
        <p:nvSpPr>
          <p:cNvPr id="9" name="Picture Placeholder 39">
            <a:extLst>
              <a:ext uri="{FF2B5EF4-FFF2-40B4-BE49-F238E27FC236}">
                <a16:creationId xmlns:a16="http://schemas.microsoft.com/office/drawing/2014/main" id="{CD1E8AB6-A690-4EDD-A9E4-A9EB503C35F0}"/>
              </a:ext>
              <a:ext uri="{C183D7F6-B498-43B3-948B-1728B52AA6E4}">
                <adec:decorative xmlns:adec="http://schemas.microsoft.com/office/drawing/2017/decorative" val="1"/>
              </a:ext>
            </a:extLst>
          </p:cNvPr>
          <p:cNvSpPr txBox="1">
            <a:spLocks/>
          </p:cNvSpPr>
          <p:nvPr/>
        </p:nvSpPr>
        <p:spPr>
          <a:xfrm>
            <a:off x="6096000" y="3237865"/>
            <a:ext cx="1810907"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 name="Title 1">
            <a:extLst>
              <a:ext uri="{FF2B5EF4-FFF2-40B4-BE49-F238E27FC236}">
                <a16:creationId xmlns:a16="http://schemas.microsoft.com/office/drawing/2014/main" id="{FB1A7E32-D6D9-C706-F5DB-354D84E04498}"/>
              </a:ext>
            </a:extLst>
          </p:cNvPr>
          <p:cNvSpPr>
            <a:spLocks noGrp="1"/>
          </p:cNvSpPr>
          <p:nvPr>
            <p:ph type="title"/>
          </p:nvPr>
        </p:nvSpPr>
        <p:spPr/>
        <p:txBody>
          <a:bodyPr/>
          <a:lstStyle/>
          <a:p>
            <a:r>
              <a:rPr lang="en-GB"/>
              <a:t>Types of historical evidence</a:t>
            </a:r>
            <a:endParaRPr lang="en-US"/>
          </a:p>
        </p:txBody>
      </p:sp>
      <p:sp>
        <p:nvSpPr>
          <p:cNvPr id="13" name="Content Placeholder 2">
            <a:extLst>
              <a:ext uri="{FF2B5EF4-FFF2-40B4-BE49-F238E27FC236}">
                <a16:creationId xmlns:a16="http://schemas.microsoft.com/office/drawing/2014/main" id="{137A8EC7-7A6C-475B-A38C-AAABB43A62F0}"/>
              </a:ext>
            </a:extLst>
          </p:cNvPr>
          <p:cNvSpPr txBox="1">
            <a:spLocks/>
          </p:cNvSpPr>
          <p:nvPr/>
        </p:nvSpPr>
        <p:spPr>
          <a:xfrm>
            <a:off x="603661" y="1201031"/>
            <a:ext cx="4642320" cy="4962025"/>
          </a:xfrm>
          <a:prstGeom prst="rect">
            <a:avLst/>
          </a:prstGeom>
        </p:spPr>
        <p:txBody>
          <a:bodyPr lIns="0" rIns="90000"/>
          <a:lstStyle>
            <a:lvl1pPr marL="0" indent="0" algn="l" defTabSz="914400" rtl="0" eaLnBrk="1" latinLnBrk="0" hangingPunct="1">
              <a:lnSpc>
                <a:spcPct val="100000"/>
              </a:lnSpc>
              <a:spcBef>
                <a:spcPts val="1000"/>
              </a:spcBef>
              <a:buFontTx/>
              <a:buNone/>
              <a:defRPr sz="2800" b="0"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2000" b="1" dirty="0">
                <a:latin typeface="Arial" panose="020B0604020202020204" pitchFamily="34" charset="0"/>
              </a:rPr>
              <a:t>Primary sources </a:t>
            </a:r>
            <a:r>
              <a:rPr lang="en-GB" sz="2000" dirty="0">
                <a:latin typeface="Arial" panose="020B0604020202020204" pitchFamily="34" charset="0"/>
              </a:rPr>
              <a:t>(sometimes just called sources): </a:t>
            </a:r>
            <a:r>
              <a:rPr lang="en-GB" sz="2000" dirty="0"/>
              <a:t>These are objects, or pieces of information (written or drawn for example) that were created at the time of the event that you are studying. </a:t>
            </a:r>
          </a:p>
          <a:p>
            <a:pPr>
              <a:spcAft>
                <a:spcPts val="1200"/>
              </a:spcAft>
            </a:pPr>
            <a:r>
              <a:rPr lang="en-GB" sz="2000" b="1" dirty="0">
                <a:latin typeface="Arial" panose="020B0604020202020204" pitchFamily="34" charset="0"/>
              </a:rPr>
              <a:t>Secondary sources </a:t>
            </a:r>
            <a:r>
              <a:rPr lang="en-GB" sz="2000" dirty="0">
                <a:latin typeface="Arial" panose="020B0604020202020204" pitchFamily="34" charset="0"/>
              </a:rPr>
              <a:t>(sometimes called interpretations): </a:t>
            </a:r>
            <a:r>
              <a:rPr lang="en-GB" sz="2000" dirty="0"/>
              <a:t>These are objects, or pieces of information that were created after the time of the event you are studying. </a:t>
            </a:r>
          </a:p>
          <a:p>
            <a:pPr>
              <a:spcAft>
                <a:spcPts val="1200"/>
              </a:spcAft>
            </a:pPr>
            <a:r>
              <a:rPr lang="en-GB" sz="2000" dirty="0"/>
              <a:t>Both may be influenced by the opinions of the people who produced them for example, or the situation they find themselves in. </a:t>
            </a:r>
          </a:p>
          <a:p>
            <a:endParaRPr lang="en-GB" sz="2000" dirty="0"/>
          </a:p>
          <a:p>
            <a:endParaRPr lang="en-GB" sz="2000" dirty="0">
              <a:latin typeface="Arial" panose="020B0604020202020204" pitchFamily="34" charset="0"/>
            </a:endParaRPr>
          </a:p>
          <a:p>
            <a:endParaRPr lang="en-GB" sz="2000" dirty="0">
              <a:latin typeface="Arial" panose="020B0604020202020204" pitchFamily="34" charset="0"/>
            </a:endParaRPr>
          </a:p>
          <a:p>
            <a:endParaRPr lang="en-GB" sz="2000" dirty="0"/>
          </a:p>
          <a:p>
            <a:endParaRPr lang="en-GB" sz="1800" dirty="0">
              <a:latin typeface="Arial" panose="020B0604020202020204" pitchFamily="34" charset="0"/>
            </a:endParaRPr>
          </a:p>
          <a:p>
            <a:endParaRPr lang="en-GB" sz="1800" dirty="0">
              <a:latin typeface="Arial" panose="020B0604020202020204" pitchFamily="34" charset="0"/>
              <a:cs typeface="Calibri"/>
            </a:endParaRPr>
          </a:p>
          <a:p>
            <a:endParaRPr lang="en-US" dirty="0"/>
          </a:p>
        </p:txBody>
      </p:sp>
      <p:sp>
        <p:nvSpPr>
          <p:cNvPr id="10" name="Text Placeholder 41">
            <a:extLst>
              <a:ext uri="{FF2B5EF4-FFF2-40B4-BE49-F238E27FC236}">
                <a16:creationId xmlns:a16="http://schemas.microsoft.com/office/drawing/2014/main" id="{7FE69831-7B57-4579-B55C-7528DE11CAF4}"/>
              </a:ext>
            </a:extLst>
          </p:cNvPr>
          <p:cNvSpPr txBox="1">
            <a:spLocks/>
          </p:cNvSpPr>
          <p:nvPr/>
        </p:nvSpPr>
        <p:spPr>
          <a:xfrm rot="21383919">
            <a:off x="6198885" y="3371215"/>
            <a:ext cx="1489975" cy="414338"/>
          </a:xfrm>
          <a:prstGeom prst="rect">
            <a:avLst/>
          </a:prstGeom>
          <a:noFill/>
        </p:spPr>
        <p:txBody>
          <a:bodyPr anchor="ctr" anchorCtr="0">
            <a:norm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Think</a:t>
            </a:r>
          </a:p>
        </p:txBody>
      </p:sp>
      <p:sp>
        <p:nvSpPr>
          <p:cNvPr id="4" name="Rectangle 3">
            <a:extLst>
              <a:ext uri="{FF2B5EF4-FFF2-40B4-BE49-F238E27FC236}">
                <a16:creationId xmlns:a16="http://schemas.microsoft.com/office/drawing/2014/main" id="{B70F86A0-E584-4E7D-BC74-C81C540E1BDC}"/>
              </a:ext>
            </a:extLst>
          </p:cNvPr>
          <p:cNvSpPr/>
          <p:nvPr/>
        </p:nvSpPr>
        <p:spPr>
          <a:xfrm>
            <a:off x="8005665" y="1075414"/>
            <a:ext cx="2948848" cy="3170099"/>
          </a:xfrm>
          <a:prstGeom prst="rect">
            <a:avLst/>
          </a:prstGeom>
        </p:spPr>
        <p:txBody>
          <a:bodyPr wrap="square">
            <a:spAutoFit/>
          </a:bodyPr>
          <a:lstStyle/>
          <a:p>
            <a:r>
              <a:rPr lang="en-GB" sz="2000" dirty="0"/>
              <a:t>Is a painting always a primary source, always a secondary source, or can it be either?</a:t>
            </a:r>
          </a:p>
          <a:p>
            <a:endParaRPr lang="en-GB" sz="2000" dirty="0"/>
          </a:p>
          <a:p>
            <a:r>
              <a:rPr lang="en-GB" sz="2000" dirty="0"/>
              <a:t>Is a photograph always a primary source, always a secondary source, or can it be either?</a:t>
            </a:r>
          </a:p>
        </p:txBody>
      </p:sp>
    </p:spTree>
    <p:extLst>
      <p:ext uri="{BB962C8B-B14F-4D97-AF65-F5344CB8AC3E}">
        <p14:creationId xmlns:p14="http://schemas.microsoft.com/office/powerpoint/2010/main" val="19156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291523-4B00-4D78-B92C-C5A752E2DF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07035" y="1175433"/>
            <a:ext cx="2864651" cy="3725751"/>
          </a:xfrm>
          <a:prstGeom prst="rect">
            <a:avLst/>
          </a:prstGeom>
        </p:spPr>
      </p:pic>
      <p:pic>
        <p:nvPicPr>
          <p:cNvPr id="18" name="Picture 17">
            <a:extLst>
              <a:ext uri="{FF2B5EF4-FFF2-40B4-BE49-F238E27FC236}">
                <a16:creationId xmlns:a16="http://schemas.microsoft.com/office/drawing/2014/main" id="{97DE2C0F-985A-4860-8BE7-B3461E0818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49098" y="4310204"/>
            <a:ext cx="1958382" cy="1990033"/>
          </a:xfrm>
          <a:prstGeom prst="rect">
            <a:avLst/>
          </a:prstGeom>
        </p:spPr>
      </p:pic>
      <p:sp>
        <p:nvSpPr>
          <p:cNvPr id="16" name="Title 1">
            <a:extLst>
              <a:ext uri="{FF2B5EF4-FFF2-40B4-BE49-F238E27FC236}">
                <a16:creationId xmlns:a16="http://schemas.microsoft.com/office/drawing/2014/main" id="{CCCB6981-C27E-421D-9BCA-B9B2B9E92EA0}"/>
              </a:ext>
            </a:extLst>
          </p:cNvPr>
          <p:cNvSpPr txBox="1">
            <a:spLocks noGrp="1"/>
          </p:cNvSpPr>
          <p:nvPr>
            <p:ph type="title" idx="4294967295"/>
          </p:nvPr>
        </p:nvSpPr>
        <p:spPr>
          <a:xfrm>
            <a:off x="357187" y="365126"/>
            <a:ext cx="10996613"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597F32"/>
                </a:solidFill>
                <a:effectLst/>
                <a:uLnTx/>
                <a:uFillTx/>
                <a:latin typeface="Arial" panose="020B0604020202020204" pitchFamily="34" charset="0"/>
                <a:ea typeface="+mj-ea"/>
                <a:cs typeface="+mj-cs"/>
              </a:rPr>
              <a:t>Analysing historical evidence.</a:t>
            </a:r>
            <a:endParaRPr kumimoji="0" lang="en-US" sz="44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sp>
        <p:nvSpPr>
          <p:cNvPr id="17" name="Content Placeholder 2">
            <a:extLst>
              <a:ext uri="{FF2B5EF4-FFF2-40B4-BE49-F238E27FC236}">
                <a16:creationId xmlns:a16="http://schemas.microsoft.com/office/drawing/2014/main" id="{231FEE14-A887-4643-ADBC-AF17D57A4E1E}"/>
              </a:ext>
            </a:extLst>
          </p:cNvPr>
          <p:cNvSpPr txBox="1">
            <a:spLocks/>
          </p:cNvSpPr>
          <p:nvPr/>
        </p:nvSpPr>
        <p:spPr>
          <a:xfrm>
            <a:off x="357187" y="1338212"/>
            <a:ext cx="7256814" cy="4962025"/>
          </a:xfrm>
          <a:prstGeom prst="rect">
            <a:avLst/>
          </a:prstGeom>
        </p:spPr>
        <p:txBody>
          <a:bodyPr lIns="0" rIns="90000"/>
          <a:lstStyle>
            <a:lvl1pPr marL="0" indent="0" algn="l" defTabSz="914400" rtl="0" eaLnBrk="1" latinLnBrk="0" hangingPunct="1">
              <a:lnSpc>
                <a:spcPct val="100000"/>
              </a:lnSpc>
              <a:spcBef>
                <a:spcPts val="1000"/>
              </a:spcBef>
              <a:buFontTx/>
              <a:buNone/>
              <a:defRPr sz="2800" b="0"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Arial" panose="020B0604020202020204" pitchFamily="34" charset="0"/>
              </a:rPr>
              <a:t>Historians need to examine historical evidence very carefully in order to get as much information from it as they can, about a person, place, event or thing. </a:t>
            </a:r>
          </a:p>
          <a:p>
            <a:r>
              <a:rPr lang="en-GB" sz="2000" dirty="0">
                <a:latin typeface="Arial" panose="020B0604020202020204" pitchFamily="34" charset="0"/>
              </a:rPr>
              <a:t>They need to work out what the source tells them about a person, place, event or thing.</a:t>
            </a:r>
          </a:p>
          <a:p>
            <a:r>
              <a:rPr lang="en-GB" sz="2000" dirty="0">
                <a:latin typeface="Arial" panose="020B0604020202020204" pitchFamily="34" charset="0"/>
              </a:rPr>
              <a:t>They need to spot any hidden or underlying messages or information.</a:t>
            </a:r>
          </a:p>
          <a:p>
            <a:r>
              <a:rPr lang="en-GB" sz="2000" dirty="0">
                <a:latin typeface="Arial" panose="020B0604020202020204" pitchFamily="34" charset="0"/>
              </a:rPr>
              <a:t>They might also think about what the evidence doesn’t tell them that they still want to know, or any questions they might have.</a:t>
            </a:r>
          </a:p>
          <a:p>
            <a:endParaRPr lang="en-GB" sz="2000" dirty="0">
              <a:latin typeface="Arial" panose="020B0604020202020204" pitchFamily="34" charset="0"/>
            </a:endParaRPr>
          </a:p>
          <a:p>
            <a:r>
              <a:rPr lang="en-GB" sz="2000" dirty="0">
                <a:latin typeface="Arial" panose="020B0604020202020204" pitchFamily="34" charset="0"/>
              </a:rPr>
              <a:t>This is sometimes called </a:t>
            </a:r>
            <a:r>
              <a:rPr lang="en-GB" sz="2000" b="1" dirty="0">
                <a:latin typeface="Arial" panose="020B0604020202020204" pitchFamily="34" charset="0"/>
              </a:rPr>
              <a:t>analysing</a:t>
            </a:r>
            <a:r>
              <a:rPr lang="en-GB" sz="2000" dirty="0">
                <a:latin typeface="Arial" panose="020B0604020202020204" pitchFamily="34" charset="0"/>
              </a:rPr>
              <a:t> the evidence. </a:t>
            </a:r>
          </a:p>
          <a:p>
            <a:endParaRPr lang="en-GB" sz="2000" dirty="0">
              <a:latin typeface="Arial" panose="020B0604020202020204" pitchFamily="34" charset="0"/>
            </a:endParaRPr>
          </a:p>
          <a:p>
            <a:r>
              <a:rPr lang="en-GB" sz="2000" b="1" dirty="0">
                <a:latin typeface="Arial" panose="020B0604020202020204" pitchFamily="34" charset="0"/>
              </a:rPr>
              <a:t>Inference grids </a:t>
            </a:r>
            <a:r>
              <a:rPr lang="en-GB" sz="2000" dirty="0">
                <a:latin typeface="Arial" panose="020B0604020202020204" pitchFamily="34" charset="0"/>
              </a:rPr>
              <a:t>are useful for helping us to </a:t>
            </a:r>
            <a:r>
              <a:rPr lang="en-GB" sz="2000" b="1" dirty="0">
                <a:latin typeface="Arial" panose="020B0604020202020204" pitchFamily="34" charset="0"/>
              </a:rPr>
              <a:t>analyse</a:t>
            </a:r>
            <a:r>
              <a:rPr lang="en-GB" sz="2000" dirty="0">
                <a:latin typeface="Arial" panose="020B0604020202020204" pitchFamily="34" charset="0"/>
              </a:rPr>
              <a:t> historical evidence…..</a:t>
            </a:r>
          </a:p>
          <a:p>
            <a:endParaRPr lang="en-GB" sz="2000" dirty="0"/>
          </a:p>
          <a:p>
            <a:endParaRPr lang="en-GB" sz="1800" dirty="0">
              <a:latin typeface="Arial" panose="020B0604020202020204" pitchFamily="34" charset="0"/>
            </a:endParaRPr>
          </a:p>
          <a:p>
            <a:endParaRPr lang="en-GB" sz="1800" dirty="0">
              <a:latin typeface="Arial" panose="020B0604020202020204" pitchFamily="34" charset="0"/>
              <a:cs typeface="Calibri"/>
            </a:endParaRPr>
          </a:p>
          <a:p>
            <a:endParaRPr lang="en-US" dirty="0"/>
          </a:p>
        </p:txBody>
      </p:sp>
      <p:sp>
        <p:nvSpPr>
          <p:cNvPr id="2" name="TextBox 1">
            <a:extLst>
              <a:ext uri="{FF2B5EF4-FFF2-40B4-BE49-F238E27FC236}">
                <a16:creationId xmlns:a16="http://schemas.microsoft.com/office/drawing/2014/main" id="{8961B143-9D45-450D-9ABD-E7A70AF40980}"/>
              </a:ext>
            </a:extLst>
          </p:cNvPr>
          <p:cNvSpPr txBox="1"/>
          <p:nvPr/>
        </p:nvSpPr>
        <p:spPr>
          <a:xfrm>
            <a:off x="8066230" y="1756989"/>
            <a:ext cx="2505456" cy="2308324"/>
          </a:xfrm>
          <a:prstGeom prst="rect">
            <a:avLst/>
          </a:prstGeom>
          <a:noFill/>
        </p:spPr>
        <p:txBody>
          <a:bodyPr wrap="square" rtlCol="0">
            <a:spAutoFit/>
          </a:bodyPr>
          <a:lstStyle/>
          <a:p>
            <a:r>
              <a:rPr lang="en-GB" sz="2400" dirty="0"/>
              <a:t>Can you spot any ways in which being an historian is a bit like being a detective?</a:t>
            </a:r>
          </a:p>
        </p:txBody>
      </p:sp>
    </p:spTree>
    <p:extLst>
      <p:ext uri="{BB962C8B-B14F-4D97-AF65-F5344CB8AC3E}">
        <p14:creationId xmlns:p14="http://schemas.microsoft.com/office/powerpoint/2010/main" val="16179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1340AF-409D-4F00-92B3-14622258F335}"/>
              </a:ext>
            </a:extLst>
          </p:cNvPr>
          <p:cNvSpPr txBox="1">
            <a:spLocks noGrp="1"/>
          </p:cNvSpPr>
          <p:nvPr>
            <p:ph type="title" idx="4294967295"/>
          </p:nvPr>
        </p:nvSpPr>
        <p:spPr>
          <a:xfrm>
            <a:off x="219456" y="121233"/>
            <a:ext cx="10996613"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597F32"/>
                </a:solidFill>
                <a:effectLst/>
                <a:uLnTx/>
                <a:uFillTx/>
                <a:latin typeface="Arial" panose="020B0604020202020204" pitchFamily="34" charset="0"/>
                <a:ea typeface="+mj-ea"/>
                <a:cs typeface="+mj-cs"/>
              </a:rPr>
              <a:t>Using an Inference Grid to analyse evidence</a:t>
            </a:r>
            <a:endParaRPr kumimoji="0" lang="en-US" sz="3600" b="1" i="0" u="none" strike="noStrike" kern="1200" cap="none" spc="0" normalizeH="0" baseline="0" noProof="0">
              <a:ln>
                <a:noFill/>
              </a:ln>
              <a:solidFill>
                <a:srgbClr val="597F32"/>
              </a:solidFill>
              <a:effectLst/>
              <a:uLnTx/>
              <a:uFillTx/>
              <a:latin typeface="Arial" panose="020B0604020202020204" pitchFamily="34" charset="0"/>
              <a:ea typeface="+mj-ea"/>
              <a:cs typeface="+mj-cs"/>
            </a:endParaRPr>
          </a:p>
        </p:txBody>
      </p:sp>
      <p:pic>
        <p:nvPicPr>
          <p:cNvPr id="4" name="Picture 3" descr="Outer box of inference grid. Space for writing down thoughts on &quot;what questions do you have?&quot;. One of 3 boxes">
            <a:extLst>
              <a:ext uri="{FF2B5EF4-FFF2-40B4-BE49-F238E27FC236}">
                <a16:creationId xmlns:a16="http://schemas.microsoft.com/office/drawing/2014/main" id="{38A4BDCC-0A28-45C5-8EE1-13C343B384E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19456" y="913325"/>
            <a:ext cx="11411711" cy="5798371"/>
          </a:xfrm>
          <a:prstGeom prst="rect">
            <a:avLst/>
          </a:prstGeom>
        </p:spPr>
      </p:pic>
      <p:sp>
        <p:nvSpPr>
          <p:cNvPr id="12" name="Rectangle 11">
            <a:extLst>
              <a:ext uri="{FF2B5EF4-FFF2-40B4-BE49-F238E27FC236}">
                <a16:creationId xmlns:a16="http://schemas.microsoft.com/office/drawing/2014/main" id="{F53C0D1A-0580-4ECC-BD19-7474FAD83B4E}"/>
              </a:ext>
            </a:extLst>
          </p:cNvPr>
          <p:cNvSpPr/>
          <p:nvPr/>
        </p:nvSpPr>
        <p:spPr>
          <a:xfrm>
            <a:off x="513346" y="1171819"/>
            <a:ext cx="3480440" cy="369332"/>
          </a:xfrm>
          <a:prstGeom prst="rect">
            <a:avLst/>
          </a:prstGeom>
        </p:spPr>
        <p:txBody>
          <a:bodyPr wrap="none">
            <a:spAutoFit/>
          </a:bodyPr>
          <a:lstStyle/>
          <a:p>
            <a:r>
              <a:rPr lang="en-GB" dirty="0"/>
              <a:t>3. </a:t>
            </a:r>
            <a:r>
              <a:rPr lang="en-GB"/>
              <a:t>What questions do you have?</a:t>
            </a:r>
          </a:p>
        </p:txBody>
      </p:sp>
      <p:sp>
        <p:nvSpPr>
          <p:cNvPr id="21" name="Picture 9">
            <a:extLst>
              <a:ext uri="{FF2B5EF4-FFF2-40B4-BE49-F238E27FC236}">
                <a16:creationId xmlns:a16="http://schemas.microsoft.com/office/drawing/2014/main" id="{7FE7CC53-DB97-42F4-86C3-E4E79938A5A0}"/>
              </a:ext>
            </a:extLst>
          </p:cNvPr>
          <p:cNvSpPr/>
          <p:nvPr/>
        </p:nvSpPr>
        <p:spPr>
          <a:xfrm>
            <a:off x="6015471" y="764368"/>
            <a:ext cx="5012192" cy="1010918"/>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5B6CD"/>
          </a:solidFill>
          <a:ln w="6793" cap="flat">
            <a:noFill/>
            <a:prstDash val="solid"/>
            <a:miter/>
          </a:ln>
        </p:spPr>
        <p:txBody>
          <a:bodyPr rtlCol="0" anchor="ctr"/>
          <a:lstStyle/>
          <a:p>
            <a:r>
              <a:rPr lang="en-US"/>
              <a:t>Write down anything you still want to know or any questions you have about the source,</a:t>
            </a:r>
          </a:p>
        </p:txBody>
      </p:sp>
      <p:pic>
        <p:nvPicPr>
          <p:cNvPr id="5" name="Picture 4" descr="Middle box of inference grid. Space for writing down thoughts on &quot;what can you infer&quot;. One of 3 boxes">
            <a:extLst>
              <a:ext uri="{FF2B5EF4-FFF2-40B4-BE49-F238E27FC236}">
                <a16:creationId xmlns:a16="http://schemas.microsoft.com/office/drawing/2014/main" id="{7B1B3A1F-A13C-4231-8C0B-4ECD7F5D05F1}"/>
              </a:ext>
              <a:ext uri="{C183D7F6-B498-43B3-948B-1728B52AA6E4}">
                <adec:decorative xmlns:adec="http://schemas.microsoft.com/office/drawing/2017/decorative" val="0"/>
              </a:ext>
            </a:extLst>
          </p:cNvPr>
          <p:cNvPicPr>
            <a:picLocks noChangeAspect="1"/>
          </p:cNvPicPr>
          <p:nvPr/>
        </p:nvPicPr>
        <p:blipFill>
          <a:blip r:embed="rId2">
            <a:duotone>
              <a:prstClr val="black"/>
              <a:schemeClr val="accent1">
                <a:tint val="45000"/>
                <a:satMod val="400000"/>
              </a:schemeClr>
            </a:duotone>
          </a:blip>
          <a:stretch>
            <a:fillRect/>
          </a:stretch>
        </p:blipFill>
        <p:spPr>
          <a:xfrm>
            <a:off x="1542374" y="1867426"/>
            <a:ext cx="8648700" cy="3793684"/>
          </a:xfrm>
          <a:prstGeom prst="rect">
            <a:avLst/>
          </a:prstGeom>
        </p:spPr>
      </p:pic>
      <p:sp>
        <p:nvSpPr>
          <p:cNvPr id="24" name="Picture 9">
            <a:extLst>
              <a:ext uri="{FF2B5EF4-FFF2-40B4-BE49-F238E27FC236}">
                <a16:creationId xmlns:a16="http://schemas.microsoft.com/office/drawing/2014/main" id="{6887CC6A-843D-4487-8787-8D80ACA55E54}"/>
              </a:ext>
              <a:ext uri="{C183D7F6-B498-43B3-948B-1728B52AA6E4}">
                <adec:decorative xmlns:adec="http://schemas.microsoft.com/office/drawing/2017/decorative" val="1"/>
              </a:ext>
            </a:extLst>
          </p:cNvPr>
          <p:cNvSpPr/>
          <p:nvPr/>
        </p:nvSpPr>
        <p:spPr>
          <a:xfrm>
            <a:off x="7202407" y="4977498"/>
            <a:ext cx="2797035" cy="882088"/>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5B6CD"/>
          </a:solidFill>
          <a:ln w="6793" cap="flat">
            <a:noFill/>
            <a:prstDash val="solid"/>
            <a:miter/>
          </a:ln>
        </p:spPr>
        <p:txBody>
          <a:bodyPr rtlCol="0" anchor="ctr"/>
          <a:lstStyle/>
          <a:p>
            <a:endParaRPr lang="en-US"/>
          </a:p>
        </p:txBody>
      </p:sp>
      <p:sp>
        <p:nvSpPr>
          <p:cNvPr id="18" name="Picture 9">
            <a:extLst>
              <a:ext uri="{FF2B5EF4-FFF2-40B4-BE49-F238E27FC236}">
                <a16:creationId xmlns:a16="http://schemas.microsoft.com/office/drawing/2014/main" id="{107B97E1-6903-4DD1-93A2-A70501616844}"/>
              </a:ext>
              <a:ext uri="{C183D7F6-B498-43B3-948B-1728B52AA6E4}">
                <adec:decorative xmlns:adec="http://schemas.microsoft.com/office/drawing/2017/decorative" val="1"/>
              </a:ext>
            </a:extLst>
          </p:cNvPr>
          <p:cNvSpPr/>
          <p:nvPr/>
        </p:nvSpPr>
        <p:spPr>
          <a:xfrm>
            <a:off x="122573" y="4063262"/>
            <a:ext cx="3263540" cy="2429612"/>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5B6CD"/>
          </a:solidFill>
          <a:ln w="6793" cap="flat">
            <a:noFill/>
            <a:prstDash val="solid"/>
            <a:miter/>
          </a:ln>
        </p:spPr>
        <p:txBody>
          <a:bodyPr rtlCol="0" anchor="ctr"/>
          <a:lstStyle/>
          <a:p>
            <a:endParaRPr lang="en-US"/>
          </a:p>
        </p:txBody>
      </p:sp>
      <p:sp>
        <p:nvSpPr>
          <p:cNvPr id="11" name="Rectangle 10">
            <a:extLst>
              <a:ext uri="{FF2B5EF4-FFF2-40B4-BE49-F238E27FC236}">
                <a16:creationId xmlns:a16="http://schemas.microsoft.com/office/drawing/2014/main" id="{DFA33CBE-62BB-4CB1-A5BA-E8F45A5F5D82}"/>
              </a:ext>
            </a:extLst>
          </p:cNvPr>
          <p:cNvSpPr/>
          <p:nvPr/>
        </p:nvSpPr>
        <p:spPr>
          <a:xfrm>
            <a:off x="1634925" y="2036444"/>
            <a:ext cx="6096000" cy="646331"/>
          </a:xfrm>
          <a:prstGeom prst="rect">
            <a:avLst/>
          </a:prstGeom>
        </p:spPr>
        <p:txBody>
          <a:bodyPr>
            <a:spAutoFit/>
          </a:bodyPr>
          <a:lstStyle/>
          <a:p>
            <a:r>
              <a:rPr lang="en-GB" dirty="0"/>
              <a:t>2. </a:t>
            </a:r>
            <a:r>
              <a:rPr lang="en-GB"/>
              <a:t>What can you infer?</a:t>
            </a:r>
          </a:p>
          <a:p>
            <a:endParaRPr lang="en-GB"/>
          </a:p>
        </p:txBody>
      </p:sp>
      <p:sp>
        <p:nvSpPr>
          <p:cNvPr id="19" name="TextBox 18">
            <a:extLst>
              <a:ext uri="{FF2B5EF4-FFF2-40B4-BE49-F238E27FC236}">
                <a16:creationId xmlns:a16="http://schemas.microsoft.com/office/drawing/2014/main" id="{C91439DA-FEF2-4672-BCA5-927A292F412B}"/>
              </a:ext>
            </a:extLst>
          </p:cNvPr>
          <p:cNvSpPr txBox="1"/>
          <p:nvPr/>
        </p:nvSpPr>
        <p:spPr>
          <a:xfrm>
            <a:off x="315433" y="4237261"/>
            <a:ext cx="2797035" cy="2031325"/>
          </a:xfrm>
          <a:prstGeom prst="rect">
            <a:avLst/>
          </a:prstGeom>
          <a:noFill/>
        </p:spPr>
        <p:txBody>
          <a:bodyPr wrap="square" rtlCol="0">
            <a:spAutoFit/>
          </a:bodyPr>
          <a:lstStyle/>
          <a:p>
            <a:r>
              <a:rPr lang="en-GB">
                <a:latin typeface="Arial" panose="020B0604020202020204" pitchFamily="34" charset="0"/>
              </a:rPr>
              <a:t>Write down any hidden</a:t>
            </a:r>
            <a:r>
              <a:rPr lang="en-GB" dirty="0">
                <a:latin typeface="Arial" panose="020B0604020202020204" pitchFamily="34" charset="0"/>
              </a:rPr>
              <a:t>,</a:t>
            </a:r>
            <a:r>
              <a:rPr lang="en-GB">
                <a:latin typeface="Arial" panose="020B0604020202020204" pitchFamily="34" charset="0"/>
              </a:rPr>
              <a:t> or underlying messages or information you can uncover from the source.  You might also write down what makes you think that.</a:t>
            </a:r>
          </a:p>
        </p:txBody>
      </p:sp>
      <p:pic>
        <p:nvPicPr>
          <p:cNvPr id="7" name="Picture 6" descr="Inner box of inference square. Space for writing thoughts on &quot;what can you see&quot;. One of 3 boxes">
            <a:extLst>
              <a:ext uri="{FF2B5EF4-FFF2-40B4-BE49-F238E27FC236}">
                <a16:creationId xmlns:a16="http://schemas.microsoft.com/office/drawing/2014/main" id="{61AB7298-7860-4B76-B607-3A19943C09B0}"/>
              </a:ext>
              <a:ext uri="{C183D7F6-B498-43B3-948B-1728B52AA6E4}">
                <adec:decorative xmlns:adec="http://schemas.microsoft.com/office/drawing/2017/decorative" val="0"/>
              </a:ext>
            </a:extLst>
          </p:cNvPr>
          <p:cNvPicPr>
            <a:picLocks noChangeAspect="1"/>
          </p:cNvPicPr>
          <p:nvPr/>
        </p:nvPicPr>
        <p:blipFill>
          <a:blip r:embed="rId2">
            <a:duotone>
              <a:prstClr val="black"/>
              <a:srgbClr val="002060">
                <a:tint val="45000"/>
                <a:satMod val="400000"/>
              </a:srgbClr>
            </a:duotone>
          </a:blip>
          <a:stretch>
            <a:fillRect/>
          </a:stretch>
        </p:blipFill>
        <p:spPr>
          <a:xfrm>
            <a:off x="3236975" y="2781382"/>
            <a:ext cx="5076873" cy="2226930"/>
          </a:xfrm>
          <a:prstGeom prst="rect">
            <a:avLst/>
          </a:prstGeom>
        </p:spPr>
      </p:pic>
      <p:sp>
        <p:nvSpPr>
          <p:cNvPr id="15" name="Picture 9">
            <a:extLst>
              <a:ext uri="{FF2B5EF4-FFF2-40B4-BE49-F238E27FC236}">
                <a16:creationId xmlns:a16="http://schemas.microsoft.com/office/drawing/2014/main" id="{5FF63406-537D-4F8D-AE94-1D1516306536}"/>
              </a:ext>
              <a:ext uri="{C183D7F6-B498-43B3-948B-1728B52AA6E4}">
                <adec:decorative xmlns:adec="http://schemas.microsoft.com/office/drawing/2017/decorative" val="1"/>
              </a:ext>
            </a:extLst>
          </p:cNvPr>
          <p:cNvSpPr/>
          <p:nvPr/>
        </p:nvSpPr>
        <p:spPr>
          <a:xfrm>
            <a:off x="7538027" y="2438103"/>
            <a:ext cx="3086087" cy="1478852"/>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5B6CD"/>
          </a:solidFill>
          <a:ln w="6793" cap="flat">
            <a:noFill/>
            <a:prstDash val="solid"/>
            <a:miter/>
          </a:ln>
        </p:spPr>
        <p:txBody>
          <a:bodyPr rtlCol="0" anchor="ctr"/>
          <a:lstStyle/>
          <a:p>
            <a:endParaRPr lang="en-US"/>
          </a:p>
        </p:txBody>
      </p:sp>
      <p:sp>
        <p:nvSpPr>
          <p:cNvPr id="10" name="Rectangle 9">
            <a:extLst>
              <a:ext uri="{FF2B5EF4-FFF2-40B4-BE49-F238E27FC236}">
                <a16:creationId xmlns:a16="http://schemas.microsoft.com/office/drawing/2014/main" id="{C60EF867-ECD6-4494-9A81-6BF8D78A6343}"/>
              </a:ext>
            </a:extLst>
          </p:cNvPr>
          <p:cNvSpPr/>
          <p:nvPr/>
        </p:nvSpPr>
        <p:spPr>
          <a:xfrm>
            <a:off x="3386113" y="2843011"/>
            <a:ext cx="6096000" cy="369332"/>
          </a:xfrm>
          <a:prstGeom prst="rect">
            <a:avLst/>
          </a:prstGeom>
        </p:spPr>
        <p:txBody>
          <a:bodyPr>
            <a:spAutoFit/>
          </a:bodyPr>
          <a:lstStyle/>
          <a:p>
            <a:r>
              <a:rPr lang="en-GB" dirty="0"/>
              <a:t>1. </a:t>
            </a:r>
            <a:r>
              <a:rPr lang="en-GB"/>
              <a:t>What can you see?</a:t>
            </a:r>
          </a:p>
        </p:txBody>
      </p:sp>
      <p:sp>
        <p:nvSpPr>
          <p:cNvPr id="16" name="TextBox 15">
            <a:extLst>
              <a:ext uri="{FF2B5EF4-FFF2-40B4-BE49-F238E27FC236}">
                <a16:creationId xmlns:a16="http://schemas.microsoft.com/office/drawing/2014/main" id="{2C68B3B6-F18E-4733-B3F0-C86E45CFC9E1}"/>
              </a:ext>
            </a:extLst>
          </p:cNvPr>
          <p:cNvSpPr txBox="1"/>
          <p:nvPr/>
        </p:nvSpPr>
        <p:spPr>
          <a:xfrm>
            <a:off x="7682552" y="2560336"/>
            <a:ext cx="2797035" cy="1200329"/>
          </a:xfrm>
          <a:prstGeom prst="rect">
            <a:avLst/>
          </a:prstGeom>
          <a:noFill/>
        </p:spPr>
        <p:txBody>
          <a:bodyPr wrap="square" rtlCol="0">
            <a:spAutoFit/>
          </a:bodyPr>
          <a:lstStyle/>
          <a:p>
            <a:r>
              <a:rPr lang="en-GB"/>
              <a:t>Write down everything the source tells you about the person, place, event or thing.</a:t>
            </a:r>
          </a:p>
        </p:txBody>
      </p:sp>
      <p:pic>
        <p:nvPicPr>
          <p:cNvPr id="8" name="Picture 7" descr="Part of inference grid. Box to indicate where historical evidence would be placed. ">
            <a:extLst>
              <a:ext uri="{FF2B5EF4-FFF2-40B4-BE49-F238E27FC236}">
                <a16:creationId xmlns:a16="http://schemas.microsoft.com/office/drawing/2014/main" id="{2E8E66CE-2334-47EE-BF66-BA5D24CC6253}"/>
              </a:ext>
            </a:extLst>
          </p:cNvPr>
          <p:cNvPicPr>
            <a:picLocks noChangeAspect="1"/>
          </p:cNvPicPr>
          <p:nvPr/>
        </p:nvPicPr>
        <p:blipFill>
          <a:blip r:embed="rId2">
            <a:duotone>
              <a:prstClr val="black"/>
              <a:schemeClr val="bg1">
                <a:lumMod val="65000"/>
                <a:tint val="45000"/>
                <a:satMod val="400000"/>
              </a:schemeClr>
            </a:duotone>
          </a:blip>
          <a:stretch>
            <a:fillRect/>
          </a:stretch>
        </p:blipFill>
        <p:spPr>
          <a:xfrm>
            <a:off x="4501893" y="3428989"/>
            <a:ext cx="2292981" cy="956377"/>
          </a:xfrm>
          <a:prstGeom prst="rect">
            <a:avLst/>
          </a:prstGeom>
        </p:spPr>
      </p:pic>
      <p:sp>
        <p:nvSpPr>
          <p:cNvPr id="25" name="TextBox 24">
            <a:extLst>
              <a:ext uri="{FF2B5EF4-FFF2-40B4-BE49-F238E27FC236}">
                <a16:creationId xmlns:a16="http://schemas.microsoft.com/office/drawing/2014/main" id="{5DEF9B11-3370-4386-97D9-294916E68A47}"/>
              </a:ext>
            </a:extLst>
          </p:cNvPr>
          <p:cNvSpPr txBox="1"/>
          <p:nvPr/>
        </p:nvSpPr>
        <p:spPr>
          <a:xfrm>
            <a:off x="7253515" y="5106919"/>
            <a:ext cx="2797035" cy="646331"/>
          </a:xfrm>
          <a:prstGeom prst="rect">
            <a:avLst/>
          </a:prstGeom>
          <a:noFill/>
        </p:spPr>
        <p:txBody>
          <a:bodyPr wrap="square" rtlCol="0">
            <a:spAutoFit/>
          </a:bodyPr>
          <a:lstStyle/>
          <a:p>
            <a:pPr algn="ctr"/>
            <a:r>
              <a:rPr lang="en-GB"/>
              <a:t>Historical evidence goes here!</a:t>
            </a:r>
          </a:p>
        </p:txBody>
      </p:sp>
      <p:pic>
        <p:nvPicPr>
          <p:cNvPr id="14" name="Picture 9">
            <a:extLst>
              <a:ext uri="{FF2B5EF4-FFF2-40B4-BE49-F238E27FC236}">
                <a16:creationId xmlns:a16="http://schemas.microsoft.com/office/drawing/2014/main" id="{28D23728-60B7-413E-97C6-B3397CF5E8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721986" flipV="1">
            <a:off x="5985345" y="2658286"/>
            <a:ext cx="1522965" cy="433438"/>
          </a:xfrm>
          <a:prstGeom prst="rect">
            <a:avLst/>
          </a:prstGeom>
        </p:spPr>
      </p:pic>
      <p:pic>
        <p:nvPicPr>
          <p:cNvPr id="17" name="Picture 9">
            <a:extLst>
              <a:ext uri="{FF2B5EF4-FFF2-40B4-BE49-F238E27FC236}">
                <a16:creationId xmlns:a16="http://schemas.microsoft.com/office/drawing/2014/main" id="{21680A06-4749-420F-9C03-85238689D6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787001" flipV="1">
            <a:off x="1122110" y="3289467"/>
            <a:ext cx="1522965" cy="433438"/>
          </a:xfrm>
          <a:prstGeom prst="rect">
            <a:avLst/>
          </a:prstGeom>
        </p:spPr>
      </p:pic>
      <p:pic>
        <p:nvPicPr>
          <p:cNvPr id="20" name="Picture 9">
            <a:extLst>
              <a:ext uri="{FF2B5EF4-FFF2-40B4-BE49-F238E27FC236}">
                <a16:creationId xmlns:a16="http://schemas.microsoft.com/office/drawing/2014/main" id="{2EBA9450-DADC-4487-8664-3CDA85C05A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721986" flipV="1">
            <a:off x="4462789" y="1122520"/>
            <a:ext cx="1522965" cy="433438"/>
          </a:xfrm>
          <a:prstGeom prst="rect">
            <a:avLst/>
          </a:prstGeom>
        </p:spPr>
      </p:pic>
      <p:pic>
        <p:nvPicPr>
          <p:cNvPr id="23" name="Picture 9">
            <a:extLst>
              <a:ext uri="{FF2B5EF4-FFF2-40B4-BE49-F238E27FC236}">
                <a16:creationId xmlns:a16="http://schemas.microsoft.com/office/drawing/2014/main" id="{D76D1D68-EC4D-4149-A8F7-F61B3F1CD2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27422" flipV="1">
            <a:off x="5929049" y="4491203"/>
            <a:ext cx="1522965" cy="433438"/>
          </a:xfrm>
          <a:prstGeom prst="rect">
            <a:avLst/>
          </a:prstGeom>
        </p:spPr>
      </p:pic>
    </p:spTree>
    <p:extLst>
      <p:ext uri="{BB962C8B-B14F-4D97-AF65-F5344CB8AC3E}">
        <p14:creationId xmlns:p14="http://schemas.microsoft.com/office/powerpoint/2010/main" val="418819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80DD-5DB8-7114-D229-8CCE15EEAFF9}"/>
              </a:ext>
            </a:extLst>
          </p:cNvPr>
          <p:cNvSpPr>
            <a:spLocks noGrp="1"/>
          </p:cNvSpPr>
          <p:nvPr>
            <p:ph type="title" idx="4294967295"/>
          </p:nvPr>
        </p:nvSpPr>
        <p:spPr>
          <a:xfrm>
            <a:off x="838200" y="-1325563"/>
            <a:ext cx="10515600" cy="1325563"/>
          </a:xfrm>
          <a:prstGeom prst="rect">
            <a:avLst/>
          </a:prstGeom>
        </p:spPr>
        <p:txBody>
          <a:bodyPr anchor="b"/>
          <a:lstStyle/>
          <a:p>
            <a:r>
              <a:rPr lang="en-GB"/>
              <a:t>Blank inference grid</a:t>
            </a:r>
          </a:p>
        </p:txBody>
      </p:sp>
      <p:pic>
        <p:nvPicPr>
          <p:cNvPr id="21" name="Picture 20" descr="Outer of hree boxes creating an inference grid for analysing historical evidence">
            <a:extLst>
              <a:ext uri="{FF2B5EF4-FFF2-40B4-BE49-F238E27FC236}">
                <a16:creationId xmlns:a16="http://schemas.microsoft.com/office/drawing/2014/main" id="{DC193CEA-7B81-456D-A136-0019F205C81E}"/>
              </a:ext>
            </a:extLst>
          </p:cNvPr>
          <p:cNvPicPr>
            <a:picLocks noChangeAspect="1"/>
          </p:cNvPicPr>
          <p:nvPr/>
        </p:nvPicPr>
        <p:blipFill>
          <a:blip r:embed="rId2"/>
          <a:stretch>
            <a:fillRect/>
          </a:stretch>
        </p:blipFill>
        <p:spPr>
          <a:xfrm>
            <a:off x="219456" y="219457"/>
            <a:ext cx="11832336" cy="6492240"/>
          </a:xfrm>
          <a:prstGeom prst="rect">
            <a:avLst/>
          </a:prstGeom>
        </p:spPr>
      </p:pic>
      <p:sp>
        <p:nvSpPr>
          <p:cNvPr id="29" name="Rectangle 28">
            <a:extLst>
              <a:ext uri="{FF2B5EF4-FFF2-40B4-BE49-F238E27FC236}">
                <a16:creationId xmlns:a16="http://schemas.microsoft.com/office/drawing/2014/main" id="{B652FD72-C0CC-4791-A726-5063B3A65CC4}"/>
              </a:ext>
            </a:extLst>
          </p:cNvPr>
          <p:cNvSpPr/>
          <p:nvPr/>
        </p:nvSpPr>
        <p:spPr>
          <a:xfrm>
            <a:off x="476770" y="552478"/>
            <a:ext cx="3480440" cy="369332"/>
          </a:xfrm>
          <a:prstGeom prst="rect">
            <a:avLst/>
          </a:prstGeom>
        </p:spPr>
        <p:txBody>
          <a:bodyPr wrap="none">
            <a:spAutoFit/>
          </a:bodyPr>
          <a:lstStyle/>
          <a:p>
            <a:r>
              <a:rPr lang="en-GB" dirty="0"/>
              <a:t>3. </a:t>
            </a:r>
            <a:r>
              <a:rPr lang="en-GB"/>
              <a:t>What questions do you have?</a:t>
            </a:r>
          </a:p>
        </p:txBody>
      </p:sp>
      <p:pic>
        <p:nvPicPr>
          <p:cNvPr id="23" name="Picture 22" descr="Middle of three boxes creating an inference grid for analysing historical evidence">
            <a:extLst>
              <a:ext uri="{FF2B5EF4-FFF2-40B4-BE49-F238E27FC236}">
                <a16:creationId xmlns:a16="http://schemas.microsoft.com/office/drawing/2014/main" id="{DC9DE0B7-CE1C-4B91-8504-33A345182045}"/>
              </a:ext>
            </a:extLst>
          </p:cNvPr>
          <p:cNvPicPr>
            <a:picLocks noChangeAspect="1"/>
          </p:cNvPicPr>
          <p:nvPr/>
        </p:nvPicPr>
        <p:blipFill>
          <a:blip r:embed="rId2">
            <a:duotone>
              <a:prstClr val="black"/>
              <a:schemeClr val="accent1">
                <a:tint val="45000"/>
                <a:satMod val="400000"/>
              </a:schemeClr>
            </a:duotone>
          </a:blip>
          <a:stretch>
            <a:fillRect/>
          </a:stretch>
        </p:blipFill>
        <p:spPr>
          <a:xfrm>
            <a:off x="1451061" y="1273820"/>
            <a:ext cx="9026988" cy="4541764"/>
          </a:xfrm>
          <a:prstGeom prst="rect">
            <a:avLst/>
          </a:prstGeom>
        </p:spPr>
      </p:pic>
      <p:sp>
        <p:nvSpPr>
          <p:cNvPr id="28" name="Rectangle 27">
            <a:extLst>
              <a:ext uri="{FF2B5EF4-FFF2-40B4-BE49-F238E27FC236}">
                <a16:creationId xmlns:a16="http://schemas.microsoft.com/office/drawing/2014/main" id="{AB80F245-7609-4E06-AFE8-9E81D1E58CB0}"/>
              </a:ext>
            </a:extLst>
          </p:cNvPr>
          <p:cNvSpPr/>
          <p:nvPr/>
        </p:nvSpPr>
        <p:spPr>
          <a:xfrm>
            <a:off x="1713951" y="1573734"/>
            <a:ext cx="6096000" cy="646331"/>
          </a:xfrm>
          <a:prstGeom prst="rect">
            <a:avLst/>
          </a:prstGeom>
        </p:spPr>
        <p:txBody>
          <a:bodyPr>
            <a:spAutoFit/>
          </a:bodyPr>
          <a:lstStyle/>
          <a:p>
            <a:r>
              <a:rPr lang="en-GB" dirty="0"/>
              <a:t>2.</a:t>
            </a:r>
            <a:r>
              <a:rPr lang="en-GB"/>
              <a:t>What can you infer?</a:t>
            </a:r>
          </a:p>
          <a:p>
            <a:endParaRPr lang="en-GB"/>
          </a:p>
        </p:txBody>
      </p:sp>
      <p:pic>
        <p:nvPicPr>
          <p:cNvPr id="24" name="Picture 23" descr="Inner of three boxes creating an inference grid for analysing historical evidence">
            <a:extLst>
              <a:ext uri="{FF2B5EF4-FFF2-40B4-BE49-F238E27FC236}">
                <a16:creationId xmlns:a16="http://schemas.microsoft.com/office/drawing/2014/main" id="{6308D202-FD77-4AAA-87DC-5F96551DF463}"/>
              </a:ext>
            </a:extLst>
          </p:cNvPr>
          <p:cNvPicPr>
            <a:picLocks noChangeAspect="1"/>
          </p:cNvPicPr>
          <p:nvPr/>
        </p:nvPicPr>
        <p:blipFill>
          <a:blip r:embed="rId2">
            <a:duotone>
              <a:prstClr val="black"/>
              <a:srgbClr val="002060">
                <a:tint val="45000"/>
                <a:satMod val="400000"/>
              </a:srgbClr>
            </a:duotone>
          </a:blip>
          <a:stretch>
            <a:fillRect/>
          </a:stretch>
        </p:blipFill>
        <p:spPr>
          <a:xfrm>
            <a:off x="3128150" y="2401491"/>
            <a:ext cx="5672810" cy="2488333"/>
          </a:xfrm>
          <a:prstGeom prst="rect">
            <a:avLst/>
          </a:prstGeom>
        </p:spPr>
      </p:pic>
      <p:sp>
        <p:nvSpPr>
          <p:cNvPr id="27" name="Rectangle 26">
            <a:extLst>
              <a:ext uri="{FF2B5EF4-FFF2-40B4-BE49-F238E27FC236}">
                <a16:creationId xmlns:a16="http://schemas.microsoft.com/office/drawing/2014/main" id="{D356E46C-539D-4DED-8E4D-C3897BA22F30}"/>
              </a:ext>
            </a:extLst>
          </p:cNvPr>
          <p:cNvSpPr/>
          <p:nvPr/>
        </p:nvSpPr>
        <p:spPr>
          <a:xfrm>
            <a:off x="3294673" y="2572075"/>
            <a:ext cx="6096000" cy="369332"/>
          </a:xfrm>
          <a:prstGeom prst="rect">
            <a:avLst/>
          </a:prstGeom>
        </p:spPr>
        <p:txBody>
          <a:bodyPr>
            <a:spAutoFit/>
          </a:bodyPr>
          <a:lstStyle/>
          <a:p>
            <a:r>
              <a:rPr lang="en-GB" dirty="0"/>
              <a:t>1. </a:t>
            </a:r>
            <a:r>
              <a:rPr lang="en-GB"/>
              <a:t>What can you see?</a:t>
            </a:r>
          </a:p>
        </p:txBody>
      </p:sp>
      <p:pic>
        <p:nvPicPr>
          <p:cNvPr id="25" name="Picture 24" descr="Box showing where image should be placed in Iinference grid">
            <a:extLst>
              <a:ext uri="{FF2B5EF4-FFF2-40B4-BE49-F238E27FC236}">
                <a16:creationId xmlns:a16="http://schemas.microsoft.com/office/drawing/2014/main" id="{D17D2FD7-93BE-4ECB-9746-841AE6EC9C9B}"/>
              </a:ext>
            </a:extLst>
          </p:cNvPr>
          <p:cNvPicPr>
            <a:picLocks noChangeAspect="1"/>
          </p:cNvPicPr>
          <p:nvPr/>
        </p:nvPicPr>
        <p:blipFill>
          <a:blip r:embed="rId2">
            <a:duotone>
              <a:prstClr val="black"/>
              <a:schemeClr val="bg1">
                <a:lumMod val="65000"/>
                <a:tint val="45000"/>
                <a:satMod val="400000"/>
              </a:schemeClr>
            </a:duotone>
          </a:blip>
          <a:stretch>
            <a:fillRect/>
          </a:stretch>
        </p:blipFill>
        <p:spPr>
          <a:xfrm>
            <a:off x="4786335" y="3198285"/>
            <a:ext cx="2292981" cy="956377"/>
          </a:xfrm>
          <a:prstGeom prst="rect">
            <a:avLst/>
          </a:prstGeom>
        </p:spPr>
      </p:pic>
    </p:spTree>
    <p:extLst>
      <p:ext uri="{BB962C8B-B14F-4D97-AF65-F5344CB8AC3E}">
        <p14:creationId xmlns:p14="http://schemas.microsoft.com/office/powerpoint/2010/main" val="206554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0E1055-5415-4B5C-9FBB-60AE11CBD5F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80960" y="586612"/>
            <a:ext cx="3793751" cy="6002238"/>
          </a:xfrm>
          <a:prstGeom prst="rect">
            <a:avLst/>
          </a:prstGeom>
        </p:spPr>
      </p:pic>
      <p:pic>
        <p:nvPicPr>
          <p:cNvPr id="12" name="Picture 11">
            <a:extLst>
              <a:ext uri="{FF2B5EF4-FFF2-40B4-BE49-F238E27FC236}">
                <a16:creationId xmlns:a16="http://schemas.microsoft.com/office/drawing/2014/main" id="{E70C5996-07C4-4416-9959-C1F0160277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31731" y="5680437"/>
            <a:ext cx="1683624" cy="1085647"/>
          </a:xfrm>
          <a:prstGeom prst="rect">
            <a:avLst/>
          </a:prstGeom>
        </p:spPr>
      </p:pic>
      <p:sp>
        <p:nvSpPr>
          <p:cNvPr id="13" name="Picture Placeholder 39">
            <a:extLst>
              <a:ext uri="{FF2B5EF4-FFF2-40B4-BE49-F238E27FC236}">
                <a16:creationId xmlns:a16="http://schemas.microsoft.com/office/drawing/2014/main" id="{61501572-A496-4CED-BFD5-2D46A599A47B}"/>
              </a:ext>
              <a:ext uri="{C183D7F6-B498-43B3-948B-1728B52AA6E4}">
                <adec:decorative xmlns:adec="http://schemas.microsoft.com/office/drawing/2017/decorative" val="1"/>
              </a:ext>
            </a:extLst>
          </p:cNvPr>
          <p:cNvSpPr txBox="1">
            <a:spLocks/>
          </p:cNvSpPr>
          <p:nvPr/>
        </p:nvSpPr>
        <p:spPr>
          <a:xfrm rot="20151158">
            <a:off x="6861695" y="508355"/>
            <a:ext cx="1769427"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6" name="Title 1">
            <a:extLst>
              <a:ext uri="{FF2B5EF4-FFF2-40B4-BE49-F238E27FC236}">
                <a16:creationId xmlns:a16="http://schemas.microsoft.com/office/drawing/2014/main" id="{CCCB6981-C27E-421D-9BCA-B9B2B9E92EA0}"/>
              </a:ext>
            </a:extLst>
          </p:cNvPr>
          <p:cNvSpPr txBox="1">
            <a:spLocks noGrp="1"/>
          </p:cNvSpPr>
          <p:nvPr>
            <p:ph type="title" idx="4294967295"/>
          </p:nvPr>
        </p:nvSpPr>
        <p:spPr>
          <a:xfrm>
            <a:off x="278899" y="265224"/>
            <a:ext cx="7323773" cy="710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597F32"/>
                </a:solidFill>
                <a:effectLst/>
                <a:uLnTx/>
                <a:uFillTx/>
                <a:latin typeface="Arial" panose="020B0604020202020204" pitchFamily="34" charset="0"/>
                <a:ea typeface="+mj-ea"/>
                <a:cs typeface="+mj-cs"/>
              </a:rPr>
              <a:t>Activities to help you analyse photos or paintings.</a:t>
            </a:r>
            <a:endParaRPr kumimoji="0" lang="en-US" sz="3200" b="1" i="0" u="none" strike="noStrike" kern="1200" cap="none" spc="0" normalizeH="0" baseline="0" noProof="0" dirty="0">
              <a:ln>
                <a:noFill/>
              </a:ln>
              <a:solidFill>
                <a:srgbClr val="597F32"/>
              </a:solidFill>
              <a:effectLst/>
              <a:uLnTx/>
              <a:uFillTx/>
              <a:latin typeface="Arial" panose="020B0604020202020204" pitchFamily="34" charset="0"/>
              <a:ea typeface="+mj-ea"/>
              <a:cs typeface="+mj-cs"/>
            </a:endParaRPr>
          </a:p>
        </p:txBody>
      </p:sp>
      <p:sp>
        <p:nvSpPr>
          <p:cNvPr id="7" name="Content Placeholder 2">
            <a:extLst>
              <a:ext uri="{FF2B5EF4-FFF2-40B4-BE49-F238E27FC236}">
                <a16:creationId xmlns:a16="http://schemas.microsoft.com/office/drawing/2014/main" id="{9B9A5C38-B9EF-454B-9956-AA164808AE93}"/>
              </a:ext>
            </a:extLst>
          </p:cNvPr>
          <p:cNvSpPr>
            <a:spLocks noGrp="1"/>
          </p:cNvSpPr>
          <p:nvPr>
            <p:ph idx="1"/>
          </p:nvPr>
        </p:nvSpPr>
        <p:spPr>
          <a:xfrm>
            <a:off x="278899" y="1473976"/>
            <a:ext cx="7451790" cy="5162418"/>
          </a:xfrm>
        </p:spPr>
        <p:txBody>
          <a:bodyPr>
            <a:normAutofit fontScale="77500" lnSpcReduction="20000"/>
          </a:bodyPr>
          <a:lstStyle/>
          <a:p>
            <a:pPr marL="0" lvl="0" indent="0">
              <a:buNone/>
            </a:pPr>
            <a:r>
              <a:rPr lang="en-GB" sz="4100"/>
              <a:t>What can you see? </a:t>
            </a:r>
          </a:p>
          <a:p>
            <a:pPr marL="457200" lvl="0" indent="-457200">
              <a:buFont typeface="Arial" panose="020B0604020202020204" pitchFamily="34" charset="0"/>
              <a:buChar char="•"/>
            </a:pPr>
            <a:r>
              <a:rPr lang="en-GB"/>
              <a:t>Divide the image into sections. Describe what you see in each section in as much detail as you can.</a:t>
            </a:r>
          </a:p>
          <a:p>
            <a:pPr marL="457200" lvl="0" indent="-457200">
              <a:buFont typeface="Arial" panose="020B0604020202020204" pitchFamily="34" charset="0"/>
              <a:buChar char="•"/>
            </a:pPr>
            <a:r>
              <a:rPr lang="en-GB"/>
              <a:t>Start with the centre of the image and work your way out to the four corners. Describe what you see in every part of the image.</a:t>
            </a:r>
          </a:p>
          <a:p>
            <a:pPr marL="457200" indent="-457200">
              <a:buFont typeface="Arial" panose="020B0604020202020204" pitchFamily="34" charset="0"/>
              <a:buChar char="•"/>
            </a:pPr>
            <a:r>
              <a:rPr lang="en-GB"/>
              <a:t>Look out for different things that the artist / photographer chose to capture in their image. </a:t>
            </a:r>
          </a:p>
          <a:p>
            <a:pPr marL="800100" lvl="1" indent="-342900">
              <a:buFont typeface="Arial" panose="020B0604020202020204" pitchFamily="34" charset="0"/>
              <a:buChar char="•"/>
            </a:pPr>
            <a:r>
              <a:rPr lang="en-GB"/>
              <a:t>The setting and the environment</a:t>
            </a:r>
          </a:p>
          <a:p>
            <a:pPr marL="800100" lvl="1" indent="-342900">
              <a:buFont typeface="Arial" panose="020B0604020202020204" pitchFamily="34" charset="0"/>
              <a:buChar char="•"/>
            </a:pPr>
            <a:r>
              <a:rPr lang="en-GB"/>
              <a:t>Buildings</a:t>
            </a:r>
          </a:p>
          <a:p>
            <a:pPr marL="800100" lvl="1" indent="-342900">
              <a:buFont typeface="Arial" panose="020B0604020202020204" pitchFamily="34" charset="0"/>
              <a:buChar char="•"/>
            </a:pPr>
            <a:r>
              <a:rPr lang="en-GB"/>
              <a:t>People</a:t>
            </a:r>
          </a:p>
          <a:p>
            <a:pPr marL="800100" lvl="1" indent="-342900">
              <a:buFont typeface="Arial" panose="020B0604020202020204" pitchFamily="34" charset="0"/>
              <a:buChar char="•"/>
            </a:pPr>
            <a:r>
              <a:rPr lang="en-GB"/>
              <a:t>Objects</a:t>
            </a:r>
          </a:p>
          <a:p>
            <a:pPr marL="457200" lvl="0" indent="-457200">
              <a:buFont typeface="Arial" panose="020B0604020202020204" pitchFamily="34" charset="0"/>
              <a:buChar char="•"/>
            </a:pPr>
            <a:r>
              <a:rPr lang="en-GB"/>
              <a:t>Play “spot it” with the image or do a drag and drop activity on an interactive whiteboard</a:t>
            </a:r>
          </a:p>
          <a:p>
            <a:pPr marL="457200" lvl="0" indent="-457200">
              <a:buFont typeface="Arial" panose="020B0604020202020204" pitchFamily="34" charset="0"/>
              <a:buChar char="•"/>
            </a:pPr>
            <a:r>
              <a:rPr lang="en-GB"/>
              <a:t>Play “eye spy” with the image.</a:t>
            </a:r>
          </a:p>
          <a:p>
            <a:pPr marL="0" lvl="0" indent="0">
              <a:buNone/>
            </a:pPr>
            <a:endParaRPr lang="en-GB"/>
          </a:p>
        </p:txBody>
      </p:sp>
      <p:sp>
        <p:nvSpPr>
          <p:cNvPr id="14" name="Text Placeholder 41">
            <a:extLst>
              <a:ext uri="{FF2B5EF4-FFF2-40B4-BE49-F238E27FC236}">
                <a16:creationId xmlns:a16="http://schemas.microsoft.com/office/drawing/2014/main" id="{E496BD19-A9B9-4784-AD52-B305F6B4EF41}"/>
              </a:ext>
            </a:extLst>
          </p:cNvPr>
          <p:cNvSpPr txBox="1">
            <a:spLocks/>
          </p:cNvSpPr>
          <p:nvPr/>
        </p:nvSpPr>
        <p:spPr>
          <a:xfrm rot="19968762">
            <a:off x="6830562" y="684294"/>
            <a:ext cx="1700794" cy="393089"/>
          </a:xfrm>
          <a:prstGeom prst="rect">
            <a:avLst/>
          </a:prstGeom>
          <a:noFill/>
        </p:spPr>
        <p:txBody>
          <a:bodyPr anchor="ctr" anchorCtr="0">
            <a:no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Look</a:t>
            </a:r>
          </a:p>
        </p:txBody>
      </p:sp>
      <p:sp>
        <p:nvSpPr>
          <p:cNvPr id="11" name="Rectangle 10">
            <a:extLst>
              <a:ext uri="{FF2B5EF4-FFF2-40B4-BE49-F238E27FC236}">
                <a16:creationId xmlns:a16="http://schemas.microsoft.com/office/drawing/2014/main" id="{8217C7D9-9545-4D1D-9E38-DBD7CB3BBFCF}"/>
              </a:ext>
            </a:extLst>
          </p:cNvPr>
          <p:cNvSpPr/>
          <p:nvPr/>
        </p:nvSpPr>
        <p:spPr>
          <a:xfrm>
            <a:off x="7847071" y="1228397"/>
            <a:ext cx="3384365" cy="4401205"/>
          </a:xfrm>
          <a:prstGeom prst="rect">
            <a:avLst/>
          </a:prstGeom>
        </p:spPr>
        <p:txBody>
          <a:bodyPr wrap="square">
            <a:spAutoFit/>
          </a:bodyPr>
          <a:lstStyle/>
          <a:p>
            <a:pPr marL="285750" indent="-285750">
              <a:buFont typeface="Arial" panose="020B0604020202020204" pitchFamily="34" charset="0"/>
              <a:buChar char="•"/>
            </a:pPr>
            <a:r>
              <a:rPr lang="en-GB" sz="2000" dirty="0"/>
              <a:t>What is the landscape like?</a:t>
            </a:r>
          </a:p>
          <a:p>
            <a:pPr marL="285750" indent="-285750">
              <a:buFont typeface="Arial" panose="020B0604020202020204" pitchFamily="34" charset="0"/>
              <a:buChar char="•"/>
            </a:pPr>
            <a:r>
              <a:rPr lang="en-GB" sz="2000" dirty="0"/>
              <a:t>What is the weather like?</a:t>
            </a:r>
          </a:p>
          <a:p>
            <a:pPr marL="285750" indent="-285750">
              <a:buFont typeface="Arial" panose="020B0604020202020204" pitchFamily="34" charset="0"/>
              <a:buChar char="•"/>
            </a:pPr>
            <a:r>
              <a:rPr lang="en-GB" sz="2000" dirty="0"/>
              <a:t>Are there people / animals in the image?  How many?</a:t>
            </a:r>
          </a:p>
          <a:p>
            <a:pPr marL="285750" indent="-285750">
              <a:buFont typeface="Arial" panose="020B0604020202020204" pitchFamily="34" charset="0"/>
              <a:buChar char="•"/>
            </a:pPr>
            <a:r>
              <a:rPr lang="en-GB" sz="2000" dirty="0"/>
              <a:t>What are they doing?</a:t>
            </a:r>
          </a:p>
          <a:p>
            <a:pPr marL="285750" indent="-285750">
              <a:buFont typeface="Arial" panose="020B0604020202020204" pitchFamily="34" charset="0"/>
              <a:buChar char="•"/>
            </a:pPr>
            <a:r>
              <a:rPr lang="en-GB" sz="2000" dirty="0"/>
              <a:t>What are they holding / using?</a:t>
            </a:r>
          </a:p>
          <a:p>
            <a:pPr marL="285750" indent="-285750">
              <a:buFont typeface="Arial" panose="020B0604020202020204" pitchFamily="34" charset="0"/>
              <a:buChar char="•"/>
            </a:pPr>
            <a:r>
              <a:rPr lang="en-GB" sz="2000" dirty="0"/>
              <a:t>What objects are in the background and the foreground?</a:t>
            </a:r>
          </a:p>
          <a:p>
            <a:pPr marL="285750" indent="-285750">
              <a:buFont typeface="Arial" panose="020B0604020202020204" pitchFamily="34" charset="0"/>
              <a:buChar char="•"/>
            </a:pPr>
            <a:r>
              <a:rPr lang="en-GB" sz="2000" dirty="0"/>
              <a:t>Can you tell where the image was captured?</a:t>
            </a:r>
          </a:p>
        </p:txBody>
      </p:sp>
    </p:spTree>
    <p:extLst>
      <p:ext uri="{BB962C8B-B14F-4D97-AF65-F5344CB8AC3E}">
        <p14:creationId xmlns:p14="http://schemas.microsoft.com/office/powerpoint/2010/main" val="309210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1" grpId="0"/>
    </p:bldLst>
  </p:timing>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7A466D0F0B014199F17874A9089BD2" ma:contentTypeVersion="16" ma:contentTypeDescription="Create a new document." ma:contentTypeScope="" ma:versionID="880b6d2babd561a8d5d67cb13094e797">
  <xsd:schema xmlns:xsd="http://www.w3.org/2001/XMLSchema" xmlns:xs="http://www.w3.org/2001/XMLSchema" xmlns:p="http://schemas.microsoft.com/office/2006/metadata/properties" xmlns:ns2="408036ea-1b9e-4437-8296-2e19a6775779" xmlns:ns3="07b4d3a2-3fa1-401f-bd62-629c5e67585e" xmlns:ns4="bb952b06-3268-4e55-b0fe-9eb49669fc08" targetNamespace="http://schemas.microsoft.com/office/2006/metadata/properties" ma:root="true" ma:fieldsID="c42500fa79a45c8ad3ddad5b2315fdd8" ns2:_="" ns3:_="" ns4:_="">
    <xsd:import namespace="408036ea-1b9e-4437-8296-2e19a6775779"/>
    <xsd:import namespace="07b4d3a2-3fa1-401f-bd62-629c5e67585e"/>
    <xsd:import namespace="bb952b06-3268-4e55-b0fe-9eb49669fc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036ea-1b9e-4437-8296-2e19a6775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f4335e-c6cf-4429-aa3a-f62cbecd1b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b4d3a2-3fa1-401f-bd62-629c5e67585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952b06-3268-4e55-b0fe-9eb49669fc0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cb3f3a3-df16-4a80-a814-479147323afc}" ma:internalName="TaxCatchAll" ma:showField="CatchAllData" ma:web="07b4d3a2-3fa1-401f-bd62-629c5e675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7b4d3a2-3fa1-401f-bd62-629c5e67585e">
      <UserInfo>
        <DisplayName>Horsley, Daisy</DisplayName>
        <AccountId>21</AccountId>
        <AccountType/>
      </UserInfo>
      <UserInfo>
        <DisplayName>Angel, Victoria</DisplayName>
        <AccountId>24</AccountId>
        <AccountType/>
      </UserInfo>
    </SharedWithUsers>
    <lcf76f155ced4ddcb4097134ff3c332f xmlns="408036ea-1b9e-4437-8296-2e19a6775779">
      <Terms xmlns="http://schemas.microsoft.com/office/infopath/2007/PartnerControls"/>
    </lcf76f155ced4ddcb4097134ff3c332f>
    <TaxCatchAll xmlns="bb952b06-3268-4e55-b0fe-9eb49669fc08" xsi:nil="true"/>
  </documentManagement>
</p:properties>
</file>

<file path=customXml/itemProps1.xml><?xml version="1.0" encoding="utf-8"?>
<ds:datastoreItem xmlns:ds="http://schemas.openxmlformats.org/officeDocument/2006/customXml" ds:itemID="{02B53089-F737-432F-83B2-6448EC54B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036ea-1b9e-4437-8296-2e19a6775779"/>
    <ds:schemaRef ds:uri="07b4d3a2-3fa1-401f-bd62-629c5e67585e"/>
    <ds:schemaRef ds:uri="bb952b06-3268-4e55-b0fe-9eb49669f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1F565-DE58-4D2E-B103-5CB618AE7BD9}">
  <ds:schemaRefs>
    <ds:schemaRef ds:uri="http://schemas.microsoft.com/sharepoint/v3/contenttype/forms"/>
  </ds:schemaRefs>
</ds:datastoreItem>
</file>

<file path=customXml/itemProps3.xml><?xml version="1.0" encoding="utf-8"?>
<ds:datastoreItem xmlns:ds="http://schemas.openxmlformats.org/officeDocument/2006/customXml" ds:itemID="{116D2E43-4F90-40BF-B410-9AF81C15F411}">
  <ds:schemaRefs>
    <ds:schemaRef ds:uri="http://schemas.openxmlformats.org/package/2006/metadata/core-properties"/>
    <ds:schemaRef ds:uri="http://www.w3.org/XML/1998/namespace"/>
    <ds:schemaRef ds:uri="http://schemas.microsoft.com/office/2006/documentManagement/types"/>
    <ds:schemaRef ds:uri="408036ea-1b9e-4437-8296-2e19a6775779"/>
    <ds:schemaRef ds:uri="07b4d3a2-3fa1-401f-bd62-629c5e67585e"/>
    <ds:schemaRef ds:uri="http://purl.org/dc/dcmitype/"/>
    <ds:schemaRef ds:uri="bb952b06-3268-4e55-b0fe-9eb49669fc08"/>
    <ds:schemaRef ds:uri="http://purl.org/dc/elements/1.1/"/>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55</TotalTime>
  <Words>3635</Words>
  <Application>Microsoft Office PowerPoint</Application>
  <PresentationFormat>Widescreen</PresentationFormat>
  <Paragraphs>287</Paragraphs>
  <Slides>34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Arial,Sans-Serif</vt:lpstr>
      <vt:lpstr>Calibri</vt:lpstr>
      <vt:lpstr>Source Sans Pro Bold</vt:lpstr>
      <vt:lpstr>Office Theme</vt:lpstr>
      <vt:lpstr>Teaching Activity on using photos and paintings</vt:lpstr>
      <vt:lpstr>How to use this PPT</vt:lpstr>
      <vt:lpstr>How do historians use photos and paintings as historical evidence?</vt:lpstr>
      <vt:lpstr>What is historical evidence</vt:lpstr>
      <vt:lpstr>Types of historical evidence</vt:lpstr>
      <vt:lpstr>Analysing historical evidence.</vt:lpstr>
      <vt:lpstr>Using an Inference Grid to analyse evidence</vt:lpstr>
      <vt:lpstr>Blank inference grid</vt:lpstr>
      <vt:lpstr>Activities to help you analyse photos or paintings.</vt:lpstr>
      <vt:lpstr>Activities to help you analyse photos or paintings.</vt:lpstr>
      <vt:lpstr>Questions to consider when analysing photos or paintings: Four W’s!</vt:lpstr>
      <vt:lpstr>Why are the four W’s important?</vt:lpstr>
      <vt:lpstr>Usefulness and reliability</vt:lpstr>
      <vt:lpstr>Usefulness and reliability</vt:lpstr>
      <vt:lpstr>How useful are paintings as historical evidence?</vt:lpstr>
      <vt:lpstr>How reliable are paintings as historical evidence?</vt:lpstr>
      <vt:lpstr>How useful are photographs as historical evidence?</vt:lpstr>
      <vt:lpstr>How reliable are photographs as historical evidence?</vt:lpstr>
      <vt:lpstr>Example: What can we learn from this painting about coronations of kings and queens?</vt:lpstr>
      <vt:lpstr>Inference grid with colour painting in the centre</vt:lpstr>
      <vt:lpstr>Inference grid with suggested ‘answers’ for what you can see</vt:lpstr>
      <vt:lpstr>Inference grid with suggested ‘answers’ for what you can infer</vt:lpstr>
      <vt:lpstr>Inference grid with suggested ‘answers’ for what questions do you have</vt:lpstr>
      <vt:lpstr>The provenance of this painting.</vt:lpstr>
      <vt:lpstr>How useful is this painting as historical evidence?</vt:lpstr>
      <vt:lpstr>How reliable is this painting as historical evidence?</vt:lpstr>
      <vt:lpstr>Example: What can we learn from this photograph about coronations of kings and queens?</vt:lpstr>
      <vt:lpstr>Inference grid with black and white photo in the centre</vt:lpstr>
      <vt:lpstr>Inference grid with suggested ‘answers’ for what you can see</vt:lpstr>
      <vt:lpstr>Inference grid with suggested ‘answers’ for what you can infer</vt:lpstr>
      <vt:lpstr>Inference grid with suggested ‘answers’ for what questions do you have</vt:lpstr>
      <vt:lpstr>The provenance of this photo.</vt:lpstr>
      <vt:lpstr>How useful is this photograph as historical evidence?</vt:lpstr>
      <vt:lpstr>How reliable is this photograph as historical evidence?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Catherine McHarg</cp:lastModifiedBy>
  <cp:revision>4</cp:revision>
  <dcterms:created xsi:type="dcterms:W3CDTF">2022-11-29T11:24:41Z</dcterms:created>
  <dcterms:modified xsi:type="dcterms:W3CDTF">2023-04-03T13:17:26Z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0x010100577A466D0F0B014199F17874A9089BD2</vt:lpwstr>
  </property>
  <property fmtid="{D5CDD505-2E9C-101B-9397-08002B2CF9AE}" pid="3" name="MediaServiceImageTags">
    <vt:lpwstr/>
  </property>
</Properties>
</file>