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8"/>
  </p:notesMasterIdLst>
  <p:sldIdLst>
    <p:sldId id="257" r:id="rId2"/>
    <p:sldId id="258" r:id="rId3"/>
    <p:sldId id="259" r:id="rId4"/>
    <p:sldId id="262" r:id="rId5"/>
    <p:sldId id="263" r:id="rId6"/>
    <p:sldId id="264" r:id="rId7"/>
    <p:sldId id="265" r:id="rId8"/>
    <p:sldId id="266" r:id="rId9"/>
    <p:sldId id="267" r:id="rId10"/>
    <p:sldId id="268" r:id="rId11"/>
    <p:sldId id="269" r:id="rId12"/>
    <p:sldId id="270" r:id="rId13"/>
    <p:sldId id="271" r:id="rId14"/>
    <p:sldId id="260" r:id="rId15"/>
    <p:sldId id="272" r:id="rId16"/>
    <p:sldId id="273"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488"/>
    <p:restoredTop sz="86393"/>
  </p:normalViewPr>
  <p:slideViewPr>
    <p:cSldViewPr snapToGrid="0">
      <p:cViewPr varScale="1">
        <p:scale>
          <a:sx n="94" d="100"/>
          <a:sy n="94" d="100"/>
        </p:scale>
        <p:origin x="43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7144B84-1612-44F6-A403-7CADC82AF822}"/>
    <pc:docChg chg="modSld">
      <pc:chgData name="McHarg, Catherine" userId="88b8f76c-9ae3-4745-88eb-fe0667a22af5" providerId="ADAL" clId="{37144B84-1612-44F6-A403-7CADC82AF822}" dt="2023-08-14T07:49:46.262" v="1" actId="20577"/>
      <pc:docMkLst>
        <pc:docMk/>
      </pc:docMkLst>
      <pc:sldChg chg="modNotesTx">
        <pc:chgData name="McHarg, Catherine" userId="88b8f76c-9ae3-4745-88eb-fe0667a22af5" providerId="ADAL" clId="{37144B84-1612-44F6-A403-7CADC82AF822}" dt="2023-08-14T07:49:46.262" v="1" actId="20577"/>
        <pc:sldMkLst>
          <pc:docMk/>
          <pc:sldMk cId="3950588738"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ABEC1F-13B8-FF47-B525-D01417C3C482}" type="datetimeFigureOut">
              <a:rPr lang="en-US" smtClean="0"/>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DDB41A-562F-EB4E-8C94-706D0F68F258}" type="slidenum">
              <a:rPr lang="en-US" smtClean="0"/>
              <a:t>‹#›</a:t>
            </a:fld>
            <a:endParaRPr lang="en-US"/>
          </a:p>
        </p:txBody>
      </p:sp>
    </p:spTree>
    <p:extLst>
      <p:ext uri="{BB962C8B-B14F-4D97-AF65-F5344CB8AC3E}">
        <p14:creationId xmlns:p14="http://schemas.microsoft.com/office/powerpoint/2010/main" val="339201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historicengland.org.uk/services-skills/education/teaching-activities/barking-dagenham-local-histor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spcAft>
                <a:spcPts val="1000"/>
              </a:spcAft>
            </a:pPr>
            <a:r>
              <a:rPr lang="en-US" dirty="0"/>
              <a:t>This PPT is part of the Teaching Activity: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has Barking and Dagenham changed for the people who have lived there?</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GB" sz="1200" u="sng">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https://historicengland.org.uk/services-skills/education/teaching-activities/barking-dagenham-local-history</a:t>
            </a:r>
            <a:r>
              <a:rPr lang="en-GB"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DDB41A-562F-EB4E-8C94-706D0F68F258}" type="slidenum">
              <a:rPr lang="en-US" smtClean="0"/>
              <a:t>1</a:t>
            </a:fld>
            <a:endParaRPr lang="en-US"/>
          </a:p>
        </p:txBody>
      </p:sp>
    </p:spTree>
    <p:extLst>
      <p:ext uri="{BB962C8B-B14F-4D97-AF65-F5344CB8AC3E}">
        <p14:creationId xmlns:p14="http://schemas.microsoft.com/office/powerpoint/2010/main" val="936486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10</a:t>
            </a:fld>
            <a:endParaRPr lang="en-US"/>
          </a:p>
        </p:txBody>
      </p:sp>
    </p:spTree>
    <p:extLst>
      <p:ext uri="{BB962C8B-B14F-4D97-AF65-F5344CB8AC3E}">
        <p14:creationId xmlns:p14="http://schemas.microsoft.com/office/powerpoint/2010/main" val="1691165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11</a:t>
            </a:fld>
            <a:endParaRPr lang="en-US"/>
          </a:p>
        </p:txBody>
      </p:sp>
    </p:spTree>
    <p:extLst>
      <p:ext uri="{BB962C8B-B14F-4D97-AF65-F5344CB8AC3E}">
        <p14:creationId xmlns:p14="http://schemas.microsoft.com/office/powerpoint/2010/main" val="2125873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12</a:t>
            </a:fld>
            <a:endParaRPr lang="en-US"/>
          </a:p>
        </p:txBody>
      </p:sp>
    </p:spTree>
    <p:extLst>
      <p:ext uri="{BB962C8B-B14F-4D97-AF65-F5344CB8AC3E}">
        <p14:creationId xmlns:p14="http://schemas.microsoft.com/office/powerpoint/2010/main" val="3447459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13</a:t>
            </a:fld>
            <a:endParaRPr lang="en-US"/>
          </a:p>
        </p:txBody>
      </p:sp>
    </p:spTree>
    <p:extLst>
      <p:ext uri="{BB962C8B-B14F-4D97-AF65-F5344CB8AC3E}">
        <p14:creationId xmlns:p14="http://schemas.microsoft.com/office/powerpoint/2010/main" val="1028147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14</a:t>
            </a:fld>
            <a:endParaRPr lang="en-US"/>
          </a:p>
        </p:txBody>
      </p:sp>
    </p:spTree>
    <p:extLst>
      <p:ext uri="{BB962C8B-B14F-4D97-AF65-F5344CB8AC3E}">
        <p14:creationId xmlns:p14="http://schemas.microsoft.com/office/powerpoint/2010/main" val="3832975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15</a:t>
            </a:fld>
            <a:endParaRPr lang="en-US"/>
          </a:p>
        </p:txBody>
      </p:sp>
    </p:spTree>
    <p:extLst>
      <p:ext uri="{BB962C8B-B14F-4D97-AF65-F5344CB8AC3E}">
        <p14:creationId xmlns:p14="http://schemas.microsoft.com/office/powerpoint/2010/main" val="1956781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16</a:t>
            </a:fld>
            <a:endParaRPr lang="en-US"/>
          </a:p>
        </p:txBody>
      </p:sp>
    </p:spTree>
    <p:extLst>
      <p:ext uri="{BB962C8B-B14F-4D97-AF65-F5344CB8AC3E}">
        <p14:creationId xmlns:p14="http://schemas.microsoft.com/office/powerpoint/2010/main" val="787994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2</a:t>
            </a:fld>
            <a:endParaRPr lang="en-US"/>
          </a:p>
        </p:txBody>
      </p:sp>
    </p:spTree>
    <p:extLst>
      <p:ext uri="{BB962C8B-B14F-4D97-AF65-F5344CB8AC3E}">
        <p14:creationId xmlns:p14="http://schemas.microsoft.com/office/powerpoint/2010/main" val="984530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3</a:t>
            </a:fld>
            <a:endParaRPr lang="en-US"/>
          </a:p>
        </p:txBody>
      </p:sp>
    </p:spTree>
    <p:extLst>
      <p:ext uri="{BB962C8B-B14F-4D97-AF65-F5344CB8AC3E}">
        <p14:creationId xmlns:p14="http://schemas.microsoft.com/office/powerpoint/2010/main" val="223991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4</a:t>
            </a:fld>
            <a:endParaRPr lang="en-US"/>
          </a:p>
        </p:txBody>
      </p:sp>
    </p:spTree>
    <p:extLst>
      <p:ext uri="{BB962C8B-B14F-4D97-AF65-F5344CB8AC3E}">
        <p14:creationId xmlns:p14="http://schemas.microsoft.com/office/powerpoint/2010/main" val="2920247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5</a:t>
            </a:fld>
            <a:endParaRPr lang="en-US"/>
          </a:p>
        </p:txBody>
      </p:sp>
    </p:spTree>
    <p:extLst>
      <p:ext uri="{BB962C8B-B14F-4D97-AF65-F5344CB8AC3E}">
        <p14:creationId xmlns:p14="http://schemas.microsoft.com/office/powerpoint/2010/main" val="2996569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6</a:t>
            </a:fld>
            <a:endParaRPr lang="en-US"/>
          </a:p>
        </p:txBody>
      </p:sp>
    </p:spTree>
    <p:extLst>
      <p:ext uri="{BB962C8B-B14F-4D97-AF65-F5344CB8AC3E}">
        <p14:creationId xmlns:p14="http://schemas.microsoft.com/office/powerpoint/2010/main" val="1419850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7</a:t>
            </a:fld>
            <a:endParaRPr lang="en-US"/>
          </a:p>
        </p:txBody>
      </p:sp>
    </p:spTree>
    <p:extLst>
      <p:ext uri="{BB962C8B-B14F-4D97-AF65-F5344CB8AC3E}">
        <p14:creationId xmlns:p14="http://schemas.microsoft.com/office/powerpoint/2010/main" val="183248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8</a:t>
            </a:fld>
            <a:endParaRPr lang="en-US"/>
          </a:p>
        </p:txBody>
      </p:sp>
    </p:spTree>
    <p:extLst>
      <p:ext uri="{BB962C8B-B14F-4D97-AF65-F5344CB8AC3E}">
        <p14:creationId xmlns:p14="http://schemas.microsoft.com/office/powerpoint/2010/main" val="3480999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DDB41A-562F-EB4E-8C94-706D0F68F258}" type="slidenum">
              <a:rPr lang="en-US" smtClean="0"/>
              <a:t>9</a:t>
            </a:fld>
            <a:endParaRPr lang="en-US"/>
          </a:p>
        </p:txBody>
      </p:sp>
    </p:spTree>
    <p:extLst>
      <p:ext uri="{BB962C8B-B14F-4D97-AF65-F5344CB8AC3E}">
        <p14:creationId xmlns:p14="http://schemas.microsoft.com/office/powerpoint/2010/main" val="1821826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B057B-8D73-8E60-7073-94502913CCE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5FF9DD77-9B63-1E05-7C05-DAAC13DFF3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178D599-977A-A375-5588-47C7BC215707}"/>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E69A8ABC-1EAD-AB8D-2CEC-BCBA7D4190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59F23E-0E75-0364-C8F8-3E71C376C72D}"/>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2300580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6055-93EE-6C9F-2509-6DA3A56F37E2}"/>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87AE74D-A892-E0FE-9CF4-CA74DDE929D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09E8936-99CA-D7C2-A208-CCC267177ECA}"/>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5D916768-0AB5-E18F-4C0A-1E07062219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85F2AF-39A3-B63D-A266-67F025BFB3C7}"/>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3621577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AD20E8-3EE1-B341-96A6-E36CEE843CF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9C25498-99C4-9348-47FE-183EBE411BE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7B0E26-1523-3A4F-5B29-FB31277207CA}"/>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A0F44D82-BF86-826F-1DCD-44DF62925B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852469-71DD-4EB3-21B6-D06666C5129B}"/>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1154725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DD357-E0A1-5790-644E-E71895A6FC8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10393A2-273F-18ED-1E17-7BA03EB5CB1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FA82443-C59A-BDF2-D428-026E5D51ED09}"/>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223D696D-A6D1-0646-5458-64E38F87B7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3C199F-E3FC-3D8B-37EC-02043FE5212D}"/>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2543308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8C2D6-521E-B8AE-5759-3DE073CFEC8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9E45B91-AD8E-DFAF-05EA-8FD433043B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399E3A3-AF2D-DDDF-C514-D6A0966BD899}"/>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E962806F-94C9-B3F2-2345-442B5AE5D4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8B350-7E1F-D596-4415-3E681598750D}"/>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3764082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60DD1-2088-C095-CED8-0DCFF94ACD0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04DE0D2-73C5-D8EB-2F6F-A508D718E6E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4FE5AE5-CE3F-5701-B3E8-3968404396A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63F5885-39F3-5D16-1421-4039FAD7ED70}"/>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6" name="Footer Placeholder 5">
            <a:extLst>
              <a:ext uri="{FF2B5EF4-FFF2-40B4-BE49-F238E27FC236}">
                <a16:creationId xmlns:a16="http://schemas.microsoft.com/office/drawing/2014/main" id="{BBC68A47-7FB1-6F98-30E3-7EFA971706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8CD7FB-C40B-EF32-B0C4-9FF53926FDC6}"/>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706518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50B56-BF55-F682-1CF0-DAA64E33364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44C9C93-FBAB-9946-8B94-E98DE52096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1BC6CCD-9D56-74E5-B5A0-91EF01A6DF1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7C9524A-ADBA-4C1B-7492-A603177794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CEE5958-21C2-4E6C-C28F-41F03F41782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44A4A9A-5765-1715-4507-774FF4352353}"/>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8" name="Footer Placeholder 7">
            <a:extLst>
              <a:ext uri="{FF2B5EF4-FFF2-40B4-BE49-F238E27FC236}">
                <a16:creationId xmlns:a16="http://schemas.microsoft.com/office/drawing/2014/main" id="{1EB43FE9-0C20-1524-E6BB-DBD87B4F77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EDE3AB-8BC4-1C02-7C28-A27D2EB15E1B}"/>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3922966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1C6C-EBD7-A3BE-E5F2-688240E9710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A1395C4-2183-1B38-2234-C99ED73F8A2E}"/>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4" name="Footer Placeholder 3">
            <a:extLst>
              <a:ext uri="{FF2B5EF4-FFF2-40B4-BE49-F238E27FC236}">
                <a16:creationId xmlns:a16="http://schemas.microsoft.com/office/drawing/2014/main" id="{26A128DF-9F62-EE14-FC80-BB14BD87ED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2D8D43-24C5-F9D0-0201-2987D9128D42}"/>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2653545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C21298-F9E2-5DA1-A539-C374BAEC8BBB}"/>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3" name="Footer Placeholder 2">
            <a:extLst>
              <a:ext uri="{FF2B5EF4-FFF2-40B4-BE49-F238E27FC236}">
                <a16:creationId xmlns:a16="http://schemas.microsoft.com/office/drawing/2014/main" id="{4763F351-4BC6-B5EC-A618-DA90988143E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0B43105-2490-48F6-118F-687EFADA25AD}"/>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722265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43796-6573-B9CC-02E3-B6ED24A4EA9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E5CFFBF-244F-4F7C-F7E7-05D7825A2C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5A41793-689C-C4A2-3C4F-6AFA17617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D9D8CEE-F178-1601-8496-298933B7BCD9}"/>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6" name="Footer Placeholder 5">
            <a:extLst>
              <a:ext uri="{FF2B5EF4-FFF2-40B4-BE49-F238E27FC236}">
                <a16:creationId xmlns:a16="http://schemas.microsoft.com/office/drawing/2014/main" id="{D0A051AB-F5C9-F248-416B-B023FF6CB7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F0FA75-44D7-86A2-042A-CE710ADDBFEB}"/>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77735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B87AA-2A68-4480-AB69-D4CBF4230BF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2D0EA83-FC9F-364E-B91A-88575CA4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02E891-8765-AA28-237B-A04D14913D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5DA7DED-782D-E9F0-BEB1-98A2164AFF96}"/>
              </a:ext>
            </a:extLst>
          </p:cNvPr>
          <p:cNvSpPr>
            <a:spLocks noGrp="1"/>
          </p:cNvSpPr>
          <p:nvPr>
            <p:ph type="dt" sz="half" idx="10"/>
          </p:nvPr>
        </p:nvSpPr>
        <p:spPr/>
        <p:txBody>
          <a:bodyPr/>
          <a:lstStyle/>
          <a:p>
            <a:fld id="{788EFEA0-F6BB-3542-A4BF-042C77418738}" type="datetimeFigureOut">
              <a:rPr lang="en-US" smtClean="0"/>
              <a:t>8/14/2023</a:t>
            </a:fld>
            <a:endParaRPr lang="en-US"/>
          </a:p>
        </p:txBody>
      </p:sp>
      <p:sp>
        <p:nvSpPr>
          <p:cNvPr id="6" name="Footer Placeholder 5">
            <a:extLst>
              <a:ext uri="{FF2B5EF4-FFF2-40B4-BE49-F238E27FC236}">
                <a16:creationId xmlns:a16="http://schemas.microsoft.com/office/drawing/2014/main" id="{94EB309C-427B-F87E-9F37-550A061C6A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666B08-DE47-ACA3-10E0-1747AB5EB2EB}"/>
              </a:ext>
            </a:extLst>
          </p:cNvPr>
          <p:cNvSpPr>
            <a:spLocks noGrp="1"/>
          </p:cNvSpPr>
          <p:nvPr>
            <p:ph type="sldNum" sz="quarter" idx="12"/>
          </p:nvPr>
        </p:nvSpPr>
        <p:spPr/>
        <p:txBody>
          <a:bodyPr/>
          <a:lstStyle/>
          <a:p>
            <a:fld id="{E580E42C-0B43-5B49-87FB-C767FFD9BCB0}" type="slidenum">
              <a:rPr lang="en-US" smtClean="0"/>
              <a:t>‹#›</a:t>
            </a:fld>
            <a:endParaRPr lang="en-US"/>
          </a:p>
        </p:txBody>
      </p:sp>
    </p:spTree>
    <p:extLst>
      <p:ext uri="{BB962C8B-B14F-4D97-AF65-F5344CB8AC3E}">
        <p14:creationId xmlns:p14="http://schemas.microsoft.com/office/powerpoint/2010/main" val="3613406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A34C-B185-7DBA-5D59-2D045D2ACE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4ABC1FB-EEC3-9293-D845-9F30BC5E8A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54E78FA-1E54-99C1-6DF0-BA17FFCD25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8EFEA0-F6BB-3542-A4BF-042C77418738}" type="datetimeFigureOut">
              <a:rPr lang="en-US" smtClean="0"/>
              <a:t>8/14/2023</a:t>
            </a:fld>
            <a:endParaRPr lang="en-US"/>
          </a:p>
        </p:txBody>
      </p:sp>
      <p:sp>
        <p:nvSpPr>
          <p:cNvPr id="5" name="Footer Placeholder 4">
            <a:extLst>
              <a:ext uri="{FF2B5EF4-FFF2-40B4-BE49-F238E27FC236}">
                <a16:creationId xmlns:a16="http://schemas.microsoft.com/office/drawing/2014/main" id="{6CC340D6-838D-2953-59B5-24032044E1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4855529-3261-3162-0AB6-17428F2FDF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0E42C-0B43-5B49-87FB-C767FFD9BCB0}" type="slidenum">
              <a:rPr lang="en-US" smtClean="0"/>
              <a:t>‹#›</a:t>
            </a:fld>
            <a:endParaRPr lang="en-US"/>
          </a:p>
        </p:txBody>
      </p:sp>
    </p:spTree>
    <p:extLst>
      <p:ext uri="{BB962C8B-B14F-4D97-AF65-F5344CB8AC3E}">
        <p14:creationId xmlns:p14="http://schemas.microsoft.com/office/powerpoint/2010/main" val="2120339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4625C8-B55F-7138-152E-22029E18067E}"/>
              </a:ext>
            </a:extLst>
          </p:cNvPr>
          <p:cNvSpPr>
            <a:spLocks noGrp="1"/>
          </p:cNvSpPr>
          <p:nvPr>
            <p:ph type="ctrTitle"/>
          </p:nvPr>
        </p:nvSpPr>
        <p:spPr>
          <a:xfrm>
            <a:off x="1524000" y="-2785758"/>
            <a:ext cx="9144000" cy="2387600"/>
          </a:xfrm>
        </p:spPr>
        <p:txBody>
          <a:bodyPr/>
          <a:lstStyle/>
          <a:p>
            <a:r>
              <a:rPr lang="en-US" dirty="0"/>
              <a:t>Barking – An important</a:t>
            </a:r>
            <a:r>
              <a:rPr lang="en-US" baseline="0" dirty="0"/>
              <a:t> fishing port </a:t>
            </a:r>
            <a:endParaRPr lang="en-US" dirty="0"/>
          </a:p>
        </p:txBody>
      </p:sp>
      <p:pic>
        <p:nvPicPr>
          <p:cNvPr id="2" name="Picture 1" descr="Title: An Important Fishing Port">
            <a:extLst>
              <a:ext uri="{FF2B5EF4-FFF2-40B4-BE49-F238E27FC236}">
                <a16:creationId xmlns:a16="http://schemas.microsoft.com/office/drawing/2014/main" id="{4D44C2D9-BF24-C287-69A3-9644F139F1C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 y="0"/>
            <a:ext cx="12191997" cy="6856557"/>
          </a:xfrm>
          <a:prstGeom prst="rect">
            <a:avLst/>
          </a:prstGeom>
        </p:spPr>
      </p:pic>
      <p:pic>
        <p:nvPicPr>
          <p:cNvPr id="9" name="Picture 8" descr="Subtitle: Barking">
            <a:extLst>
              <a:ext uri="{FF2B5EF4-FFF2-40B4-BE49-F238E27FC236}">
                <a16:creationId xmlns:a16="http://schemas.microsoft.com/office/drawing/2014/main" id="{010DC867-87C8-E427-DD50-9C1E556853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 y="1442"/>
            <a:ext cx="12191997" cy="6856558"/>
          </a:xfrm>
          <a:prstGeom prst="rect">
            <a:avLst/>
          </a:prstGeom>
        </p:spPr>
      </p:pic>
      <p:pic>
        <p:nvPicPr>
          <p:cNvPr id="3" name="Picture 2" descr="Title: An Important Fishing Port">
            <a:extLst>
              <a:ext uri="{FF2B5EF4-FFF2-40B4-BE49-F238E27FC236}">
                <a16:creationId xmlns:a16="http://schemas.microsoft.com/office/drawing/2014/main" id="{1BFBEE07-75F4-C842-7685-16748AA77B0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1443"/>
            <a:ext cx="12191997" cy="6856557"/>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907DEB-2796-94D3-23F1-A42C2938213A}"/>
              </a:ext>
            </a:extLst>
          </p:cNvPr>
          <p:cNvSpPr>
            <a:spLocks noGrp="1"/>
          </p:cNvSpPr>
          <p:nvPr>
            <p:ph type="title" idx="4294967295"/>
          </p:nvPr>
        </p:nvSpPr>
        <p:spPr>
          <a:xfrm>
            <a:off x="838200" y="-1601863"/>
            <a:ext cx="10515600" cy="1325563"/>
          </a:xfrm>
        </p:spPr>
        <p:txBody>
          <a:bodyPr/>
          <a:lstStyle/>
          <a:p>
            <a:r>
              <a:rPr lang="en-US" dirty="0"/>
              <a:t>Keeping fish fresh</a:t>
            </a:r>
          </a:p>
        </p:txBody>
      </p:sp>
      <p:sp>
        <p:nvSpPr>
          <p:cNvPr id="2" name="TextBox 1">
            <a:extLst>
              <a:ext uri="{FF2B5EF4-FFF2-40B4-BE49-F238E27FC236}">
                <a16:creationId xmlns:a16="http://schemas.microsoft.com/office/drawing/2014/main" id="{9FE5E23D-03C0-D6F4-A282-695B48009435}"/>
              </a:ext>
            </a:extLst>
          </p:cNvPr>
          <p:cNvSpPr txBox="1"/>
          <p:nvPr/>
        </p:nvSpPr>
        <p:spPr>
          <a:xfrm>
            <a:off x="509375" y="408252"/>
            <a:ext cx="11127454" cy="1137491"/>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The original fishing smacks used by the Short Blue Fleet were ‘well smacks’. They were equipped with a well onboard that was used to keep the caught fish alive and fresh before arriving back at port.</a:t>
            </a:r>
          </a:p>
        </p:txBody>
      </p:sp>
      <p:sp>
        <p:nvSpPr>
          <p:cNvPr id="3" name="TextBox 2">
            <a:extLst>
              <a:ext uri="{FF2B5EF4-FFF2-40B4-BE49-F238E27FC236}">
                <a16:creationId xmlns:a16="http://schemas.microsoft.com/office/drawing/2014/main" id="{BDE6D190-E9D3-226D-D2FD-34CEB84512CF}"/>
              </a:ext>
            </a:extLst>
          </p:cNvPr>
          <p:cNvSpPr txBox="1"/>
          <p:nvPr/>
        </p:nvSpPr>
        <p:spPr>
          <a:xfrm>
            <a:off x="509375" y="4479509"/>
            <a:ext cx="11127454" cy="1496564"/>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Samuel Hewett realised that they were losing too many fish using this method as many were not in good condition by the time they reached London. He came up with the idea of packing the fish in ice to keep them fresher for longer. He also used fast boats called carriers that came out to sea and took boxes of packed fish back to the markets in London.</a:t>
            </a:r>
          </a:p>
        </p:txBody>
      </p:sp>
      <p:pic>
        <p:nvPicPr>
          <p:cNvPr id="6" name="Picture 5" descr="A cartoon illustration of a fish on ice cubes.">
            <a:extLst>
              <a:ext uri="{FF2B5EF4-FFF2-40B4-BE49-F238E27FC236}">
                <a16:creationId xmlns:a16="http://schemas.microsoft.com/office/drawing/2014/main" id="{D07B5B23-AA6A-F22C-1A07-4113AC3806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5595" y="1390086"/>
            <a:ext cx="6555014" cy="3045881"/>
          </a:xfrm>
          <a:prstGeom prst="rect">
            <a:avLst/>
          </a:prstGeom>
        </p:spPr>
      </p:pic>
    </p:spTree>
    <p:extLst>
      <p:ext uri="{BB962C8B-B14F-4D97-AF65-F5344CB8AC3E}">
        <p14:creationId xmlns:p14="http://schemas.microsoft.com/office/powerpoint/2010/main" val="305186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59A1E6-D79A-A6DD-0419-66CD68A73B78}"/>
              </a:ext>
            </a:extLst>
          </p:cNvPr>
          <p:cNvSpPr>
            <a:spLocks noGrp="1"/>
          </p:cNvSpPr>
          <p:nvPr>
            <p:ph type="title" idx="4294967295"/>
          </p:nvPr>
        </p:nvSpPr>
        <p:spPr>
          <a:xfrm>
            <a:off x="838200" y="-1466976"/>
            <a:ext cx="10515600" cy="1325563"/>
          </a:xfrm>
        </p:spPr>
        <p:txBody>
          <a:bodyPr/>
          <a:lstStyle/>
          <a:p>
            <a:r>
              <a:rPr lang="en-US" dirty="0"/>
              <a:t>Ice</a:t>
            </a:r>
          </a:p>
        </p:txBody>
      </p:sp>
      <p:sp>
        <p:nvSpPr>
          <p:cNvPr id="2" name="TextBox 1">
            <a:extLst>
              <a:ext uri="{FF2B5EF4-FFF2-40B4-BE49-F238E27FC236}">
                <a16:creationId xmlns:a16="http://schemas.microsoft.com/office/drawing/2014/main" id="{9FE5E23D-03C0-D6F4-A282-695B48009435}"/>
              </a:ext>
            </a:extLst>
          </p:cNvPr>
          <p:cNvSpPr txBox="1"/>
          <p:nvPr/>
        </p:nvSpPr>
        <p:spPr>
          <a:xfrm>
            <a:off x="509375" y="408252"/>
            <a:ext cx="11127454" cy="778418"/>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Ice was available from Norway but was very expensive so Samuel Hewett decided to flood the marshes near Barking.</a:t>
            </a:r>
          </a:p>
        </p:txBody>
      </p:sp>
      <p:pic>
        <p:nvPicPr>
          <p:cNvPr id="6" name="Picture 5" descr="An illustration of a basket with ice.">
            <a:extLst>
              <a:ext uri="{FF2B5EF4-FFF2-40B4-BE49-F238E27FC236}">
                <a16:creationId xmlns:a16="http://schemas.microsoft.com/office/drawing/2014/main" id="{D07B5B23-AA6A-F22C-1A07-4113AC3806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59061" y="1288062"/>
            <a:ext cx="4175682" cy="4972274"/>
          </a:xfrm>
          <a:prstGeom prst="rect">
            <a:avLst/>
          </a:prstGeom>
        </p:spPr>
      </p:pic>
      <p:sp>
        <p:nvSpPr>
          <p:cNvPr id="3" name="TextBox 2">
            <a:extLst>
              <a:ext uri="{FF2B5EF4-FFF2-40B4-BE49-F238E27FC236}">
                <a16:creationId xmlns:a16="http://schemas.microsoft.com/office/drawing/2014/main" id="{BDE6D190-E9D3-226D-D2FD-34CEB84512CF}"/>
              </a:ext>
            </a:extLst>
          </p:cNvPr>
          <p:cNvSpPr txBox="1"/>
          <p:nvPr/>
        </p:nvSpPr>
        <p:spPr>
          <a:xfrm>
            <a:off x="6233079" y="2286000"/>
            <a:ext cx="4778829" cy="2932854"/>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When ice formed in the winter, local residents joined in with an ice harvest. They collected ice and took it to a specially built icehouse at Town Quay that stored and kept the ice cool for warmer weather. Farmers in the area began to flood their fields too, selling ice for a profit.</a:t>
            </a:r>
          </a:p>
        </p:txBody>
      </p:sp>
    </p:spTree>
    <p:extLst>
      <p:ext uri="{BB962C8B-B14F-4D97-AF65-F5344CB8AC3E}">
        <p14:creationId xmlns:p14="http://schemas.microsoft.com/office/powerpoint/2010/main" val="424067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C6DF5E-0903-74FF-8AE7-D356E6394ABC}"/>
              </a:ext>
            </a:extLst>
          </p:cNvPr>
          <p:cNvSpPr>
            <a:spLocks noGrp="1"/>
          </p:cNvSpPr>
          <p:nvPr>
            <p:ph type="title" idx="4294967295"/>
          </p:nvPr>
        </p:nvSpPr>
        <p:spPr>
          <a:xfrm>
            <a:off x="838200" y="-1487164"/>
            <a:ext cx="10515600" cy="1325563"/>
          </a:xfrm>
        </p:spPr>
        <p:txBody>
          <a:bodyPr/>
          <a:lstStyle/>
          <a:p>
            <a:r>
              <a:rPr lang="en-US" dirty="0"/>
              <a:t>The</a:t>
            </a:r>
            <a:r>
              <a:rPr lang="en-US" baseline="0" dirty="0"/>
              <a:t> fishing industry</a:t>
            </a:r>
            <a:endParaRPr lang="en-US" dirty="0"/>
          </a:p>
        </p:txBody>
      </p:sp>
      <p:pic>
        <p:nvPicPr>
          <p:cNvPr id="10" name="Picture 9" descr="A picture of a timeline from AD 1740 to AD 1960. It has a box that says 'AD 1860 - Almost every Barking family was involved in the fishing industry'. ">
            <a:extLst>
              <a:ext uri="{FF2B5EF4-FFF2-40B4-BE49-F238E27FC236}">
                <a16:creationId xmlns:a16="http://schemas.microsoft.com/office/drawing/2014/main" id="{FB2991CA-841B-6570-747C-F64D749732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3277" cy="6857277"/>
          </a:xfrm>
          <a:prstGeom prst="rect">
            <a:avLst/>
          </a:prstGeom>
        </p:spPr>
      </p:pic>
      <p:pic>
        <p:nvPicPr>
          <p:cNvPr id="4" name="Picture 3" descr="An engraving of Barking, Essex. Lots of small wooden boats floating at the front of the image. A skyline of Barking in the background featuring old buildings and trees. ">
            <a:extLst>
              <a:ext uri="{FF2B5EF4-FFF2-40B4-BE49-F238E27FC236}">
                <a16:creationId xmlns:a16="http://schemas.microsoft.com/office/drawing/2014/main" id="{A62B6FED-7B98-98B9-2EBC-D26380D69A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944" y="467139"/>
            <a:ext cx="6417369" cy="4360483"/>
          </a:xfrm>
          <a:prstGeom prst="rect">
            <a:avLst/>
          </a:prstGeom>
          <a:ln w="19050">
            <a:solidFill>
              <a:schemeClr val="tx1"/>
            </a:solidFill>
          </a:ln>
        </p:spPr>
      </p:pic>
      <p:sp>
        <p:nvSpPr>
          <p:cNvPr id="2" name="TextBox 1">
            <a:extLst>
              <a:ext uri="{FF2B5EF4-FFF2-40B4-BE49-F238E27FC236}">
                <a16:creationId xmlns:a16="http://schemas.microsoft.com/office/drawing/2014/main" id="{9FE5E23D-03C0-D6F4-A282-695B48009435}"/>
              </a:ext>
            </a:extLst>
          </p:cNvPr>
          <p:cNvSpPr txBox="1"/>
          <p:nvPr/>
        </p:nvSpPr>
        <p:spPr>
          <a:xfrm>
            <a:off x="7064829" y="592918"/>
            <a:ext cx="4621227" cy="1859483"/>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Samuel Hewett’s idea transformed the fishing industry and the town of Barking. By the 1860s, almost every Barking family was involved in the industry in some way or another. </a:t>
            </a:r>
          </a:p>
        </p:txBody>
      </p:sp>
      <p:sp>
        <p:nvSpPr>
          <p:cNvPr id="3" name="TextBox 2">
            <a:extLst>
              <a:ext uri="{FF2B5EF4-FFF2-40B4-BE49-F238E27FC236}">
                <a16:creationId xmlns:a16="http://schemas.microsoft.com/office/drawing/2014/main" id="{6ED81A2B-19D1-C243-178A-DAD92FE28130}"/>
              </a:ext>
            </a:extLst>
          </p:cNvPr>
          <p:cNvSpPr txBox="1"/>
          <p:nvPr/>
        </p:nvSpPr>
        <p:spPr>
          <a:xfrm>
            <a:off x="7064827" y="2614722"/>
            <a:ext cx="4621227" cy="1500411"/>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Some worked as fishermen, others harvested ice, and others made or supplied goods that were required to support the industry. </a:t>
            </a:r>
          </a:p>
        </p:txBody>
      </p:sp>
    </p:spTree>
    <p:extLst>
      <p:ext uri="{BB962C8B-B14F-4D97-AF65-F5344CB8AC3E}">
        <p14:creationId xmlns:p14="http://schemas.microsoft.com/office/powerpoint/2010/main" val="65782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61F0CB8-9A97-ADDC-87EC-EFFDC2037E8E}"/>
              </a:ext>
            </a:extLst>
          </p:cNvPr>
          <p:cNvSpPr>
            <a:spLocks noGrp="1"/>
          </p:cNvSpPr>
          <p:nvPr>
            <p:ph type="title" idx="4294967295"/>
          </p:nvPr>
        </p:nvSpPr>
        <p:spPr>
          <a:xfrm>
            <a:off x="838200" y="-1473778"/>
            <a:ext cx="10515600" cy="1325563"/>
          </a:xfrm>
        </p:spPr>
        <p:txBody>
          <a:bodyPr/>
          <a:lstStyle/>
          <a:p>
            <a:r>
              <a:rPr lang="en-US" dirty="0"/>
              <a:t>The railway</a:t>
            </a:r>
          </a:p>
        </p:txBody>
      </p:sp>
      <p:sp>
        <p:nvSpPr>
          <p:cNvPr id="3" name="TextBox 2">
            <a:extLst>
              <a:ext uri="{FF2B5EF4-FFF2-40B4-BE49-F238E27FC236}">
                <a16:creationId xmlns:a16="http://schemas.microsoft.com/office/drawing/2014/main" id="{BDE6D190-E9D3-226D-D2FD-34CEB84512CF}"/>
              </a:ext>
            </a:extLst>
          </p:cNvPr>
          <p:cNvSpPr txBox="1"/>
          <p:nvPr/>
        </p:nvSpPr>
        <p:spPr>
          <a:xfrm>
            <a:off x="855537" y="533400"/>
            <a:ext cx="5501721" cy="1137491"/>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Samuel Hewett’s success attracted the attention of others and soon ice houses were being built at other ports around the country. </a:t>
            </a:r>
          </a:p>
        </p:txBody>
      </p:sp>
      <p:sp>
        <p:nvSpPr>
          <p:cNvPr id="5" name="TextBox 4">
            <a:extLst>
              <a:ext uri="{FF2B5EF4-FFF2-40B4-BE49-F238E27FC236}">
                <a16:creationId xmlns:a16="http://schemas.microsoft.com/office/drawing/2014/main" id="{CA4A6CDD-F412-909B-1105-6A20471D1DE9}"/>
              </a:ext>
            </a:extLst>
          </p:cNvPr>
          <p:cNvSpPr txBox="1"/>
          <p:nvPr/>
        </p:nvSpPr>
        <p:spPr>
          <a:xfrm>
            <a:off x="855536" y="1905001"/>
            <a:ext cx="5501721" cy="1137491"/>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The development of the railway also meant that ports that were based further away could quickly transport their catches to London. </a:t>
            </a:r>
          </a:p>
        </p:txBody>
      </p:sp>
      <p:sp>
        <p:nvSpPr>
          <p:cNvPr id="7" name="TextBox 6">
            <a:extLst>
              <a:ext uri="{FF2B5EF4-FFF2-40B4-BE49-F238E27FC236}">
                <a16:creationId xmlns:a16="http://schemas.microsoft.com/office/drawing/2014/main" id="{A450745C-93E2-9762-E144-77CE65D59C85}"/>
              </a:ext>
            </a:extLst>
          </p:cNvPr>
          <p:cNvSpPr txBox="1"/>
          <p:nvPr/>
        </p:nvSpPr>
        <p:spPr>
          <a:xfrm>
            <a:off x="855536" y="3276602"/>
            <a:ext cx="5501721" cy="778418"/>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This competition led to the downfall of the Barking fishing industry.</a:t>
            </a:r>
          </a:p>
        </p:txBody>
      </p:sp>
      <p:pic>
        <p:nvPicPr>
          <p:cNvPr id="4" name="Picture 3" descr="A map of england and wales, showing railway lines. ">
            <a:extLst>
              <a:ext uri="{FF2B5EF4-FFF2-40B4-BE49-F238E27FC236}">
                <a16:creationId xmlns:a16="http://schemas.microsoft.com/office/drawing/2014/main" id="{A3D5CE62-D554-37D1-FB58-E58F3EAF00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57591" y="429231"/>
            <a:ext cx="4313179" cy="5999537"/>
          </a:xfrm>
          <a:prstGeom prst="rect">
            <a:avLst/>
          </a:prstGeom>
          <a:ln w="19050">
            <a:solidFill>
              <a:schemeClr val="tx1"/>
            </a:solidFill>
          </a:ln>
        </p:spPr>
      </p:pic>
      <p:pic>
        <p:nvPicPr>
          <p:cNvPr id="9" name="Picture 8">
            <a:extLst>
              <a:ext uri="{FF2B5EF4-FFF2-40B4-BE49-F238E27FC236}">
                <a16:creationId xmlns:a16="http://schemas.microsoft.com/office/drawing/2014/main" id="{29AF9706-5BBC-F062-CA9D-B95B46A23E8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7370" y="5486400"/>
            <a:ext cx="1655909" cy="1371600"/>
          </a:xfrm>
          <a:prstGeom prst="rect">
            <a:avLst/>
          </a:prstGeom>
        </p:spPr>
      </p:pic>
      <p:sp>
        <p:nvSpPr>
          <p:cNvPr id="2" name="TextBox 1">
            <a:extLst>
              <a:ext uri="{FF2B5EF4-FFF2-40B4-BE49-F238E27FC236}">
                <a16:creationId xmlns:a16="http://schemas.microsoft.com/office/drawing/2014/main" id="{44BC24E8-2CA7-F65D-C50D-7C75C50ABDFD}"/>
              </a:ext>
            </a:extLst>
          </p:cNvPr>
          <p:cNvSpPr txBox="1"/>
          <p:nvPr/>
        </p:nvSpPr>
        <p:spPr>
          <a:xfrm>
            <a:off x="9325794" y="590044"/>
            <a:ext cx="1655909" cy="184666"/>
          </a:xfrm>
          <a:prstGeom prst="rect">
            <a:avLst/>
          </a:prstGeom>
          <a:noFill/>
        </p:spPr>
        <p:txBody>
          <a:bodyPr wrap="square" rtlCol="0">
            <a:spAutoFit/>
          </a:bodyPr>
          <a:lstStyle/>
          <a:p>
            <a:r>
              <a:rPr lang="en-US" sz="600" b="1" dirty="0">
                <a:latin typeface="Linkpen 17a Print" panose="03050602060000000000" pitchFamily="66" charset="77"/>
              </a:rPr>
              <a:t>©British Library Ref: 014827470</a:t>
            </a:r>
          </a:p>
        </p:txBody>
      </p:sp>
    </p:spTree>
    <p:extLst>
      <p:ext uri="{BB962C8B-B14F-4D97-AF65-F5344CB8AC3E}">
        <p14:creationId xmlns:p14="http://schemas.microsoft.com/office/powerpoint/2010/main" val="1509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P spid="7"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76CB2D-C7D8-0940-35C1-08B99F8AA02C}"/>
              </a:ext>
            </a:extLst>
          </p:cNvPr>
          <p:cNvSpPr>
            <a:spLocks noGrp="1"/>
          </p:cNvSpPr>
          <p:nvPr>
            <p:ph type="title" idx="4294967295"/>
          </p:nvPr>
        </p:nvSpPr>
        <p:spPr>
          <a:xfrm>
            <a:off x="838200" y="-1588936"/>
            <a:ext cx="10515600" cy="1325563"/>
          </a:xfrm>
        </p:spPr>
        <p:txBody>
          <a:bodyPr/>
          <a:lstStyle/>
          <a:p>
            <a:r>
              <a:rPr lang="en-US" dirty="0"/>
              <a:t>A disastrous storm</a:t>
            </a:r>
          </a:p>
        </p:txBody>
      </p:sp>
      <p:sp>
        <p:nvSpPr>
          <p:cNvPr id="3" name="TextBox 2">
            <a:extLst>
              <a:ext uri="{FF2B5EF4-FFF2-40B4-BE49-F238E27FC236}">
                <a16:creationId xmlns:a16="http://schemas.microsoft.com/office/drawing/2014/main" id="{ABC40205-2B52-8497-2A63-F379F16F1407}"/>
              </a:ext>
            </a:extLst>
          </p:cNvPr>
          <p:cNvSpPr txBox="1"/>
          <p:nvPr/>
        </p:nvSpPr>
        <p:spPr>
          <a:xfrm>
            <a:off x="849086" y="3091542"/>
            <a:ext cx="7593794" cy="1855636"/>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Disaster struck in 1863 when a terrible storm in the North Sea killed 60 fishermen and apprentice boys who came from Barking. Shortly after, the Short Blue Fleet transferred to Gorleston near Great Yarmouth leaving the town without the fishing industry that it relied upon. </a:t>
            </a:r>
          </a:p>
        </p:txBody>
      </p:sp>
      <p:pic>
        <p:nvPicPr>
          <p:cNvPr id="2" name="Picture 1" descr="A picture of a timeline from AD 1740 to AD 1960. It has 1 box that says 'AD 1863 - Disastrous storm kills 60 Barking fishermen and apprentice boys'. ">
            <a:extLst>
              <a:ext uri="{FF2B5EF4-FFF2-40B4-BE49-F238E27FC236}">
                <a16:creationId xmlns:a16="http://schemas.microsoft.com/office/drawing/2014/main" id="{21FEC3F9-0211-7597-D33F-578A0075736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 y="720"/>
            <a:ext cx="12193275" cy="6857277"/>
          </a:xfrm>
          <a:prstGeom prst="rect">
            <a:avLst/>
          </a:prstGeom>
        </p:spPr>
      </p:pic>
    </p:spTree>
    <p:extLst>
      <p:ext uri="{BB962C8B-B14F-4D97-AF65-F5344CB8AC3E}">
        <p14:creationId xmlns:p14="http://schemas.microsoft.com/office/powerpoint/2010/main" val="645870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53F46-7FDF-8E6E-0711-6D2346B71439}"/>
              </a:ext>
            </a:extLst>
          </p:cNvPr>
          <p:cNvSpPr>
            <a:spLocks noGrp="1"/>
          </p:cNvSpPr>
          <p:nvPr>
            <p:ph type="title" idx="4294967295"/>
          </p:nvPr>
        </p:nvSpPr>
        <p:spPr>
          <a:xfrm>
            <a:off x="838200" y="-1488727"/>
            <a:ext cx="10515600" cy="1325563"/>
          </a:xfrm>
        </p:spPr>
        <p:txBody>
          <a:bodyPr/>
          <a:lstStyle/>
          <a:p>
            <a:r>
              <a:rPr lang="en-US" dirty="0"/>
              <a:t>New industries</a:t>
            </a:r>
          </a:p>
        </p:txBody>
      </p:sp>
      <p:sp>
        <p:nvSpPr>
          <p:cNvPr id="3" name="TextBox 2">
            <a:extLst>
              <a:ext uri="{FF2B5EF4-FFF2-40B4-BE49-F238E27FC236}">
                <a16:creationId xmlns:a16="http://schemas.microsoft.com/office/drawing/2014/main" id="{BDE6D190-E9D3-226D-D2FD-34CEB84512CF}"/>
              </a:ext>
            </a:extLst>
          </p:cNvPr>
          <p:cNvSpPr txBox="1"/>
          <p:nvPr/>
        </p:nvSpPr>
        <p:spPr>
          <a:xfrm>
            <a:off x="507194" y="468084"/>
            <a:ext cx="11238492" cy="1496564"/>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The end of the fishing fleet not only put fishermen out of work but also the sailmakers, ropemakers and ship builders who worked in the town. Although new industries sprang up in Barking, many of them were very smelly (air pollution). There were paint factories, a rubber factory and even a factory making fertiliser from guano (bird poo)!</a:t>
            </a:r>
          </a:p>
        </p:txBody>
      </p:sp>
      <p:pic>
        <p:nvPicPr>
          <p:cNvPr id="9" name="Picture 8">
            <a:extLst>
              <a:ext uri="{FF2B5EF4-FFF2-40B4-BE49-F238E27FC236}">
                <a16:creationId xmlns:a16="http://schemas.microsoft.com/office/drawing/2014/main" id="{29AF9706-5BBC-F062-CA9D-B95B46A23E8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7370" y="5486400"/>
            <a:ext cx="1655909" cy="1371600"/>
          </a:xfrm>
          <a:prstGeom prst="rect">
            <a:avLst/>
          </a:prstGeom>
        </p:spPr>
      </p:pic>
    </p:spTree>
    <p:extLst>
      <p:ext uri="{BB962C8B-B14F-4D97-AF65-F5344CB8AC3E}">
        <p14:creationId xmlns:p14="http://schemas.microsoft.com/office/powerpoint/2010/main" val="97863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D8B7A9-2C27-C432-0E2B-D3F4E64A254B}"/>
              </a:ext>
            </a:extLst>
          </p:cNvPr>
          <p:cNvSpPr>
            <a:spLocks noGrp="1"/>
          </p:cNvSpPr>
          <p:nvPr>
            <p:ph type="title" idx="4294967295"/>
          </p:nvPr>
        </p:nvSpPr>
        <p:spPr>
          <a:xfrm>
            <a:off x="838200" y="-1563884"/>
            <a:ext cx="10515600" cy="1325563"/>
          </a:xfrm>
        </p:spPr>
        <p:txBody>
          <a:bodyPr/>
          <a:lstStyle/>
          <a:p>
            <a:r>
              <a:rPr lang="en-US" dirty="0"/>
              <a:t>Question</a:t>
            </a:r>
          </a:p>
        </p:txBody>
      </p:sp>
      <p:sp>
        <p:nvSpPr>
          <p:cNvPr id="4" name="Rectangle 3" descr="Question: Can you think of any places or streets that are named after Barking's fishing history? ">
            <a:extLst>
              <a:ext uri="{FF2B5EF4-FFF2-40B4-BE49-F238E27FC236}">
                <a16:creationId xmlns:a16="http://schemas.microsoft.com/office/drawing/2014/main" id="{1D04EEE3-3344-B3F0-A6CC-73C78F7B8E20}"/>
              </a:ext>
            </a:extLst>
          </p:cNvPr>
          <p:cNvSpPr/>
          <p:nvPr/>
        </p:nvSpPr>
        <p:spPr>
          <a:xfrm>
            <a:off x="1319893" y="1760838"/>
            <a:ext cx="9552213" cy="3094682"/>
          </a:xfrm>
          <a:prstGeom prst="rect">
            <a:avLst/>
          </a:prstGeom>
          <a:solidFill>
            <a:srgbClr val="FFF9E7">
              <a:alpha val="72771"/>
            </a:srgbClr>
          </a:solidFill>
          <a:ln>
            <a:no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DE6D190-E9D3-226D-D2FD-34CEB84512CF}"/>
              </a:ext>
            </a:extLst>
          </p:cNvPr>
          <p:cNvSpPr txBox="1"/>
          <p:nvPr/>
        </p:nvSpPr>
        <p:spPr>
          <a:xfrm>
            <a:off x="507194" y="3919151"/>
            <a:ext cx="11238492" cy="419346"/>
          </a:xfrm>
          <a:prstGeom prst="rect">
            <a:avLst/>
          </a:prstGeom>
          <a:noFill/>
        </p:spPr>
        <p:txBody>
          <a:bodyPr wrap="square">
            <a:spAutoFit/>
          </a:bodyPr>
          <a:lstStyle/>
          <a:p>
            <a:pPr algn="ctr">
              <a:lnSpc>
                <a:spcPts val="2820"/>
              </a:lnSpc>
              <a:spcBef>
                <a:spcPts val="1200"/>
              </a:spcBef>
            </a:pPr>
            <a:r>
              <a:rPr lang="en-GB" sz="1500" dirty="0">
                <a:latin typeface="Linkpen 17a Print" panose="03050602060000000000" pitchFamily="66" charset="77"/>
              </a:rPr>
              <a:t>Perhaps you could look at a street map and see what you can find!</a:t>
            </a:r>
          </a:p>
        </p:txBody>
      </p:sp>
      <p:pic>
        <p:nvPicPr>
          <p:cNvPr id="9" name="Picture 8">
            <a:extLst>
              <a:ext uri="{FF2B5EF4-FFF2-40B4-BE49-F238E27FC236}">
                <a16:creationId xmlns:a16="http://schemas.microsoft.com/office/drawing/2014/main" id="{29AF9706-5BBC-F062-CA9D-B95B46A23E8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7370" y="5486400"/>
            <a:ext cx="1655909" cy="1371600"/>
          </a:xfrm>
          <a:prstGeom prst="rect">
            <a:avLst/>
          </a:prstGeom>
        </p:spPr>
      </p:pic>
      <p:sp>
        <p:nvSpPr>
          <p:cNvPr id="2" name="Title 1">
            <a:extLst>
              <a:ext uri="{FF2B5EF4-FFF2-40B4-BE49-F238E27FC236}">
                <a16:creationId xmlns:a16="http://schemas.microsoft.com/office/drawing/2014/main" id="{D16B46EF-B466-C8E9-A22C-76F2AA121738}"/>
              </a:ext>
            </a:extLst>
          </p:cNvPr>
          <p:cNvSpPr txBox="1">
            <a:spLocks/>
          </p:cNvSpPr>
          <p:nvPr/>
        </p:nvSpPr>
        <p:spPr>
          <a:xfrm>
            <a:off x="1498991" y="1197430"/>
            <a:ext cx="9194017" cy="26240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Can you think of any places or streets that are named after Barking’s fishing history?</a:t>
            </a:r>
          </a:p>
        </p:txBody>
      </p:sp>
    </p:spTree>
    <p:extLst>
      <p:ext uri="{BB962C8B-B14F-4D97-AF65-F5344CB8AC3E}">
        <p14:creationId xmlns:p14="http://schemas.microsoft.com/office/powerpoint/2010/main" val="419101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5563E-0B91-AC8D-887D-88B94B872A99}"/>
              </a:ext>
            </a:extLst>
          </p:cNvPr>
          <p:cNvSpPr>
            <a:spLocks noGrp="1"/>
          </p:cNvSpPr>
          <p:nvPr>
            <p:ph type="ctrTitle"/>
          </p:nvPr>
        </p:nvSpPr>
        <p:spPr>
          <a:xfrm>
            <a:off x="1524000" y="-2835862"/>
            <a:ext cx="9144000" cy="2387600"/>
          </a:xfrm>
        </p:spPr>
        <p:txBody>
          <a:bodyPr/>
          <a:lstStyle/>
          <a:p>
            <a:r>
              <a:rPr lang="en-US" dirty="0"/>
              <a:t>Barking's location</a:t>
            </a:r>
            <a:r>
              <a:rPr lang="en-US" baseline="0" dirty="0"/>
              <a:t> </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460494" y="408252"/>
            <a:ext cx="11271011" cy="782265"/>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Industries in Barking developed largely due to its position where the River Roding joins an inlet of the River Thames. It is also ideally located being so close to the City of London.</a:t>
            </a:r>
          </a:p>
        </p:txBody>
      </p:sp>
      <p:sp>
        <p:nvSpPr>
          <p:cNvPr id="4" name="Oval 3">
            <a:extLst>
              <a:ext uri="{FF2B5EF4-FFF2-40B4-BE49-F238E27FC236}">
                <a16:creationId xmlns:a16="http://schemas.microsoft.com/office/drawing/2014/main" id="{E2A2DC9A-BEB2-763D-EC1F-20347E39AD06}"/>
              </a:ext>
              <a:ext uri="{C183D7F6-B498-43B3-948B-1728B52AA6E4}">
                <adec:decorative xmlns:adec="http://schemas.microsoft.com/office/drawing/2017/decorative" val="1"/>
              </a:ext>
            </a:extLst>
          </p:cNvPr>
          <p:cNvSpPr/>
          <p:nvPr/>
        </p:nvSpPr>
        <p:spPr>
          <a:xfrm>
            <a:off x="8734044" y="2590281"/>
            <a:ext cx="649224" cy="32918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nk pin on a black background, pointing to barking on a map of Land and the River Thames.">
            <a:extLst>
              <a:ext uri="{FF2B5EF4-FFF2-40B4-BE49-F238E27FC236}">
                <a16:creationId xmlns:a16="http://schemas.microsoft.com/office/drawing/2014/main" id="{8846519A-0CD4-DC2A-D3B6-57A127F2A1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11006" y="2199386"/>
            <a:ext cx="495300" cy="520700"/>
          </a:xfrm>
          <a:prstGeom prst="rect">
            <a:avLst/>
          </a:prstGeom>
        </p:spPr>
      </p:pic>
      <p:sp>
        <p:nvSpPr>
          <p:cNvPr id="5" name="Rectangle 4" descr="A map of the River Thames through London.">
            <a:extLst>
              <a:ext uri="{FF2B5EF4-FFF2-40B4-BE49-F238E27FC236}">
                <a16:creationId xmlns:a16="http://schemas.microsoft.com/office/drawing/2014/main" id="{9AFF9032-3CE0-179E-2E34-0D5F10B6F436}"/>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par>
                          <p:cTn id="13" fill="hold">
                            <p:stCondLst>
                              <p:cond delay="2000"/>
                            </p:stCondLst>
                            <p:childTnLst>
                              <p:par>
                                <p:cTn id="14" presetID="1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p:tgtEl>
                                          <p:spTgt spid="3"/>
                                        </p:tgtEl>
                                        <p:attrNameLst>
                                          <p:attrName>ppt_y</p:attrName>
                                        </p:attrNameLst>
                                      </p:cBhvr>
                                      <p:tavLst>
                                        <p:tav tm="0">
                                          <p:val>
                                            <p:strVal val="#ppt_y+#ppt_h*1.125000"/>
                                          </p:val>
                                        </p:tav>
                                        <p:tav tm="100000">
                                          <p:val>
                                            <p:strVal val="#ppt_y"/>
                                          </p:val>
                                        </p:tav>
                                      </p:tavLst>
                                    </p:anim>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6E9A2-92FA-F509-7E88-39DBCF7BE0ED}"/>
              </a:ext>
            </a:extLst>
          </p:cNvPr>
          <p:cNvSpPr>
            <a:spLocks noGrp="1"/>
          </p:cNvSpPr>
          <p:nvPr>
            <p:ph type="title" idx="4294967295"/>
          </p:nvPr>
        </p:nvSpPr>
        <p:spPr>
          <a:xfrm>
            <a:off x="838200" y="-1575189"/>
            <a:ext cx="10515600" cy="1325563"/>
          </a:xfrm>
        </p:spPr>
        <p:txBody>
          <a:bodyPr/>
          <a:lstStyle/>
          <a:p>
            <a:r>
              <a:rPr lang="en-US" dirty="0"/>
              <a:t>Barking goods</a:t>
            </a:r>
          </a:p>
        </p:txBody>
      </p:sp>
      <p:sp>
        <p:nvSpPr>
          <p:cNvPr id="2" name="TextBox 1">
            <a:extLst>
              <a:ext uri="{FF2B5EF4-FFF2-40B4-BE49-F238E27FC236}">
                <a16:creationId xmlns:a16="http://schemas.microsoft.com/office/drawing/2014/main" id="{9FE5E23D-03C0-D6F4-A282-695B48009435}"/>
              </a:ext>
            </a:extLst>
          </p:cNvPr>
          <p:cNvSpPr txBox="1"/>
          <p:nvPr/>
        </p:nvSpPr>
        <p:spPr>
          <a:xfrm>
            <a:off x="460494" y="408252"/>
            <a:ext cx="11271011" cy="114133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Barking had a market and farming was a popular industry in the early days of the town. There are records that show that the rivers were used to trade goods with London and further afield. </a:t>
            </a:r>
          </a:p>
        </p:txBody>
      </p:sp>
      <p:sp>
        <p:nvSpPr>
          <p:cNvPr id="3" name="TextBox 2">
            <a:extLst>
              <a:ext uri="{FF2B5EF4-FFF2-40B4-BE49-F238E27FC236}">
                <a16:creationId xmlns:a16="http://schemas.microsoft.com/office/drawing/2014/main" id="{9DB3E04C-8458-140A-C394-BD09D40E791E}"/>
              </a:ext>
            </a:extLst>
          </p:cNvPr>
          <p:cNvSpPr txBox="1"/>
          <p:nvPr/>
        </p:nvSpPr>
        <p:spPr>
          <a:xfrm>
            <a:off x="460494" y="1685364"/>
            <a:ext cx="11271011" cy="423193"/>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Goods that were traded included…</a:t>
            </a:r>
          </a:p>
        </p:txBody>
      </p:sp>
      <p:pic>
        <p:nvPicPr>
          <p:cNvPr id="9" name="Picture 8" descr="A cartoon illustration of corn.">
            <a:extLst>
              <a:ext uri="{FF2B5EF4-FFF2-40B4-BE49-F238E27FC236}">
                <a16:creationId xmlns:a16="http://schemas.microsoft.com/office/drawing/2014/main" id="{BDA69134-06BE-F647-A9D3-F9985B5A04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648" y="2684606"/>
            <a:ext cx="2715031" cy="1696894"/>
          </a:xfrm>
          <a:prstGeom prst="rect">
            <a:avLst/>
          </a:prstGeom>
        </p:spPr>
      </p:pic>
      <p:pic>
        <p:nvPicPr>
          <p:cNvPr id="7" name="Picture 6" descr="A cartoon illustration of meat.">
            <a:extLst>
              <a:ext uri="{FF2B5EF4-FFF2-40B4-BE49-F238E27FC236}">
                <a16:creationId xmlns:a16="http://schemas.microsoft.com/office/drawing/2014/main" id="{1AE1888E-8EA9-9E97-3E72-7B3A4B0C78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24405" y="2684606"/>
            <a:ext cx="2771594" cy="1696894"/>
          </a:xfrm>
          <a:prstGeom prst="rect">
            <a:avLst/>
          </a:prstGeom>
        </p:spPr>
      </p:pic>
      <p:pic>
        <p:nvPicPr>
          <p:cNvPr id="5" name="Picture 4" descr="A cartoon illustration of leather.">
            <a:extLst>
              <a:ext uri="{FF2B5EF4-FFF2-40B4-BE49-F238E27FC236}">
                <a16:creationId xmlns:a16="http://schemas.microsoft.com/office/drawing/2014/main" id="{79C66971-B82C-F3F7-13B9-5DF75EC439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59232" y="2565502"/>
            <a:ext cx="2002335" cy="1968397"/>
          </a:xfrm>
          <a:prstGeom prst="rect">
            <a:avLst/>
          </a:prstGeom>
        </p:spPr>
      </p:pic>
      <p:pic>
        <p:nvPicPr>
          <p:cNvPr id="11" name="Picture 10" descr="A cartoon illustration of a ball of yarn/wool.">
            <a:extLst>
              <a:ext uri="{FF2B5EF4-FFF2-40B4-BE49-F238E27FC236}">
                <a16:creationId xmlns:a16="http://schemas.microsoft.com/office/drawing/2014/main" id="{AAA381B4-613B-6A16-2D67-1471ED6F6F6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24800" y="2565502"/>
            <a:ext cx="3133598" cy="1968397"/>
          </a:xfrm>
          <a:prstGeom prst="rect">
            <a:avLst/>
          </a:prstGeom>
        </p:spPr>
      </p:pic>
      <p:sp>
        <p:nvSpPr>
          <p:cNvPr id="12" name="TextBox 11">
            <a:extLst>
              <a:ext uri="{FF2B5EF4-FFF2-40B4-BE49-F238E27FC236}">
                <a16:creationId xmlns:a16="http://schemas.microsoft.com/office/drawing/2014/main" id="{0D37F1BB-AA31-3501-E1A0-E9FA1933AFC8}"/>
              </a:ext>
            </a:extLst>
          </p:cNvPr>
          <p:cNvSpPr txBox="1"/>
          <p:nvPr/>
        </p:nvSpPr>
        <p:spPr>
          <a:xfrm>
            <a:off x="762568" y="4537847"/>
            <a:ext cx="2561837" cy="423193"/>
          </a:xfrm>
          <a:prstGeom prst="rect">
            <a:avLst/>
          </a:prstGeom>
          <a:noFill/>
        </p:spPr>
        <p:txBody>
          <a:bodyPr wrap="square">
            <a:spAutoFit/>
          </a:bodyPr>
          <a:lstStyle/>
          <a:p>
            <a:pPr algn="ctr">
              <a:lnSpc>
                <a:spcPts val="2820"/>
              </a:lnSpc>
              <a:spcBef>
                <a:spcPts val="1200"/>
              </a:spcBef>
            </a:pPr>
            <a:r>
              <a:rPr lang="en-GB" sz="1600" dirty="0">
                <a:latin typeface="Linkpen 17a Print" panose="03050602060000000000" pitchFamily="66" charset="77"/>
              </a:rPr>
              <a:t>corn</a:t>
            </a:r>
          </a:p>
        </p:txBody>
      </p:sp>
      <p:sp>
        <p:nvSpPr>
          <p:cNvPr id="13" name="TextBox 12">
            <a:extLst>
              <a:ext uri="{FF2B5EF4-FFF2-40B4-BE49-F238E27FC236}">
                <a16:creationId xmlns:a16="http://schemas.microsoft.com/office/drawing/2014/main" id="{329D3AA5-8CCD-903B-2BD2-3636E1326C06}"/>
              </a:ext>
            </a:extLst>
          </p:cNvPr>
          <p:cNvSpPr txBox="1"/>
          <p:nvPr/>
        </p:nvSpPr>
        <p:spPr>
          <a:xfrm>
            <a:off x="3324405" y="4537846"/>
            <a:ext cx="2561837" cy="423193"/>
          </a:xfrm>
          <a:prstGeom prst="rect">
            <a:avLst/>
          </a:prstGeom>
          <a:noFill/>
        </p:spPr>
        <p:txBody>
          <a:bodyPr wrap="square">
            <a:spAutoFit/>
          </a:bodyPr>
          <a:lstStyle/>
          <a:p>
            <a:pPr algn="ctr">
              <a:lnSpc>
                <a:spcPts val="2820"/>
              </a:lnSpc>
              <a:spcBef>
                <a:spcPts val="1200"/>
              </a:spcBef>
            </a:pPr>
            <a:r>
              <a:rPr lang="en-GB" sz="1600" dirty="0">
                <a:latin typeface="Linkpen 17a Print" panose="03050602060000000000" pitchFamily="66" charset="77"/>
              </a:rPr>
              <a:t>meat</a:t>
            </a:r>
          </a:p>
        </p:txBody>
      </p:sp>
      <p:sp>
        <p:nvSpPr>
          <p:cNvPr id="14" name="TextBox 13">
            <a:extLst>
              <a:ext uri="{FF2B5EF4-FFF2-40B4-BE49-F238E27FC236}">
                <a16:creationId xmlns:a16="http://schemas.microsoft.com/office/drawing/2014/main" id="{22D50ADA-E2C5-2F4A-3B90-D4A14B1B226E}"/>
              </a:ext>
            </a:extLst>
          </p:cNvPr>
          <p:cNvSpPr txBox="1"/>
          <p:nvPr/>
        </p:nvSpPr>
        <p:spPr>
          <a:xfrm>
            <a:off x="5854080" y="4537845"/>
            <a:ext cx="2561837" cy="423193"/>
          </a:xfrm>
          <a:prstGeom prst="rect">
            <a:avLst/>
          </a:prstGeom>
          <a:noFill/>
        </p:spPr>
        <p:txBody>
          <a:bodyPr wrap="square">
            <a:spAutoFit/>
          </a:bodyPr>
          <a:lstStyle/>
          <a:p>
            <a:pPr algn="ctr">
              <a:lnSpc>
                <a:spcPts val="2820"/>
              </a:lnSpc>
              <a:spcBef>
                <a:spcPts val="1200"/>
              </a:spcBef>
            </a:pPr>
            <a:r>
              <a:rPr lang="en-GB" sz="1600" dirty="0">
                <a:latin typeface="Linkpen 17a Print" panose="03050602060000000000" pitchFamily="66" charset="77"/>
              </a:rPr>
              <a:t>leather</a:t>
            </a:r>
          </a:p>
        </p:txBody>
      </p:sp>
      <p:sp>
        <p:nvSpPr>
          <p:cNvPr id="15" name="TextBox 14">
            <a:extLst>
              <a:ext uri="{FF2B5EF4-FFF2-40B4-BE49-F238E27FC236}">
                <a16:creationId xmlns:a16="http://schemas.microsoft.com/office/drawing/2014/main" id="{3AB02C97-9F0C-F4DB-D35E-FA87841EFEA2}"/>
              </a:ext>
            </a:extLst>
          </p:cNvPr>
          <p:cNvSpPr txBox="1"/>
          <p:nvPr/>
        </p:nvSpPr>
        <p:spPr>
          <a:xfrm>
            <a:off x="8224800" y="4537845"/>
            <a:ext cx="2561837" cy="423193"/>
          </a:xfrm>
          <a:prstGeom prst="rect">
            <a:avLst/>
          </a:prstGeom>
          <a:noFill/>
        </p:spPr>
        <p:txBody>
          <a:bodyPr wrap="square">
            <a:spAutoFit/>
          </a:bodyPr>
          <a:lstStyle/>
          <a:p>
            <a:pPr algn="ctr">
              <a:lnSpc>
                <a:spcPts val="2820"/>
              </a:lnSpc>
              <a:spcBef>
                <a:spcPts val="1200"/>
              </a:spcBef>
            </a:pPr>
            <a:r>
              <a:rPr lang="en-GB" sz="1600" dirty="0">
                <a:latin typeface="Linkpen 17a Print" panose="03050602060000000000" pitchFamily="66" charset="77"/>
              </a:rPr>
              <a:t>wool</a:t>
            </a:r>
          </a:p>
        </p:txBody>
      </p:sp>
      <p:sp>
        <p:nvSpPr>
          <p:cNvPr id="16" name="TextBox 15">
            <a:extLst>
              <a:ext uri="{FF2B5EF4-FFF2-40B4-BE49-F238E27FC236}">
                <a16:creationId xmlns:a16="http://schemas.microsoft.com/office/drawing/2014/main" id="{709DFA1E-61D3-BDF6-EBCB-6E2CDB3B1E41}"/>
              </a:ext>
            </a:extLst>
          </p:cNvPr>
          <p:cNvSpPr txBox="1"/>
          <p:nvPr/>
        </p:nvSpPr>
        <p:spPr>
          <a:xfrm>
            <a:off x="460493" y="5431864"/>
            <a:ext cx="11271011" cy="423193"/>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However, it was another industry that Barking became most famous for.</a:t>
            </a:r>
          </a:p>
        </p:txBody>
      </p:sp>
    </p:spTree>
    <p:extLst>
      <p:ext uri="{BB962C8B-B14F-4D97-AF65-F5344CB8AC3E}">
        <p14:creationId xmlns:p14="http://schemas.microsoft.com/office/powerpoint/2010/main" val="207539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xEl>
                                              <p:pRg st="0" end="0"/>
                                            </p:txEl>
                                          </p:spTgt>
                                        </p:tgtEl>
                                        <p:attrNameLst>
                                          <p:attrName>style.visibility</p:attrName>
                                        </p:attrNameLst>
                                      </p:cBhvr>
                                      <p:to>
                                        <p:strVal val="visible"/>
                                      </p:to>
                                    </p:set>
                                    <p:animEffect transition="in" filter="fade">
                                      <p:cBhvr>
                                        <p:cTn id="45"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P spid="12" grpId="0"/>
      <p:bldP spid="13" grpId="0"/>
      <p:bldP spid="14" grpId="0"/>
      <p:bldP spid="15" grpId="0"/>
      <p:bldP spid="1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8376DD-E89B-F144-66A2-EAD7C562B6A5}"/>
              </a:ext>
            </a:extLst>
          </p:cNvPr>
          <p:cNvSpPr>
            <a:spLocks noGrp="1"/>
          </p:cNvSpPr>
          <p:nvPr>
            <p:ph type="title" idx="4294967295"/>
          </p:nvPr>
        </p:nvSpPr>
        <p:spPr>
          <a:xfrm>
            <a:off x="838200" y="-1463675"/>
            <a:ext cx="10515600" cy="1325563"/>
          </a:xfrm>
        </p:spPr>
        <p:txBody>
          <a:bodyPr/>
          <a:lstStyle/>
          <a:p>
            <a:r>
              <a:rPr lang="en-US" dirty="0"/>
              <a:t>Fishing</a:t>
            </a:r>
            <a:r>
              <a:rPr lang="en-US" baseline="0" dirty="0"/>
              <a:t> Fleet</a:t>
            </a:r>
            <a:endParaRPr lang="en-US" dirty="0"/>
          </a:p>
        </p:txBody>
      </p:sp>
      <p:sp>
        <p:nvSpPr>
          <p:cNvPr id="2" name="TextBox 1">
            <a:extLst>
              <a:ext uri="{FF2B5EF4-FFF2-40B4-BE49-F238E27FC236}">
                <a16:creationId xmlns:a16="http://schemas.microsoft.com/office/drawing/2014/main" id="{7A6A905A-3C56-F2B2-7CA5-895A5CFB1577}"/>
              </a:ext>
            </a:extLst>
          </p:cNvPr>
          <p:cNvSpPr txBox="1"/>
          <p:nvPr/>
        </p:nvSpPr>
        <p:spPr>
          <a:xfrm>
            <a:off x="460494" y="408252"/>
            <a:ext cx="11271011" cy="782265"/>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Today, people do not think of Barking as a fishing port but at one point, the town boasted the largest fishing fleet in the world!</a:t>
            </a:r>
          </a:p>
        </p:txBody>
      </p:sp>
      <p:sp>
        <p:nvSpPr>
          <p:cNvPr id="4" name="Rectangle 3" descr="A black and white drawing of a fishing fleet out at sea in stormy waters. ">
            <a:extLst>
              <a:ext uri="{FF2B5EF4-FFF2-40B4-BE49-F238E27FC236}">
                <a16:creationId xmlns:a16="http://schemas.microsoft.com/office/drawing/2014/main" id="{A166263E-29B6-8137-50D7-8FE7E34418D9}"/>
              </a:ext>
            </a:extLst>
          </p:cNvPr>
          <p:cNvSpPr/>
          <p:nvPr/>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3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00406E-E997-AB64-C17E-74FF79E70A5A}"/>
              </a:ext>
            </a:extLst>
          </p:cNvPr>
          <p:cNvSpPr>
            <a:spLocks noGrp="1"/>
          </p:cNvSpPr>
          <p:nvPr>
            <p:ph type="title" idx="4294967295"/>
          </p:nvPr>
        </p:nvSpPr>
        <p:spPr>
          <a:xfrm>
            <a:off x="838200" y="-1413571"/>
            <a:ext cx="10515600" cy="1325563"/>
          </a:xfrm>
        </p:spPr>
        <p:txBody>
          <a:bodyPr/>
          <a:lstStyle/>
          <a:p>
            <a:r>
              <a:rPr lang="en-US" dirty="0"/>
              <a:t>Barking Abbey</a:t>
            </a:r>
          </a:p>
        </p:txBody>
      </p:sp>
      <p:pic>
        <p:nvPicPr>
          <p:cNvPr id="10" name="Picture 9" descr="A picture of a timeline from AD 840 to AD 1060 with one box that says 'AD 901 - AD 1000 - People were fishing in the River Roding'.">
            <a:extLst>
              <a:ext uri="{FF2B5EF4-FFF2-40B4-BE49-F238E27FC236}">
                <a16:creationId xmlns:a16="http://schemas.microsoft.com/office/drawing/2014/main" id="{FB2991CA-841B-6570-747C-F64D749732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80" cy="6857279"/>
          </a:xfrm>
          <a:prstGeom prst="rect">
            <a:avLst/>
          </a:prstGeom>
        </p:spPr>
      </p:pic>
      <p:sp>
        <p:nvSpPr>
          <p:cNvPr id="2" name="TextBox 1">
            <a:extLst>
              <a:ext uri="{FF2B5EF4-FFF2-40B4-BE49-F238E27FC236}">
                <a16:creationId xmlns:a16="http://schemas.microsoft.com/office/drawing/2014/main" id="{9FE5E23D-03C0-D6F4-A282-695B48009435}"/>
              </a:ext>
            </a:extLst>
          </p:cNvPr>
          <p:cNvSpPr txBox="1"/>
          <p:nvPr/>
        </p:nvSpPr>
        <p:spPr>
          <a:xfrm>
            <a:off x="460495" y="408252"/>
            <a:ext cx="3679705" cy="2936701"/>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In documents from the 10th century, there is mention of people fishing in the River Roding to eat and sell locally. Barking Abbey would have been an important customer to people fishing the waters near the town.</a:t>
            </a:r>
          </a:p>
        </p:txBody>
      </p:sp>
      <p:pic>
        <p:nvPicPr>
          <p:cNvPr id="6" name="Picture 5" descr="A model of Barking Abbey.">
            <a:extLst>
              <a:ext uri="{FF2B5EF4-FFF2-40B4-BE49-F238E27FC236}">
                <a16:creationId xmlns:a16="http://schemas.microsoft.com/office/drawing/2014/main" id="{EC6ED9F3-D765-360E-33FE-D59C631C58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1755" y="-1016000"/>
            <a:ext cx="8529750" cy="5677614"/>
          </a:xfrm>
          <a:prstGeom prst="rect">
            <a:avLst/>
          </a:prstGeom>
        </p:spPr>
      </p:pic>
    </p:spTree>
    <p:extLst>
      <p:ext uri="{BB962C8B-B14F-4D97-AF65-F5344CB8AC3E}">
        <p14:creationId xmlns:p14="http://schemas.microsoft.com/office/powerpoint/2010/main" val="66621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2903C-0A8D-DC27-7973-169303D10F24}"/>
              </a:ext>
            </a:extLst>
          </p:cNvPr>
          <p:cNvSpPr>
            <a:spLocks noGrp="1"/>
          </p:cNvSpPr>
          <p:nvPr>
            <p:ph type="title" idx="4294967295"/>
          </p:nvPr>
        </p:nvSpPr>
        <p:spPr>
          <a:xfrm>
            <a:off x="838200" y="-1492721"/>
            <a:ext cx="10515600" cy="1325563"/>
          </a:xfrm>
        </p:spPr>
        <p:txBody>
          <a:bodyPr/>
          <a:lstStyle/>
          <a:p>
            <a:r>
              <a:rPr lang="en-US" dirty="0"/>
              <a:t>Fishermen from Barking</a:t>
            </a:r>
          </a:p>
        </p:txBody>
      </p:sp>
      <p:pic>
        <p:nvPicPr>
          <p:cNvPr id="10" name="Picture 9" descr="A picture of a timeline from AD 1260 to AD 1520. It has 2 boxes on it. &#10;The first says 'AD 1320 - 16 nets seized'.&#10;The second says 'AD 1349 - Nets from Barking burnt'.">
            <a:extLst>
              <a:ext uri="{FF2B5EF4-FFF2-40B4-BE49-F238E27FC236}">
                <a16:creationId xmlns:a16="http://schemas.microsoft.com/office/drawing/2014/main" id="{FB2991CA-841B-6570-747C-F64D749732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79" cy="6857279"/>
          </a:xfrm>
          <a:prstGeom prst="rect">
            <a:avLst/>
          </a:prstGeom>
        </p:spPr>
      </p:pic>
      <p:sp>
        <p:nvSpPr>
          <p:cNvPr id="2" name="TextBox 1">
            <a:extLst>
              <a:ext uri="{FF2B5EF4-FFF2-40B4-BE49-F238E27FC236}">
                <a16:creationId xmlns:a16="http://schemas.microsoft.com/office/drawing/2014/main" id="{9FE5E23D-03C0-D6F4-A282-695B48009435}"/>
              </a:ext>
            </a:extLst>
          </p:cNvPr>
          <p:cNvSpPr txBox="1"/>
          <p:nvPr/>
        </p:nvSpPr>
        <p:spPr>
          <a:xfrm>
            <a:off x="460495" y="408252"/>
            <a:ext cx="7362705" cy="1859483"/>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Fishermen from Barking were salt-water fishing in the Thames estuary by 1320. We know this as there is a record of 16 nets belonging to men from Barking, Erith and Plumstead being seized because they had been used to catch undersized fish.</a:t>
            </a:r>
          </a:p>
        </p:txBody>
      </p:sp>
      <p:sp>
        <p:nvSpPr>
          <p:cNvPr id="3" name="TextBox 2">
            <a:extLst>
              <a:ext uri="{FF2B5EF4-FFF2-40B4-BE49-F238E27FC236}">
                <a16:creationId xmlns:a16="http://schemas.microsoft.com/office/drawing/2014/main" id="{6ED81A2B-19D1-C243-178A-DAD92FE28130}"/>
              </a:ext>
            </a:extLst>
          </p:cNvPr>
          <p:cNvSpPr txBox="1"/>
          <p:nvPr/>
        </p:nvSpPr>
        <p:spPr>
          <a:xfrm>
            <a:off x="460494" y="2508110"/>
            <a:ext cx="7362705" cy="114133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Again, in 1349, men from Barking were brought before the Lord Mayor and ordered to burn their nets due to the mesh being too small.</a:t>
            </a:r>
          </a:p>
        </p:txBody>
      </p:sp>
      <p:pic>
        <p:nvPicPr>
          <p:cNvPr id="5" name="Picture 4" descr="A cartoon drawing of a fishing person holding a net.">
            <a:extLst>
              <a:ext uri="{FF2B5EF4-FFF2-40B4-BE49-F238E27FC236}">
                <a16:creationId xmlns:a16="http://schemas.microsoft.com/office/drawing/2014/main" id="{7D2B11BB-46A9-4AD5-3B95-B80BB3808E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51811" y="167877"/>
            <a:ext cx="4149378" cy="6858000"/>
          </a:xfrm>
          <a:prstGeom prst="rect">
            <a:avLst/>
          </a:prstGeom>
        </p:spPr>
      </p:pic>
    </p:spTree>
    <p:extLst>
      <p:ext uri="{BB962C8B-B14F-4D97-AF65-F5344CB8AC3E}">
        <p14:creationId xmlns:p14="http://schemas.microsoft.com/office/powerpoint/2010/main" val="261513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900" decel="100000" fill="hold"/>
                                        <p:tgtEl>
                                          <p:spTgt spid="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75E69D-C64D-79B8-F3EE-6B11321BB0BD}"/>
              </a:ext>
            </a:extLst>
          </p:cNvPr>
          <p:cNvSpPr>
            <a:spLocks noGrp="1"/>
          </p:cNvSpPr>
          <p:nvPr>
            <p:ph type="title" idx="4294967295"/>
          </p:nvPr>
        </p:nvSpPr>
        <p:spPr>
          <a:xfrm>
            <a:off x="838200" y="-1722110"/>
            <a:ext cx="10515600" cy="1325563"/>
          </a:xfrm>
        </p:spPr>
        <p:txBody>
          <a:bodyPr/>
          <a:lstStyle/>
          <a:p>
            <a:r>
              <a:rPr lang="en-US" dirty="0"/>
              <a:t>Fishing smacks </a:t>
            </a:r>
          </a:p>
        </p:txBody>
      </p:sp>
      <p:pic>
        <p:nvPicPr>
          <p:cNvPr id="4" name="Picture 3" descr="A drawing of a fishing boat at sea pulling a fishing net through the water. Other boats are in the distance.">
            <a:extLst>
              <a:ext uri="{FF2B5EF4-FFF2-40B4-BE49-F238E27FC236}">
                <a16:creationId xmlns:a16="http://schemas.microsoft.com/office/drawing/2014/main" id="{4B57E252-9FFB-F65A-78A5-D8AE7E84D72E}"/>
              </a:ext>
            </a:extLst>
          </p:cNvPr>
          <p:cNvPicPr>
            <a:picLocks noChangeAspect="1"/>
          </p:cNvPicPr>
          <p:nvPr/>
        </p:nvPicPr>
        <p:blipFill>
          <a:blip r:embed="rId3"/>
          <a:srcRect/>
          <a:stretch/>
        </p:blipFill>
        <p:spPr>
          <a:xfrm>
            <a:off x="499426" y="408252"/>
            <a:ext cx="5796191" cy="4319384"/>
          </a:xfrm>
          <a:prstGeom prst="rect">
            <a:avLst/>
          </a:prstGeom>
          <a:ln w="19050">
            <a:solidFill>
              <a:schemeClr val="tx1"/>
            </a:solidFill>
          </a:ln>
        </p:spPr>
      </p:pic>
      <p:sp>
        <p:nvSpPr>
          <p:cNvPr id="2" name="TextBox 1">
            <a:extLst>
              <a:ext uri="{FF2B5EF4-FFF2-40B4-BE49-F238E27FC236}">
                <a16:creationId xmlns:a16="http://schemas.microsoft.com/office/drawing/2014/main" id="{9FE5E23D-03C0-D6F4-A282-695B48009435}"/>
              </a:ext>
            </a:extLst>
          </p:cNvPr>
          <p:cNvSpPr txBox="1"/>
          <p:nvPr/>
        </p:nvSpPr>
        <p:spPr>
          <a:xfrm>
            <a:off x="6605375" y="408252"/>
            <a:ext cx="5015125" cy="782265"/>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By the 1660s, Barking had 14 fishing smacks, crewed by 70 men and boys.</a:t>
            </a:r>
          </a:p>
        </p:txBody>
      </p:sp>
      <p:sp>
        <p:nvSpPr>
          <p:cNvPr id="3" name="TextBox 2">
            <a:extLst>
              <a:ext uri="{FF2B5EF4-FFF2-40B4-BE49-F238E27FC236}">
                <a16:creationId xmlns:a16="http://schemas.microsoft.com/office/drawing/2014/main" id="{6ED81A2B-19D1-C243-178A-DAD92FE28130}"/>
              </a:ext>
            </a:extLst>
          </p:cNvPr>
          <p:cNvSpPr txBox="1"/>
          <p:nvPr/>
        </p:nvSpPr>
        <p:spPr>
          <a:xfrm>
            <a:off x="6605375" y="1333151"/>
            <a:ext cx="5015124" cy="114133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They fished for cod, plaice and other fish in the North Sea and even travelled as far as Iceland.</a:t>
            </a:r>
          </a:p>
        </p:txBody>
      </p:sp>
      <p:pic>
        <p:nvPicPr>
          <p:cNvPr id="10" name="Picture 9" descr="A picture of a timeline from AD 1500 to AD 1900. It has 1 box on it that says 'AD 1660s - Barking had 14 fishing smack'.">
            <a:extLst>
              <a:ext uri="{FF2B5EF4-FFF2-40B4-BE49-F238E27FC236}">
                <a16:creationId xmlns:a16="http://schemas.microsoft.com/office/drawing/2014/main" id="{FB2991CA-841B-6570-747C-F64D749732D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720"/>
            <a:ext cx="12193279" cy="6857278"/>
          </a:xfrm>
          <a:prstGeom prst="rect">
            <a:avLst/>
          </a:prstGeom>
        </p:spPr>
      </p:pic>
      <p:pic>
        <p:nvPicPr>
          <p:cNvPr id="6" name="Picture 5" descr="A cartoon illustration of a fishing person holding a net.">
            <a:extLst>
              <a:ext uri="{FF2B5EF4-FFF2-40B4-BE49-F238E27FC236}">
                <a16:creationId xmlns:a16="http://schemas.microsoft.com/office/drawing/2014/main" id="{55AC49B2-7506-BE49-EEAA-8635D109B3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38248" y="2474489"/>
            <a:ext cx="4149378" cy="6858000"/>
          </a:xfrm>
          <a:prstGeom prst="rect">
            <a:avLst/>
          </a:prstGeom>
        </p:spPr>
      </p:pic>
    </p:spTree>
    <p:extLst>
      <p:ext uri="{BB962C8B-B14F-4D97-AF65-F5344CB8AC3E}">
        <p14:creationId xmlns:p14="http://schemas.microsoft.com/office/powerpoint/2010/main" val="381681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44302B-33DD-7CD1-09BD-8C47A6A711DE}"/>
              </a:ext>
            </a:extLst>
          </p:cNvPr>
          <p:cNvSpPr>
            <a:spLocks noGrp="1"/>
          </p:cNvSpPr>
          <p:nvPr>
            <p:ph type="title" idx="4294967295"/>
          </p:nvPr>
        </p:nvSpPr>
        <p:spPr>
          <a:xfrm>
            <a:off x="838200" y="-1541309"/>
            <a:ext cx="10515600" cy="1325563"/>
          </a:xfrm>
        </p:spPr>
        <p:txBody>
          <a:bodyPr/>
          <a:lstStyle/>
          <a:p>
            <a:r>
              <a:rPr lang="en-US" dirty="0"/>
              <a:t>Barking fleets</a:t>
            </a:r>
          </a:p>
        </p:txBody>
      </p:sp>
      <p:grpSp>
        <p:nvGrpSpPr>
          <p:cNvPr id="8" name="Group 7" descr="A birds-eye view image of the UK, some of Europe and the North Sea. ">
            <a:extLst>
              <a:ext uri="{FF2B5EF4-FFF2-40B4-BE49-F238E27FC236}">
                <a16:creationId xmlns:a16="http://schemas.microsoft.com/office/drawing/2014/main" id="{75CC8DF0-FE05-6DCF-8D95-1F5A35BCB7C7}"/>
              </a:ext>
            </a:extLst>
          </p:cNvPr>
          <p:cNvGrpSpPr/>
          <p:nvPr/>
        </p:nvGrpSpPr>
        <p:grpSpPr>
          <a:xfrm>
            <a:off x="482600" y="433652"/>
            <a:ext cx="3987800" cy="4383536"/>
            <a:chOff x="482600" y="433652"/>
            <a:chExt cx="3987800" cy="4383536"/>
          </a:xfrm>
        </p:grpSpPr>
        <p:pic>
          <p:nvPicPr>
            <p:cNvPr id="5" name="Picture 4" descr="A picture containing map, water, earth, world&#10;&#10;Description automatically generated">
              <a:extLst>
                <a:ext uri="{FF2B5EF4-FFF2-40B4-BE49-F238E27FC236}">
                  <a16:creationId xmlns:a16="http://schemas.microsoft.com/office/drawing/2014/main" id="{180A5A82-392C-897E-7C51-24728DB668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2600" y="433652"/>
              <a:ext cx="3987800" cy="4383536"/>
            </a:xfrm>
            <a:prstGeom prst="rect">
              <a:avLst/>
            </a:prstGeom>
            <a:ln w="19050">
              <a:solidFill>
                <a:schemeClr val="tx1"/>
              </a:solidFill>
            </a:ln>
          </p:spPr>
        </p:pic>
        <p:sp>
          <p:nvSpPr>
            <p:cNvPr id="7" name="TextBox 6">
              <a:extLst>
                <a:ext uri="{FF2B5EF4-FFF2-40B4-BE49-F238E27FC236}">
                  <a16:creationId xmlns:a16="http://schemas.microsoft.com/office/drawing/2014/main" id="{A671A0DA-EA9D-830A-815D-D204BC9E64DC}"/>
                </a:ext>
              </a:extLst>
            </p:cNvPr>
            <p:cNvSpPr txBox="1"/>
            <p:nvPr/>
          </p:nvSpPr>
          <p:spPr>
            <a:xfrm>
              <a:off x="1751658" y="1930750"/>
              <a:ext cx="1475084" cy="369332"/>
            </a:xfrm>
            <a:prstGeom prst="rect">
              <a:avLst/>
            </a:prstGeom>
            <a:noFill/>
          </p:spPr>
          <p:txBody>
            <a:bodyPr wrap="none" rtlCol="0">
              <a:spAutoFit/>
            </a:bodyPr>
            <a:lstStyle/>
            <a:p>
              <a:r>
                <a:rPr lang="en-GB" dirty="0">
                  <a:solidFill>
                    <a:schemeClr val="bg1"/>
                  </a:solidFill>
                  <a:latin typeface="Linkpen 17a Print" panose="03050602060000000000" pitchFamily="66" charset="77"/>
                </a:rPr>
                <a:t>North Sea</a:t>
              </a:r>
            </a:p>
          </p:txBody>
        </p:sp>
      </p:grpSp>
      <p:pic>
        <p:nvPicPr>
          <p:cNvPr id="10" name="Picture 9" descr="A picture of a timeline from AD 1500 to AD 1900. It has 2 boxes on it. The first says 'AD 1660s - Barking had 14 fishing smacks'. The second says 'AD 1850 - Barking had at least 220 fishing smacks'. ">
            <a:extLst>
              <a:ext uri="{FF2B5EF4-FFF2-40B4-BE49-F238E27FC236}">
                <a16:creationId xmlns:a16="http://schemas.microsoft.com/office/drawing/2014/main" id="{FB2991CA-841B-6570-747C-F64D749732D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720"/>
            <a:ext cx="12193277" cy="6857278"/>
          </a:xfrm>
          <a:prstGeom prst="rect">
            <a:avLst/>
          </a:prstGeom>
        </p:spPr>
      </p:pic>
      <p:sp>
        <p:nvSpPr>
          <p:cNvPr id="2" name="TextBox 1">
            <a:extLst>
              <a:ext uri="{FF2B5EF4-FFF2-40B4-BE49-F238E27FC236}">
                <a16:creationId xmlns:a16="http://schemas.microsoft.com/office/drawing/2014/main" id="{9FE5E23D-03C0-D6F4-A282-695B48009435}"/>
              </a:ext>
            </a:extLst>
          </p:cNvPr>
          <p:cNvSpPr txBox="1"/>
          <p:nvPr/>
        </p:nvSpPr>
        <p:spPr>
          <a:xfrm>
            <a:off x="4787899" y="592918"/>
            <a:ext cx="6378865" cy="114133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In the 1800s, with the population of London having almost doubled in size, there was a huge demand for fish.</a:t>
            </a:r>
          </a:p>
        </p:txBody>
      </p:sp>
      <p:sp>
        <p:nvSpPr>
          <p:cNvPr id="3" name="TextBox 2">
            <a:extLst>
              <a:ext uri="{FF2B5EF4-FFF2-40B4-BE49-F238E27FC236}">
                <a16:creationId xmlns:a16="http://schemas.microsoft.com/office/drawing/2014/main" id="{6ED81A2B-19D1-C243-178A-DAD92FE28130}"/>
              </a:ext>
            </a:extLst>
          </p:cNvPr>
          <p:cNvSpPr txBox="1"/>
          <p:nvPr/>
        </p:nvSpPr>
        <p:spPr>
          <a:xfrm>
            <a:off x="4787897" y="1881255"/>
            <a:ext cx="6378865" cy="782265"/>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By 1850, Barking had a fleet of at least 220 fishing smacks operating in the North Sea.</a:t>
            </a:r>
          </a:p>
        </p:txBody>
      </p:sp>
    </p:spTree>
    <p:extLst>
      <p:ext uri="{BB962C8B-B14F-4D97-AF65-F5344CB8AC3E}">
        <p14:creationId xmlns:p14="http://schemas.microsoft.com/office/powerpoint/2010/main" val="332100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CDD434-790A-DB13-6299-B0A4FCCE7C26}"/>
              </a:ext>
            </a:extLst>
          </p:cNvPr>
          <p:cNvSpPr>
            <a:spLocks noGrp="1"/>
          </p:cNvSpPr>
          <p:nvPr>
            <p:ph type="title" idx="4294967295"/>
          </p:nvPr>
        </p:nvSpPr>
        <p:spPr>
          <a:xfrm>
            <a:off x="838200" y="-1599834"/>
            <a:ext cx="10515600" cy="1325563"/>
          </a:xfrm>
        </p:spPr>
        <p:txBody>
          <a:bodyPr/>
          <a:lstStyle/>
          <a:p>
            <a:r>
              <a:rPr lang="en-US" dirty="0"/>
              <a:t>The Hewett family</a:t>
            </a:r>
          </a:p>
        </p:txBody>
      </p:sp>
      <p:sp>
        <p:nvSpPr>
          <p:cNvPr id="2" name="TextBox 1">
            <a:extLst>
              <a:ext uri="{FF2B5EF4-FFF2-40B4-BE49-F238E27FC236}">
                <a16:creationId xmlns:a16="http://schemas.microsoft.com/office/drawing/2014/main" id="{9FE5E23D-03C0-D6F4-A282-695B48009435}"/>
              </a:ext>
            </a:extLst>
          </p:cNvPr>
          <p:cNvSpPr txBox="1"/>
          <p:nvPr/>
        </p:nvSpPr>
        <p:spPr>
          <a:xfrm>
            <a:off x="509375" y="408252"/>
            <a:ext cx="5489422" cy="1496564"/>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The Hewett family were largely responsible for the growth of the Barking fleet. </a:t>
            </a:r>
            <a:r>
              <a:rPr lang="en-GB" sz="1500" dirty="0" err="1">
                <a:latin typeface="Linkpen 17a Print" panose="03050602060000000000" pitchFamily="66" charset="77"/>
              </a:rPr>
              <a:t>Scrymgeour</a:t>
            </a:r>
            <a:r>
              <a:rPr lang="en-GB" sz="1500" dirty="0">
                <a:latin typeface="Linkpen 17a Print" panose="03050602060000000000" pitchFamily="66" charset="77"/>
              </a:rPr>
              <a:t> Hewett, born in 1769 was left two fishing smacks by his father-in-law when he died. </a:t>
            </a:r>
          </a:p>
        </p:txBody>
      </p:sp>
      <p:sp>
        <p:nvSpPr>
          <p:cNvPr id="14" name="TextBox 13">
            <a:extLst>
              <a:ext uri="{FF2B5EF4-FFF2-40B4-BE49-F238E27FC236}">
                <a16:creationId xmlns:a16="http://schemas.microsoft.com/office/drawing/2014/main" id="{8EC953CF-1BA3-3C49-39B3-4CBB72761128}"/>
              </a:ext>
            </a:extLst>
          </p:cNvPr>
          <p:cNvSpPr txBox="1"/>
          <p:nvPr/>
        </p:nvSpPr>
        <p:spPr>
          <a:xfrm>
            <a:off x="509374" y="1965167"/>
            <a:ext cx="5489422" cy="1137491"/>
          </a:xfrm>
          <a:prstGeom prst="rect">
            <a:avLst/>
          </a:prstGeom>
          <a:noFill/>
        </p:spPr>
        <p:txBody>
          <a:bodyPr wrap="square">
            <a:spAutoFit/>
          </a:bodyPr>
          <a:lstStyle/>
          <a:p>
            <a:pPr>
              <a:lnSpc>
                <a:spcPts val="2820"/>
              </a:lnSpc>
              <a:spcBef>
                <a:spcPts val="1200"/>
              </a:spcBef>
            </a:pPr>
            <a:r>
              <a:rPr lang="en-GB" sz="1500" dirty="0" err="1">
                <a:latin typeface="Linkpen 17a Print" panose="03050602060000000000" pitchFamily="66" charset="77"/>
              </a:rPr>
              <a:t>Scrymgeour</a:t>
            </a:r>
            <a:r>
              <a:rPr lang="en-GB" sz="1500" dirty="0">
                <a:latin typeface="Linkpen 17a Print" panose="03050602060000000000" pitchFamily="66" charset="77"/>
              </a:rPr>
              <a:t> was a good businessman and grew the fleet before passing on the business to his son, Samuel Hewett, when he retired in 1815.</a:t>
            </a:r>
          </a:p>
        </p:txBody>
      </p:sp>
      <p:sp>
        <p:nvSpPr>
          <p:cNvPr id="16" name="TextBox 15">
            <a:extLst>
              <a:ext uri="{FF2B5EF4-FFF2-40B4-BE49-F238E27FC236}">
                <a16:creationId xmlns:a16="http://schemas.microsoft.com/office/drawing/2014/main" id="{CCA1766C-5283-CA54-99F2-50429B5954E9}"/>
              </a:ext>
            </a:extLst>
          </p:cNvPr>
          <p:cNvSpPr txBox="1"/>
          <p:nvPr/>
        </p:nvSpPr>
        <p:spPr>
          <a:xfrm>
            <a:off x="509374" y="3228325"/>
            <a:ext cx="5489422" cy="1500411"/>
          </a:xfrm>
          <a:prstGeom prst="rect">
            <a:avLst/>
          </a:prstGeom>
          <a:noFill/>
        </p:spPr>
        <p:txBody>
          <a:bodyPr wrap="square">
            <a:spAutoFit/>
          </a:bodyPr>
          <a:lstStyle/>
          <a:p>
            <a:pPr>
              <a:lnSpc>
                <a:spcPts val="2820"/>
              </a:lnSpc>
              <a:spcBef>
                <a:spcPts val="1200"/>
              </a:spcBef>
            </a:pPr>
            <a:r>
              <a:rPr lang="en-GB" sz="1500" dirty="0">
                <a:latin typeface="Linkpen 17a Print" panose="03050602060000000000" pitchFamily="66" charset="77"/>
              </a:rPr>
              <a:t>By 1833, the Hewett fleet known as the ‘Short Blue Fleet’ had 10 boats. The fleet had increased to more than 50 fishing smacks by 1844.</a:t>
            </a:r>
          </a:p>
        </p:txBody>
      </p:sp>
      <p:pic>
        <p:nvPicPr>
          <p:cNvPr id="10" name="Picture 9" descr="A picture of a timeline fromAD 1740 to AD 1960. It has 3 boxes on it. &#10;The first says 'AD 1815 - Scrymgeour Hewett passed his fishing business on to his son'.&#10;The second says 'AD 1833 - Short Blue Fleet had 10 fishing smacks'.&#10;The third says 'AD 1844 - Short Blue Fleet had more than 50 fishing smacks'.">
            <a:extLst>
              <a:ext uri="{FF2B5EF4-FFF2-40B4-BE49-F238E27FC236}">
                <a16:creationId xmlns:a16="http://schemas.microsoft.com/office/drawing/2014/main" id="{FB2991CA-841B-6570-747C-F64D749732DA}"/>
              </a:ext>
            </a:extLst>
          </p:cNvPr>
          <p:cNvPicPr>
            <a:picLocks noChangeAspect="1"/>
          </p:cNvPicPr>
          <p:nvPr/>
        </p:nvPicPr>
        <p:blipFill>
          <a:blip r:embed="rId3"/>
          <a:srcRect/>
          <a:stretch/>
        </p:blipFill>
        <p:spPr>
          <a:xfrm>
            <a:off x="1" y="720"/>
            <a:ext cx="12193277" cy="6857277"/>
          </a:xfrm>
          <a:prstGeom prst="rect">
            <a:avLst/>
          </a:prstGeom>
        </p:spPr>
      </p:pic>
      <p:pic>
        <p:nvPicPr>
          <p:cNvPr id="20" name="Picture 19">
            <a:extLst>
              <a:ext uri="{FF2B5EF4-FFF2-40B4-BE49-F238E27FC236}">
                <a16:creationId xmlns:a16="http://schemas.microsoft.com/office/drawing/2014/main" id="{45887439-852E-34EE-9B88-9B0D7A7CEAA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720"/>
            <a:ext cx="12193280" cy="6857280"/>
          </a:xfrm>
          <a:prstGeom prst="rect">
            <a:avLst/>
          </a:prstGeom>
        </p:spPr>
      </p:pic>
      <p:grpSp>
        <p:nvGrpSpPr>
          <p:cNvPr id="15" name="Group 14" descr="Paintings of Scrymgeour Hewett and his son, Samuel Hewett. They are wearing white blouses and navy jackets. ">
            <a:extLst>
              <a:ext uri="{FF2B5EF4-FFF2-40B4-BE49-F238E27FC236}">
                <a16:creationId xmlns:a16="http://schemas.microsoft.com/office/drawing/2014/main" id="{DE0CF83F-1D2B-7AE5-3148-A4C312CE7146}"/>
              </a:ext>
            </a:extLst>
          </p:cNvPr>
          <p:cNvGrpSpPr/>
          <p:nvPr/>
        </p:nvGrpSpPr>
        <p:grpSpPr>
          <a:xfrm>
            <a:off x="5998796" y="419138"/>
            <a:ext cx="5727373" cy="4349722"/>
            <a:chOff x="5854700" y="418454"/>
            <a:chExt cx="5878725" cy="4464668"/>
          </a:xfrm>
        </p:grpSpPr>
        <p:pic>
          <p:nvPicPr>
            <p:cNvPr id="5" name="Picture 4" descr="A portrait of a person&#10;&#10;Description automatically generated with medium confidence">
              <a:extLst>
                <a:ext uri="{FF2B5EF4-FFF2-40B4-BE49-F238E27FC236}">
                  <a16:creationId xmlns:a16="http://schemas.microsoft.com/office/drawing/2014/main" id="{C8D5065D-4E13-434F-7BF5-72F9B0020A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22211" y="418454"/>
              <a:ext cx="2814701" cy="3752935"/>
            </a:xfrm>
            <a:prstGeom prst="rect">
              <a:avLst/>
            </a:prstGeom>
            <a:ln w="19050">
              <a:solidFill>
                <a:schemeClr val="tx1"/>
              </a:solidFill>
            </a:ln>
          </p:spPr>
        </p:pic>
        <p:sp>
          <p:nvSpPr>
            <p:cNvPr id="7" name="TextBox 6">
              <a:extLst>
                <a:ext uri="{FF2B5EF4-FFF2-40B4-BE49-F238E27FC236}">
                  <a16:creationId xmlns:a16="http://schemas.microsoft.com/office/drawing/2014/main" id="{866EC384-0BE7-3C8D-E6AE-0F9C0749B7D3}"/>
                </a:ext>
              </a:extLst>
            </p:cNvPr>
            <p:cNvSpPr txBox="1"/>
            <p:nvPr/>
          </p:nvSpPr>
          <p:spPr>
            <a:xfrm>
              <a:off x="6126343" y="4171389"/>
              <a:ext cx="2199641" cy="711733"/>
            </a:xfrm>
            <a:prstGeom prst="rect">
              <a:avLst/>
            </a:prstGeom>
            <a:noFill/>
          </p:spPr>
          <p:txBody>
            <a:bodyPr wrap="none" rtlCol="0">
              <a:spAutoFit/>
            </a:bodyPr>
            <a:lstStyle/>
            <a:p>
              <a:pPr>
                <a:lnSpc>
                  <a:spcPct val="150000"/>
                </a:lnSpc>
              </a:pPr>
              <a:r>
                <a:rPr lang="en-GB" sz="1400" dirty="0" err="1">
                  <a:latin typeface="Linkpen 17a Print" panose="03050602060000000000" pitchFamily="66" charset="77"/>
                </a:rPr>
                <a:t>Scrymgeour</a:t>
              </a:r>
              <a:r>
                <a:rPr lang="en-GB" sz="1400" dirty="0">
                  <a:latin typeface="Linkpen 17a Print" panose="03050602060000000000" pitchFamily="66" charset="77"/>
                </a:rPr>
                <a:t> Hewett </a:t>
              </a:r>
            </a:p>
            <a:p>
              <a:pPr>
                <a:lnSpc>
                  <a:spcPct val="150000"/>
                </a:lnSpc>
              </a:pPr>
              <a:r>
                <a:rPr lang="en-GB" sz="1400" dirty="0">
                  <a:latin typeface="Linkpen 17a Print" panose="03050602060000000000" pitchFamily="66" charset="77"/>
                </a:rPr>
                <a:t>(1769 – 1850)</a:t>
              </a:r>
            </a:p>
          </p:txBody>
        </p:sp>
        <p:pic>
          <p:nvPicPr>
            <p:cNvPr id="8" name="Picture 7" descr="A close-up of a person&#10;&#10;Description automatically generated">
              <a:extLst>
                <a:ext uri="{FF2B5EF4-FFF2-40B4-BE49-F238E27FC236}">
                  <a16:creationId xmlns:a16="http://schemas.microsoft.com/office/drawing/2014/main" id="{D920D0AE-CD30-DB38-E9C7-3A372450784D}"/>
                </a:ext>
              </a:extLst>
            </p:cNvPr>
            <p:cNvPicPr>
              <a:picLocks noChangeAspect="1"/>
            </p:cNvPicPr>
            <p:nvPr/>
          </p:nvPicPr>
          <p:blipFill>
            <a:blip r:embed="rId6"/>
            <a:stretch>
              <a:fillRect/>
            </a:stretch>
          </p:blipFill>
          <p:spPr>
            <a:xfrm>
              <a:off x="8918724" y="418454"/>
              <a:ext cx="2814701" cy="3752935"/>
            </a:xfrm>
            <a:prstGeom prst="rect">
              <a:avLst/>
            </a:prstGeom>
            <a:ln w="19050">
              <a:solidFill>
                <a:schemeClr val="tx1"/>
              </a:solidFill>
            </a:ln>
          </p:spPr>
        </p:pic>
        <p:sp>
          <p:nvSpPr>
            <p:cNvPr id="9" name="TextBox 8">
              <a:extLst>
                <a:ext uri="{FF2B5EF4-FFF2-40B4-BE49-F238E27FC236}">
                  <a16:creationId xmlns:a16="http://schemas.microsoft.com/office/drawing/2014/main" id="{C4A0E0B8-3B31-CDAF-E45C-4D2E10F04C6A}"/>
                </a:ext>
              </a:extLst>
            </p:cNvPr>
            <p:cNvSpPr txBox="1"/>
            <p:nvPr/>
          </p:nvSpPr>
          <p:spPr>
            <a:xfrm>
              <a:off x="9122856" y="4171389"/>
              <a:ext cx="1781257" cy="711733"/>
            </a:xfrm>
            <a:prstGeom prst="rect">
              <a:avLst/>
            </a:prstGeom>
            <a:noFill/>
          </p:spPr>
          <p:txBody>
            <a:bodyPr wrap="none" rtlCol="0">
              <a:spAutoFit/>
            </a:bodyPr>
            <a:lstStyle/>
            <a:p>
              <a:pPr>
                <a:lnSpc>
                  <a:spcPct val="150000"/>
                </a:lnSpc>
              </a:pPr>
              <a:r>
                <a:rPr lang="en-GB" sz="1400" dirty="0">
                  <a:latin typeface="Linkpen 17a Print" panose="03050602060000000000" pitchFamily="66" charset="77"/>
                </a:rPr>
                <a:t>Samuel Hewett </a:t>
              </a:r>
            </a:p>
            <a:p>
              <a:pPr>
                <a:lnSpc>
                  <a:spcPct val="150000"/>
                </a:lnSpc>
              </a:pPr>
              <a:r>
                <a:rPr lang="en-GB" sz="1400" dirty="0">
                  <a:latin typeface="Linkpen 17a Print" panose="03050602060000000000" pitchFamily="66" charset="77"/>
                </a:rPr>
                <a:t>(1797 – 1871)</a:t>
              </a:r>
            </a:p>
          </p:txBody>
        </p:sp>
        <p:pic>
          <p:nvPicPr>
            <p:cNvPr id="12" name="Picture 11" descr="A picture containing black&#10;&#10;Description automatically generated">
              <a:extLst>
                <a:ext uri="{FF2B5EF4-FFF2-40B4-BE49-F238E27FC236}">
                  <a16:creationId xmlns:a16="http://schemas.microsoft.com/office/drawing/2014/main" id="{B0C6AA91-5790-46E4-94EE-C05A6DEDD2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54700" y="4233523"/>
              <a:ext cx="382210" cy="271570"/>
            </a:xfrm>
            <a:prstGeom prst="rect">
              <a:avLst/>
            </a:prstGeom>
          </p:spPr>
        </p:pic>
        <p:pic>
          <p:nvPicPr>
            <p:cNvPr id="13" name="Picture 12" descr="A picture containing black&#10;&#10;Description automatically generated">
              <a:extLst>
                <a:ext uri="{FF2B5EF4-FFF2-40B4-BE49-F238E27FC236}">
                  <a16:creationId xmlns:a16="http://schemas.microsoft.com/office/drawing/2014/main" id="{9A5F9ED3-482A-63F8-666B-38695EABF8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29685" y="4233523"/>
              <a:ext cx="382210" cy="271570"/>
            </a:xfrm>
            <a:prstGeom prst="rect">
              <a:avLst/>
            </a:prstGeom>
          </p:spPr>
        </p:pic>
      </p:grpSp>
      <p:pic>
        <p:nvPicPr>
          <p:cNvPr id="18" name="Picture 17">
            <a:extLst>
              <a:ext uri="{FF2B5EF4-FFF2-40B4-BE49-F238E27FC236}">
                <a16:creationId xmlns:a16="http://schemas.microsoft.com/office/drawing/2014/main" id="{1354F2C1-BCB1-2AD8-292D-6DF874DDB18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0" y="1440"/>
            <a:ext cx="12192000" cy="6856560"/>
          </a:xfrm>
          <a:prstGeom prst="rect">
            <a:avLst/>
          </a:prstGeom>
        </p:spPr>
      </p:pic>
      <p:pic>
        <p:nvPicPr>
          <p:cNvPr id="11" name="Picture 10">
            <a:extLst>
              <a:ext uri="{FF2B5EF4-FFF2-40B4-BE49-F238E27FC236}">
                <a16:creationId xmlns:a16="http://schemas.microsoft.com/office/drawing/2014/main" id="{92BFCFA0-F2B4-A031-9921-EB4D1348399A}"/>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0" y="720"/>
            <a:ext cx="12193280" cy="6857280"/>
          </a:xfrm>
          <a:prstGeom prst="rect">
            <a:avLst/>
          </a:prstGeom>
        </p:spPr>
      </p:pic>
    </p:spTree>
    <p:extLst>
      <p:ext uri="{BB962C8B-B14F-4D97-AF65-F5344CB8AC3E}">
        <p14:creationId xmlns:p14="http://schemas.microsoft.com/office/powerpoint/2010/main" val="3414357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500"/>
                                        <p:tgtEl>
                                          <p:spTgt spid="14">
                                            <p:txEl>
                                              <p:pRg st="0" end="0"/>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fade">
                                      <p:cBhvr>
                                        <p:cTn id="25" dur="500"/>
                                        <p:tgtEl>
                                          <p:spTgt spid="16">
                                            <p:txEl>
                                              <p:pRg st="0" end="0"/>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4" grpId="0" uiExpand="1" build="p"/>
      <p:bldP spid="16"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965</Words>
  <Application>Microsoft Office PowerPoint</Application>
  <PresentationFormat>Widescreen</PresentationFormat>
  <Paragraphs>72</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vt:lpstr>
      <vt:lpstr>Linkpen 17a Print</vt:lpstr>
      <vt:lpstr>Calibri Light</vt:lpstr>
      <vt:lpstr>Arial</vt:lpstr>
      <vt:lpstr>Superclarendon Rg</vt:lpstr>
      <vt:lpstr>Office Theme</vt:lpstr>
      <vt:lpstr>Barking – An important fishing port </vt:lpstr>
      <vt:lpstr>Barking's location </vt:lpstr>
      <vt:lpstr>Barking goods</vt:lpstr>
      <vt:lpstr>Fishing Fleet</vt:lpstr>
      <vt:lpstr>Barking Abbey</vt:lpstr>
      <vt:lpstr>Fishermen from Barking</vt:lpstr>
      <vt:lpstr>Fishing smacks </vt:lpstr>
      <vt:lpstr>Barking fleets</vt:lpstr>
      <vt:lpstr>The Hewett family</vt:lpstr>
      <vt:lpstr>Keeping fish fresh</vt:lpstr>
      <vt:lpstr>Ice</vt:lpstr>
      <vt:lpstr>The fishing industry</vt:lpstr>
      <vt:lpstr>The railway</vt:lpstr>
      <vt:lpstr>A disastrous storm</vt:lpstr>
      <vt:lpstr>New industries</vt:lpstr>
      <vt:lpstr>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15</cp:revision>
  <dcterms:created xsi:type="dcterms:W3CDTF">2023-06-29T07:55:49Z</dcterms:created>
  <dcterms:modified xsi:type="dcterms:W3CDTF">2023-08-14T07:49:54Z</dcterms:modified>
</cp:coreProperties>
</file>