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60" r:id="rId4"/>
    <p:sldId id="262" r:id="rId5"/>
    <p:sldId id="263" r:id="rId6"/>
    <p:sldId id="264" r:id="rId7"/>
    <p:sldId id="261" r:id="rId8"/>
    <p:sldId id="265" r:id="rId9"/>
    <p:sldId id="267" r:id="rId10"/>
    <p:sldId id="266" r:id="rId11"/>
    <p:sldId id="268" r:id="rId12"/>
    <p:sldId id="270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AE45"/>
    <a:srgbClr val="D2AB62"/>
    <a:srgbClr val="B38C48"/>
    <a:srgbClr val="B79360"/>
    <a:srgbClr val="C49E67"/>
    <a:srgbClr val="C5A165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00"/>
    <p:restoredTop sz="86395"/>
  </p:normalViewPr>
  <p:slideViewPr>
    <p:cSldViewPr snapToGrid="0">
      <p:cViewPr varScale="1">
        <p:scale>
          <a:sx n="94" d="100"/>
          <a:sy n="94" d="100"/>
        </p:scale>
        <p:origin x="43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8D9E0-AE46-9F48-A24F-7686CA1918B0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10C3C-C347-A04F-8DA1-814FC7EA7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52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80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78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19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46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73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180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72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35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61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59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40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5561D-D387-844B-9ECC-4A73B73FDE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69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A4A7F-5A4C-DB19-685B-3649EFBA8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CDB07E-1DD4-710B-214E-939EEB52B8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A00E1-ADC7-AC60-B1CB-46FD0B8CC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D2F9B-F7C9-1811-69E7-046B92A37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A9AC1-FBD2-9B97-46FB-8B50061B1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2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EDE78-D20C-CC90-671A-8F8430B5A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EB1BF4-73F9-1D26-EA25-1C96078656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20EA0-B925-7734-E782-7BC337422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ADC20-5173-870D-7AF1-8FB301DA7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C6C0B-E8E6-4AD8-D295-76EB0ED8F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46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610CFA-5FD0-BB0F-EE1C-348BA5A43E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2D729E-2DA4-62BA-FED4-D672F24D01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B6DD-E161-78E5-D25F-5F35B5069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58DB1-3CB7-1808-44C1-09CFA3B4C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3B6B0D-8E4E-3C80-F08F-E82CBBBEC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99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8D72C-2455-5538-6655-D703DDF0C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B9E59-F0EA-37C1-B6DF-34B589812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A1C377-49C3-C1F8-025E-8C4D3AF2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9748E-3EEB-4783-C616-B526F4060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62CC3-1567-BD36-0971-0653B6524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04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31422-26F3-17E9-F62E-2D1456334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2695A7-9682-FFC6-5E3B-C83F734CB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F547D-95D3-E8F0-F132-103F7564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11FCD-2A6B-4C69-3406-AF50738EB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6E1C0-93DD-ACED-07C5-DE24E7775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28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FB0CA-A32C-1B6E-C109-726D7C414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D0E95-64DA-4662-DD3D-5DECEE448A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8310F-E66C-BC9E-CC38-7009BA753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1B99E8-7100-3B64-FB96-F796CC985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B65C35-6F8D-7B8E-998B-A5C0348BC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30E4D1-808A-C9D6-47C3-842F0A449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5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614A9-4B14-9CA3-AEEF-AD1BFAD90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F467-DB4C-591C-A0C3-545AB70F8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E0F91D-2365-6E5D-A12E-B9EE5C2970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625AB5-13F2-806F-C33A-90CAB120A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A3B6D-FE79-5CA4-0139-D346D4569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2664C0-769B-7141-3EA9-51DF36701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E3A124-862C-0B03-CF35-864D1708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96B68D-2950-8444-E6E7-B13F37ABE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0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FC690-5838-4FF6-2D0F-635F2027E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822E34-9836-7FBA-1FDA-3C062398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4A1130-AF67-367A-AA73-F73D10949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4A1256-5909-1B9B-F6F7-E0D21409E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508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41BCAB-8289-020A-ABB1-2C56D3857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56D797-AB51-05F4-B75D-67CD5BD00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ED464A-D124-5156-9FFD-C95DED400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3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12CA8-E2C0-4B01-F156-2EC8AF54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51CC7-37C7-034E-A5AE-CBEC2748F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D43FB9-0BA4-5B79-94FF-17DCD89F9F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24A32-9D45-A819-EB95-1D211FEAF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8E447-D856-FFDF-C790-5631E8DF8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51C4A-F9F6-F666-0AC9-96A0B23F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69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58990-5C77-7B36-6B48-773E5BA20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6EFD02-C7A4-3BE0-A418-8B578177EF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12D79-6E2C-E3E0-0A22-4DA868704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0D98F-0656-68F1-6A25-78C1CAD4A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8B46E-CFD8-0B46-8003-0DA28812B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7E70D5-A603-9F3F-03CC-459516D5A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12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B98830-B34A-3686-EA64-4D0D27975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B440A-B880-ED7E-A0F6-C645AC760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6133F-6462-2842-418B-7984937338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65C6E-CA99-F84E-8D6F-8F341C53150A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948FE-A36F-0EF3-E19E-0B7FFCBCE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FE637-DE3A-AE2B-352A-20B956031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0EF7B-4C6D-FF44-8B7B-E784190392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1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7" cy="6856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0DC867-87C8-E427-DD50-9C1E5568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1442"/>
            <a:ext cx="12191997" cy="685655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28F7D01-427C-46F5-9675-E4EA81793A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-2692892"/>
            <a:ext cx="9144000" cy="2387600"/>
          </a:xfrm>
        </p:spPr>
        <p:txBody>
          <a:bodyPr/>
          <a:lstStyle/>
          <a:p>
            <a:r>
              <a:rPr lang="en-GB" dirty="0"/>
              <a:t>Homes for Heroes – The Becontree Estate</a:t>
            </a:r>
          </a:p>
        </p:txBody>
      </p:sp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F1856-ADCB-6891-B6CD-59862FD7F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412" y="-2598647"/>
            <a:ext cx="9144000" cy="2387600"/>
          </a:xfrm>
        </p:spPr>
        <p:txBody>
          <a:bodyPr/>
          <a:lstStyle/>
          <a:p>
            <a:r>
              <a:rPr lang="en-GB" dirty="0"/>
              <a:t>Plenty of Rules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424763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Plenty of Rules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187318"/>
            <a:ext cx="9116262" cy="4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Upon moving in, new residents were given </a:t>
            </a:r>
            <a:r>
              <a:rPr lang="en-GB" sz="1600">
                <a:latin typeface="Linkpen 17a Print" panose="03050602060000000000" pitchFamily="66" charset="77"/>
              </a:rPr>
              <a:t>a tenants’ </a:t>
            </a:r>
            <a:r>
              <a:rPr lang="en-GB" sz="1600" dirty="0">
                <a:latin typeface="Linkpen 17a Print" panose="03050602060000000000" pitchFamily="66" charset="77"/>
              </a:rPr>
              <a:t>handbook.</a:t>
            </a:r>
          </a:p>
        </p:txBody>
      </p:sp>
      <p:pic>
        <p:nvPicPr>
          <p:cNvPr id="3" name="Picture 2" descr="A book cover with a picture of a house and trees. It states: London County Council - Becontree Tenants' Handbook.">
            <a:extLst>
              <a:ext uri="{FF2B5EF4-FFF2-40B4-BE49-F238E27FC236}">
                <a16:creationId xmlns:a16="http://schemas.microsoft.com/office/drawing/2014/main" id="{32352CF4-C2F9-55B0-B4EF-B14D4B1B4D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2668" y="276912"/>
            <a:ext cx="3339887" cy="47627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ADCBD1-D531-CDE7-5509-37F1250AD19A}"/>
              </a:ext>
            </a:extLst>
          </p:cNvPr>
          <p:cNvSpPr txBox="1"/>
          <p:nvPr/>
        </p:nvSpPr>
        <p:spPr>
          <a:xfrm>
            <a:off x="494269" y="1698532"/>
            <a:ext cx="7862653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This booklet went through the rules of living in the estate, including strict rules about how the house and garden should be presented.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C42DE7-65B6-6EA8-0321-AA9DBB775316}"/>
              </a:ext>
            </a:extLst>
          </p:cNvPr>
          <p:cNvSpPr txBox="1"/>
          <p:nvPr/>
        </p:nvSpPr>
        <p:spPr>
          <a:xfrm>
            <a:off x="494269" y="2927891"/>
            <a:ext cx="7862653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Local inspectors would come around, almost weekly, to check that the guidelines were being followed.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41B32C-54D7-1ED4-D36C-C45A0AF1B338}"/>
              </a:ext>
            </a:extLst>
          </p:cNvPr>
          <p:cNvSpPr txBox="1"/>
          <p:nvPr/>
        </p:nvSpPr>
        <p:spPr>
          <a:xfrm>
            <a:off x="494269" y="3798177"/>
            <a:ext cx="7978399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Although strict, most tenants followed the guidelines and they actually enjoyed and took pride in looking after their new home.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891390-7FB1-0DCD-C360-28A888968A53}"/>
              </a:ext>
            </a:extLst>
          </p:cNvPr>
          <p:cNvSpPr txBox="1"/>
          <p:nvPr/>
        </p:nvSpPr>
        <p:spPr>
          <a:xfrm>
            <a:off x="494269" y="4668463"/>
            <a:ext cx="7978399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There was even a yearly garden competition, which many households took part in so that they could win money to cover their rent. 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9B1E93DE-3001-8C0C-2D53-1595E72A62C3}"/>
              </a:ext>
            </a:extLst>
          </p:cNvPr>
          <p:cNvSpPr/>
          <p:nvPr/>
        </p:nvSpPr>
        <p:spPr>
          <a:xfrm>
            <a:off x="3935391" y="5573714"/>
            <a:ext cx="4746723" cy="871897"/>
          </a:xfrm>
          <a:prstGeom prst="wedgeRectCallout">
            <a:avLst>
              <a:gd name="adj1" fmla="val 63422"/>
              <a:gd name="adj2" fmla="val -30427"/>
            </a:avLst>
          </a:prstGeom>
          <a:solidFill>
            <a:schemeClr val="tx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Did you know… the average rent was less than 1 pound a week!</a:t>
            </a:r>
          </a:p>
        </p:txBody>
      </p:sp>
      <p:pic>
        <p:nvPicPr>
          <p:cNvPr id="13" name="Picture 12" descr="A cartoon of a woman smiling.&#10;&#10;">
            <a:extLst>
              <a:ext uri="{FF2B5EF4-FFF2-40B4-BE49-F238E27FC236}">
                <a16:creationId xmlns:a16="http://schemas.microsoft.com/office/drawing/2014/main" id="{A3080E62-3D2A-3F75-B20C-76ED349A1E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8414" y="4749486"/>
            <a:ext cx="2351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5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3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4" grpId="0" uiExpand="1" build="p"/>
      <p:bldP spid="6" grpId="0" uiExpand="1" build="p"/>
      <p:bldP spid="9" grpId="0" uiExpand="1" build="p"/>
      <p:bldP spid="10" grpId="0" uiExpand="1" build="p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BBCEE-CB8F-82DC-39A2-7ECDB72367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412" y="-2614065"/>
            <a:ext cx="9144000" cy="2387600"/>
          </a:xfrm>
        </p:spPr>
        <p:txBody>
          <a:bodyPr/>
          <a:lstStyle/>
          <a:p>
            <a:r>
              <a:rPr lang="en-GB" dirty="0"/>
              <a:t>An important piece of history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390039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An Important Piece of History</a:t>
            </a:r>
          </a:p>
        </p:txBody>
      </p:sp>
      <p:pic>
        <p:nvPicPr>
          <p:cNvPr id="3" name="Picture 2" descr="The image shows a graph which shows population over the years in the Becontree area. It begins at around 2,000 in 1801 and by 1951 reaches over 110,000.">
            <a:extLst>
              <a:ext uri="{FF2B5EF4-FFF2-40B4-BE49-F238E27FC236}">
                <a16:creationId xmlns:a16="http://schemas.microsoft.com/office/drawing/2014/main" id="{3133E64C-42A9-A90C-D103-9A28B2FBB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246" y="1291016"/>
            <a:ext cx="4980557" cy="50116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532698" y="1353882"/>
            <a:ext cx="6146158" cy="4680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On July 13, 1935, the completion ceremony took place in </a:t>
            </a:r>
            <a:r>
              <a:rPr lang="en-GB" sz="1600" dirty="0" err="1">
                <a:latin typeface="Linkpen 17a Print" panose="03050602060000000000" pitchFamily="66" charset="77"/>
              </a:rPr>
              <a:t>Parsloes</a:t>
            </a:r>
            <a:r>
              <a:rPr lang="en-GB" sz="1600" dirty="0">
                <a:latin typeface="Linkpen 17a Print" panose="03050602060000000000" pitchFamily="66" charset="77"/>
              </a:rPr>
              <a:t> Park. At that time, the Becontree estate was home to a thriving community of almost 100,000 people.</a:t>
            </a:r>
          </a:p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It had helped to improve the health and social status of British families and many enjoyed living there.</a:t>
            </a:r>
          </a:p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Other estates were built across the country until the 1980s when a law allowed tenants to purchase the homes themselves. Construction of new social housing estates then gradually came to an end.</a:t>
            </a:r>
          </a:p>
        </p:txBody>
      </p:sp>
    </p:spTree>
    <p:extLst>
      <p:ext uri="{BB962C8B-B14F-4D97-AF65-F5344CB8AC3E}">
        <p14:creationId xmlns:p14="http://schemas.microsoft.com/office/powerpoint/2010/main" val="110170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E69616-9208-ABE7-6753-0CE95676B5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412" y="-2510557"/>
            <a:ext cx="9144000" cy="2387600"/>
          </a:xfrm>
        </p:spPr>
        <p:txBody>
          <a:bodyPr/>
          <a:lstStyle/>
          <a:p>
            <a:r>
              <a:rPr lang="en-GB" dirty="0"/>
              <a:t>Becontree Today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390039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Becontree Today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8" y="1203407"/>
            <a:ext cx="5906532" cy="2731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Today, residents are proud to call the Becontree estate home.</a:t>
            </a:r>
          </a:p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 community recently celebrated 100 years since the estate </a:t>
            </a:r>
            <a:r>
              <a:rPr lang="en-GB" sz="1600">
                <a:latin typeface="Linkpen 17a Print" panose="03050602060000000000" pitchFamily="66" charset="77"/>
              </a:rPr>
              <a:t>welcomed its </a:t>
            </a:r>
            <a:r>
              <a:rPr lang="en-GB" sz="1600" dirty="0">
                <a:latin typeface="Linkpen 17a Print" panose="03050602060000000000" pitchFamily="66" charset="77"/>
              </a:rPr>
              <a:t>first families to the area – with social events, poetry and art being created to honour the legacy of Britain’s first housing estate.</a:t>
            </a:r>
          </a:p>
        </p:txBody>
      </p:sp>
      <p:pic>
        <p:nvPicPr>
          <p:cNvPr id="4" name="Picture 3" descr="The photograph shows what the first block of houses that were erected in the Becontree estate look like today.">
            <a:extLst>
              <a:ext uri="{FF2B5EF4-FFF2-40B4-BE49-F238E27FC236}">
                <a16:creationId xmlns:a16="http://schemas.microsoft.com/office/drawing/2014/main" id="{9A6D5B9A-C87F-7200-252D-2BC9239648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1271" y="426301"/>
            <a:ext cx="5200989" cy="412100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" name="Picture 1" descr="A photo of the blue plaque which sits on the first block of houses that were built in the Becontree estate.">
            <a:extLst>
              <a:ext uri="{FF2B5EF4-FFF2-40B4-BE49-F238E27FC236}">
                <a16:creationId xmlns:a16="http://schemas.microsoft.com/office/drawing/2014/main" id="{B09FBE93-2931-CBC0-8044-2BD7B38E93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1138" y="4023811"/>
            <a:ext cx="3859661" cy="24484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5FC060-2A02-E6A4-72F0-5848F1A2D2FD}"/>
              </a:ext>
            </a:extLst>
          </p:cNvPr>
          <p:cNvSpPr txBox="1"/>
          <p:nvPr/>
        </p:nvSpPr>
        <p:spPr>
          <a:xfrm>
            <a:off x="8780460" y="4341161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900" dirty="0">
                <a:solidFill>
                  <a:schemeClr val="bg1">
                    <a:alpha val="48988"/>
                  </a:schemeClr>
                </a:solidFill>
                <a:cs typeface="Arial" panose="020B0604020202020204" pitchFamily="34" charset="0"/>
              </a:rPr>
              <a:t>© Public Domain from Wikimedia Commons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D2145B-10CD-C0CF-BB44-7A7AA51B5EC6}"/>
              </a:ext>
            </a:extLst>
          </p:cNvPr>
          <p:cNvSpPr txBox="1"/>
          <p:nvPr/>
        </p:nvSpPr>
        <p:spPr>
          <a:xfrm>
            <a:off x="3341002" y="6135897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900" dirty="0">
                <a:solidFill>
                  <a:schemeClr val="bg1">
                    <a:alpha val="32439"/>
                  </a:schemeClr>
                </a:solidFill>
                <a:cs typeface="Arial" panose="020B0604020202020204" pitchFamily="34" charset="0"/>
              </a:rPr>
              <a:t>© Public Domain from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161115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AA90A-8410-8869-FEB7-ACCADD927D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4971" y="-2736617"/>
            <a:ext cx="9144000" cy="2387600"/>
          </a:xfrm>
        </p:spPr>
        <p:txBody>
          <a:bodyPr/>
          <a:lstStyle/>
          <a:p>
            <a:r>
              <a:rPr lang="en-GB" dirty="0"/>
              <a:t>What’s so special about Becontree?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482636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What’s so special about Becontree?</a:t>
            </a:r>
          </a:p>
        </p:txBody>
      </p:sp>
      <p:pic>
        <p:nvPicPr>
          <p:cNvPr id="6" name="Picture 5" descr="A row of houses in Becontree with cars parked on the road side.&#10;">
            <a:extLst>
              <a:ext uri="{FF2B5EF4-FFF2-40B4-BE49-F238E27FC236}">
                <a16:creationId xmlns:a16="http://schemas.microsoft.com/office/drawing/2014/main" id="{4EFBC6F6-6C13-5C10-1B1A-7A38875AA5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24" y="1447612"/>
            <a:ext cx="5378410" cy="35811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C72B08-A90D-2588-9A43-AA71B0DB1F6D}"/>
              </a:ext>
            </a:extLst>
          </p:cNvPr>
          <p:cNvSpPr txBox="1"/>
          <p:nvPr/>
        </p:nvSpPr>
        <p:spPr>
          <a:xfrm>
            <a:off x="592324" y="1447612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© </a:t>
            </a:r>
            <a:r>
              <a:rPr lang="en-GB" sz="900" dirty="0" err="1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Alamy</a:t>
            </a:r>
            <a:r>
              <a:rPr lang="en-GB" sz="900" dirty="0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 D0PB6T</a:t>
            </a:r>
          </a:p>
        </p:txBody>
      </p:sp>
      <p:pic>
        <p:nvPicPr>
          <p:cNvPr id="9" name="Picture 8" descr="Long shot of a row of houses in the Becontree estate.&#10;">
            <a:extLst>
              <a:ext uri="{FF2B5EF4-FFF2-40B4-BE49-F238E27FC236}">
                <a16:creationId xmlns:a16="http://schemas.microsoft.com/office/drawing/2014/main" id="{7286885C-AA01-3EDF-2084-484BEF11AE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971" y="1447612"/>
            <a:ext cx="5392314" cy="358112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E43B69-ECB0-982C-02FB-9D6127EA18F3}"/>
              </a:ext>
            </a:extLst>
          </p:cNvPr>
          <p:cNvSpPr txBox="1"/>
          <p:nvPr/>
        </p:nvSpPr>
        <p:spPr>
          <a:xfrm>
            <a:off x="6196971" y="1447611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© </a:t>
            </a:r>
            <a:r>
              <a:rPr lang="en-GB" sz="900" dirty="0" err="1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Alamy</a:t>
            </a:r>
            <a:r>
              <a:rPr lang="en-GB" sz="900" dirty="0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 BJCW0Y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DF2AA3-F086-0BBB-6432-5B324AC11B3D}"/>
              </a:ext>
            </a:extLst>
          </p:cNvPr>
          <p:cNvSpPr txBox="1">
            <a:spLocks/>
          </p:cNvSpPr>
          <p:nvPr/>
        </p:nvSpPr>
        <p:spPr>
          <a:xfrm>
            <a:off x="436857" y="5306479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700" dirty="0">
                <a:ln w="12700">
                  <a:noFill/>
                </a:ln>
                <a:solidFill>
                  <a:srgbClr val="56AE45"/>
                </a:solidFill>
                <a:latin typeface="Superclarendon Rg" panose="02060605060000020003" pitchFamily="18" charset="77"/>
              </a:rPr>
              <a:t>When and why were the houses built?</a:t>
            </a:r>
          </a:p>
        </p:txBody>
      </p:sp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4904193-9C72-601C-9305-0BE4883177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4717" y="-2545331"/>
            <a:ext cx="9144000" cy="2387600"/>
          </a:xfrm>
        </p:spPr>
        <p:txBody>
          <a:bodyPr/>
          <a:lstStyle/>
          <a:p>
            <a:r>
              <a:rPr lang="en-GB" dirty="0"/>
              <a:t>Overcrowding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482636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Overcrowding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347987"/>
            <a:ext cx="5205887" cy="1500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Once the war had ended, the government recognised that living conditions in London were poor. Families were living in cramped, dirty and rotting homes. </a:t>
            </a:r>
          </a:p>
        </p:txBody>
      </p:sp>
      <p:pic>
        <p:nvPicPr>
          <p:cNvPr id="2" name="Picture 1" descr="A black and white image which shows the crowded living conditions in England after the war.">
            <a:extLst>
              <a:ext uri="{FF2B5EF4-FFF2-40B4-BE49-F238E27FC236}">
                <a16:creationId xmlns:a16="http://schemas.microsoft.com/office/drawing/2014/main" id="{2B7E1BB4-5BC8-ADF2-4895-95B056B3E8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9953" y="471618"/>
            <a:ext cx="5875799" cy="439726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26A9EE-C6BA-1389-7D8E-E6BE0C2FDB79}"/>
              </a:ext>
            </a:extLst>
          </p:cNvPr>
          <p:cNvSpPr txBox="1"/>
          <p:nvPr/>
        </p:nvSpPr>
        <p:spPr>
          <a:xfrm>
            <a:off x="9026706" y="4638051"/>
            <a:ext cx="2671025" cy="230832"/>
          </a:xfrm>
          <a:prstGeom prst="rect">
            <a:avLst/>
          </a:prstGeom>
          <a:noFill/>
          <a:effectLst>
            <a:outerShdw blurRad="27067" dist="6455" dir="5400000" algn="t" rotWithShape="0">
              <a:prstClr val="black">
                <a:alpha val="8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GB" sz="900" dirty="0">
                <a:ln w="12700">
                  <a:noFill/>
                </a:ln>
                <a:solidFill>
                  <a:schemeClr val="bg1"/>
                </a:solidFill>
                <a:effectLst>
                  <a:outerShdw blurRad="50800" dist="38100" dir="840000" algn="bl" rotWithShape="0">
                    <a:prstClr val="black">
                      <a:alpha val="88776"/>
                    </a:prstClr>
                  </a:outerShdw>
                </a:effectLst>
                <a:cs typeface="Arial" panose="020B0604020202020204" pitchFamily="34" charset="0"/>
              </a:rPr>
              <a:t>© Public Domain from Wikimedia Commons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1667CE-4A6C-80D7-DFC5-7B32810983D4}"/>
              </a:ext>
            </a:extLst>
          </p:cNvPr>
          <p:cNvSpPr txBox="1"/>
          <p:nvPr/>
        </p:nvSpPr>
        <p:spPr>
          <a:xfrm>
            <a:off x="494268" y="2991729"/>
            <a:ext cx="5205887" cy="2218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Most families had men who fought in the war, hoping for a better life. However, upon their return, these soldiers faced terrible living conditions, casting a negative light on the government and its ambitions for the country.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1F0677-3C73-852E-D6AF-B6A313E85F95}"/>
              </a:ext>
            </a:extLst>
          </p:cNvPr>
          <p:cNvSpPr txBox="1"/>
          <p:nvPr/>
        </p:nvSpPr>
        <p:spPr>
          <a:xfrm>
            <a:off x="494268" y="5350829"/>
            <a:ext cx="9325211" cy="4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Many cities across the country suffered from the same issues.</a:t>
            </a:r>
          </a:p>
        </p:txBody>
      </p:sp>
    </p:spTree>
    <p:extLst>
      <p:ext uri="{BB962C8B-B14F-4D97-AF65-F5344CB8AC3E}">
        <p14:creationId xmlns:p14="http://schemas.microsoft.com/office/powerpoint/2010/main" val="40752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4" grpId="0" uiExpand="1" build="p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0B6FF-761E-87E0-4DEC-358F5F72DF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2111" y="-2566275"/>
            <a:ext cx="9144000" cy="2387600"/>
          </a:xfrm>
        </p:spPr>
        <p:txBody>
          <a:bodyPr/>
          <a:lstStyle/>
          <a:p>
            <a:r>
              <a:rPr lang="en-GB" dirty="0"/>
              <a:t>Solution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482636"/>
            <a:ext cx="1131828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Solution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347987"/>
            <a:ext cx="11318286" cy="4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Their answer to the problem was to build more homes and to build them quickly.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1667CE-4A6C-80D7-DFC5-7B32810983D4}"/>
              </a:ext>
            </a:extLst>
          </p:cNvPr>
          <p:cNvSpPr txBox="1"/>
          <p:nvPr/>
        </p:nvSpPr>
        <p:spPr>
          <a:xfrm>
            <a:off x="494268" y="1897126"/>
            <a:ext cx="11318286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A new law allowed the London council to purchase land outside of the city (often by compulsory purchase – which means people couldn’t refuse to sell their land) to build the new communities.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1F0677-3C73-852E-D6AF-B6A313E85F95}"/>
              </a:ext>
            </a:extLst>
          </p:cNvPr>
          <p:cNvSpPr txBox="1"/>
          <p:nvPr/>
        </p:nvSpPr>
        <p:spPr>
          <a:xfrm>
            <a:off x="494268" y="3164410"/>
            <a:ext cx="11318286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One area that became very important in the project was in, what is now, Barking and Dagenham.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AED99CFC-0A78-EB67-2F89-085A813C08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95999" y="3960594"/>
            <a:ext cx="1255923" cy="473726"/>
          </a:xfrm>
          <a:prstGeom prst="roundRect">
            <a:avLst/>
          </a:prstGeom>
          <a:solidFill>
            <a:srgbClr val="D2AB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E3FCFC1-6F3F-8B8E-E757-894788E94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68038" y="4470509"/>
            <a:ext cx="1255923" cy="473726"/>
          </a:xfrm>
          <a:prstGeom prst="roundRect">
            <a:avLst/>
          </a:prstGeom>
          <a:solidFill>
            <a:srgbClr val="B793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A03EC0D-06A4-D49C-4CF3-50BC11ECE5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68029" y="4470509"/>
            <a:ext cx="1255923" cy="473726"/>
          </a:xfrm>
          <a:prstGeom prst="roundRect">
            <a:avLst/>
          </a:prstGeom>
          <a:solidFill>
            <a:srgbClr val="C5A1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B916F66-0254-452A-48A8-C368CD4F9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67761" y="4989081"/>
            <a:ext cx="1255923" cy="473726"/>
          </a:xfrm>
          <a:prstGeom prst="roundRect">
            <a:avLst/>
          </a:prstGeom>
          <a:solidFill>
            <a:srgbClr val="D2AB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E36503D-5203-C355-10B3-4BD3DE729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67752" y="4989081"/>
            <a:ext cx="1255923" cy="473726"/>
          </a:xfrm>
          <a:prstGeom prst="roundRect">
            <a:avLst/>
          </a:prstGeom>
          <a:solidFill>
            <a:srgbClr val="C49E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1FFBD02-DC5D-7E9D-86AE-5FDD0A9206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67743" y="4989081"/>
            <a:ext cx="1255923" cy="473726"/>
          </a:xfrm>
          <a:prstGeom prst="roundRect">
            <a:avLst/>
          </a:prstGeom>
          <a:solidFill>
            <a:srgbClr val="B38C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F5ACB8A-CD84-C69D-A193-F14CC020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23702" y="6026226"/>
            <a:ext cx="1255923" cy="473726"/>
          </a:xfrm>
          <a:prstGeom prst="roundRect">
            <a:avLst/>
          </a:prstGeom>
          <a:solidFill>
            <a:srgbClr val="C5A1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B9F5F26-ABB5-FFAF-7EFA-0125F2CAB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3693" y="6026226"/>
            <a:ext cx="1255923" cy="473726"/>
          </a:xfrm>
          <a:prstGeom prst="roundRect">
            <a:avLst/>
          </a:prstGeom>
          <a:solidFill>
            <a:srgbClr val="C49E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044E9E8-572E-13D4-D895-16A3D4FAA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23684" y="6026226"/>
            <a:ext cx="1255923" cy="473726"/>
          </a:xfrm>
          <a:prstGeom prst="roundRect">
            <a:avLst/>
          </a:prstGeom>
          <a:solidFill>
            <a:srgbClr val="D2AB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060313D-B1F8-2508-3918-1CD8F42C8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23675" y="6026226"/>
            <a:ext cx="1255923" cy="473726"/>
          </a:xfrm>
          <a:prstGeom prst="roundRect">
            <a:avLst/>
          </a:prstGeom>
          <a:solidFill>
            <a:srgbClr val="C5A1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27CCFBA-4723-5CBF-0A56-33B87CADC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51663" y="5510013"/>
            <a:ext cx="1255923" cy="473726"/>
          </a:xfrm>
          <a:prstGeom prst="roundRect">
            <a:avLst/>
          </a:prstGeom>
          <a:solidFill>
            <a:srgbClr val="B793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9B015A5-9998-5FFD-EB95-04B9EB0F00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51654" y="5510013"/>
            <a:ext cx="1255923" cy="473726"/>
          </a:xfrm>
          <a:prstGeom prst="roundRect">
            <a:avLst/>
          </a:prstGeom>
          <a:solidFill>
            <a:srgbClr val="C5A1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CBFE244-E6E4-541E-A95D-DEBF5C377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51645" y="5510013"/>
            <a:ext cx="1255923" cy="473726"/>
          </a:xfrm>
          <a:prstGeom prst="roundRect">
            <a:avLst/>
          </a:prstGeom>
          <a:solidFill>
            <a:srgbClr val="C5A1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AFD77D5E-E952-555B-6BF0-54C9EC2E4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23666" y="6026226"/>
            <a:ext cx="1255923" cy="473726"/>
          </a:xfrm>
          <a:prstGeom prst="roundRect">
            <a:avLst/>
          </a:prstGeom>
          <a:solidFill>
            <a:srgbClr val="B38C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B641E54-11CA-F8E0-DBD6-434E9D13E3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51636" y="5510013"/>
            <a:ext cx="1255923" cy="473726"/>
          </a:xfrm>
          <a:prstGeom prst="roundRect">
            <a:avLst/>
          </a:prstGeom>
          <a:solidFill>
            <a:srgbClr val="C49E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4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1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3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4" grpId="0" uiExpand="1" build="p"/>
      <p:bldP spid="6" grpId="0" uiExpand="1" build="p"/>
      <p:bldP spid="25" grpId="0" animBg="1"/>
      <p:bldP spid="23" grpId="0" animBg="1"/>
      <p:bldP spid="24" grpId="0" animBg="1"/>
      <p:bldP spid="17" grpId="0" animBg="1"/>
      <p:bldP spid="18" grpId="0" animBg="1"/>
      <p:bldP spid="19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7AA105-032E-21B8-B041-D8E8DA68F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614622"/>
            <a:ext cx="9144000" cy="2387600"/>
          </a:xfrm>
        </p:spPr>
        <p:txBody>
          <a:bodyPr/>
          <a:lstStyle/>
          <a:p>
            <a:r>
              <a:rPr lang="en-GB" dirty="0"/>
              <a:t>Becontree Development</a:t>
            </a:r>
          </a:p>
        </p:txBody>
      </p:sp>
      <p:pic>
        <p:nvPicPr>
          <p:cNvPr id="2" name="Picture 1" descr="A map which was drawn up in 1923 and shows the plan for the Becontree estate.">
            <a:extLst>
              <a:ext uri="{FF2B5EF4-FFF2-40B4-BE49-F238E27FC236}">
                <a16:creationId xmlns:a16="http://schemas.microsoft.com/office/drawing/2014/main" id="{130C0ADE-5C4D-F78A-C756-BA95EBC4B0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617" y="406771"/>
            <a:ext cx="3713603" cy="56965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47D00E-17FF-8212-0234-FBEC35C83FE8}"/>
              </a:ext>
            </a:extLst>
          </p:cNvPr>
          <p:cNvSpPr txBox="1"/>
          <p:nvPr/>
        </p:nvSpPr>
        <p:spPr>
          <a:xfrm rot="5400000">
            <a:off x="2901435" y="1915980"/>
            <a:ext cx="2626366" cy="2308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900" dirty="0">
                <a:ln w="12700">
                  <a:noFill/>
                </a:ln>
                <a:cs typeface="Arial" panose="020B0604020202020204" pitchFamily="34" charset="0"/>
              </a:rPr>
              <a:t>© L.C.C Housing Work at Becontree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1874C3B-AD89-F9BB-8C62-5F094007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98" y="460433"/>
            <a:ext cx="362802" cy="25778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894FA6-9B0A-F93D-18C8-C9CA1331B72B}"/>
              </a:ext>
            </a:extLst>
          </p:cNvPr>
          <p:cNvSpPr txBox="1"/>
          <p:nvPr/>
        </p:nvSpPr>
        <p:spPr>
          <a:xfrm>
            <a:off x="5016500" y="409489"/>
            <a:ext cx="5543873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20"/>
              </a:lnSpc>
              <a:spcBef>
                <a:spcPts val="1200"/>
              </a:spcBef>
            </a:pPr>
            <a:r>
              <a:rPr lang="en-GB" sz="1300" dirty="0">
                <a:latin typeface="Linkpen 17a Print" panose="03050602060000000000" pitchFamily="66" charset="77"/>
              </a:rPr>
              <a:t>Map of the Becontree Estate during development, 1923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653698" y="1215342"/>
            <a:ext cx="6453883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At the time, most of the land was being used for farming, with a few cottages scattered around the fields.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349791-8562-D8C8-B3A3-51D8820C032E}"/>
              </a:ext>
            </a:extLst>
          </p:cNvPr>
          <p:cNvSpPr txBox="1"/>
          <p:nvPr/>
        </p:nvSpPr>
        <p:spPr>
          <a:xfrm>
            <a:off x="4653698" y="2517480"/>
            <a:ext cx="6642100" cy="1500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 location was perfect for a new community, with links to the River Thames, a railway line and a growing number of factories popping up in the Dagenham dock area (such as Ford).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133F90-A96B-7E4C-4B17-31D14C61EE8E}"/>
              </a:ext>
            </a:extLst>
          </p:cNvPr>
          <p:cNvSpPr txBox="1"/>
          <p:nvPr/>
        </p:nvSpPr>
        <p:spPr>
          <a:xfrm>
            <a:off x="4653698" y="4188523"/>
            <a:ext cx="6642100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 government realised that the area could support large amounts of people working and living close by.</a:t>
            </a:r>
          </a:p>
        </p:txBody>
      </p:sp>
    </p:spTree>
    <p:extLst>
      <p:ext uri="{BB962C8B-B14F-4D97-AF65-F5344CB8AC3E}">
        <p14:creationId xmlns:p14="http://schemas.microsoft.com/office/powerpoint/2010/main" val="419416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8" grpId="0" uiExpand="1" build="p"/>
      <p:bldP spid="22" grpId="0" uiExpand="1" build="p"/>
      <p:bldP spid="2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CFAA3-9AC1-0FCE-A362-6AEB8F452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6863" y="-2637995"/>
            <a:ext cx="9144000" cy="2387600"/>
          </a:xfrm>
        </p:spPr>
        <p:txBody>
          <a:bodyPr/>
          <a:lstStyle/>
          <a:p>
            <a:r>
              <a:rPr lang="en-GB" dirty="0"/>
              <a:t>Building an estate for heroes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2667B7-F435-5355-6FCB-7A982643A194}"/>
              </a:ext>
            </a:extLst>
          </p:cNvPr>
          <p:cNvSpPr txBox="1">
            <a:spLocks/>
          </p:cNvSpPr>
          <p:nvPr/>
        </p:nvSpPr>
        <p:spPr>
          <a:xfrm>
            <a:off x="369506" y="376629"/>
            <a:ext cx="5716555" cy="13384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Building an Estate for Heroes</a:t>
            </a:r>
          </a:p>
        </p:txBody>
      </p:sp>
      <p:pic>
        <p:nvPicPr>
          <p:cNvPr id="4" name="Picture 3" descr="An aerial view of the Becontree Estate after it was completed.">
            <a:extLst>
              <a:ext uri="{FF2B5EF4-FFF2-40B4-BE49-F238E27FC236}">
                <a16:creationId xmlns:a16="http://schemas.microsoft.com/office/drawing/2014/main" id="{1DC09A6E-5D8E-3D91-7163-1BE418E4A0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833" y="425665"/>
            <a:ext cx="5543873" cy="328065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369506" y="1738252"/>
            <a:ext cx="5716555" cy="662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2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Known as the ‘Homes for Heroes’, work quickly began on building the estate in 1921.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682D84-2B3D-79B8-6C88-913D2264CAF0}"/>
              </a:ext>
            </a:extLst>
          </p:cNvPr>
          <p:cNvSpPr txBox="1"/>
          <p:nvPr/>
        </p:nvSpPr>
        <p:spPr>
          <a:xfrm>
            <a:off x="369505" y="2529062"/>
            <a:ext cx="5716555" cy="125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2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The design was unique with 91 different types of houses being built. Some shared front porches and were arranged in cul-de-sacs to foster a sense of community and togetherness amongst its residents.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47D00E-17FF-8212-0234-FBEC35C83FE8}"/>
              </a:ext>
            </a:extLst>
          </p:cNvPr>
          <p:cNvSpPr txBox="1"/>
          <p:nvPr/>
        </p:nvSpPr>
        <p:spPr>
          <a:xfrm>
            <a:off x="6168863" y="3369841"/>
            <a:ext cx="124312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900" dirty="0">
                <a:ln w="12700">
                  <a:noFill/>
                </a:ln>
                <a:solidFill>
                  <a:schemeClr val="bg1"/>
                </a:solidFill>
                <a:cs typeface="Arial" panose="020B0604020202020204" pitchFamily="34" charset="0"/>
              </a:rPr>
              <a:t>© London Metropolitan Archives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1874C3B-AD89-F9BB-8C62-5F094007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833" y="3846198"/>
            <a:ext cx="362802" cy="2577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7BF1D6-09C6-1CDB-6EB0-099F760D50BD}"/>
              </a:ext>
            </a:extLst>
          </p:cNvPr>
          <p:cNvSpPr txBox="1"/>
          <p:nvPr/>
        </p:nvSpPr>
        <p:spPr>
          <a:xfrm>
            <a:off x="369504" y="3909777"/>
            <a:ext cx="5716555" cy="662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2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Eventually, shops, schools and community halls were added to the estate.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894FA6-9B0A-F93D-18C8-C9CA1331B72B}"/>
              </a:ext>
            </a:extLst>
          </p:cNvPr>
          <p:cNvSpPr txBox="1"/>
          <p:nvPr/>
        </p:nvSpPr>
        <p:spPr>
          <a:xfrm>
            <a:off x="6548635" y="3783679"/>
            <a:ext cx="5181071" cy="626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20"/>
              </a:lnSpc>
              <a:spcBef>
                <a:spcPts val="1200"/>
              </a:spcBef>
            </a:pPr>
            <a:r>
              <a:rPr lang="en-GB" sz="1200" dirty="0">
                <a:latin typeface="Linkpen 17a Print" panose="03050602060000000000" pitchFamily="66" charset="77"/>
              </a:rPr>
              <a:t>The estate would eventually cover four square miles and it became the largest housing estate in the world, housing almost 120,000 people </a:t>
            </a:r>
            <a:r>
              <a:rPr lang="en-GB" sz="1200">
                <a:latin typeface="Linkpen 17a Print" panose="03050602060000000000" pitchFamily="66" charset="77"/>
              </a:rPr>
              <a:t>at its peak.</a:t>
            </a:r>
            <a:endParaRPr lang="en-GB" sz="1200" dirty="0">
              <a:latin typeface="Linkpen 17a Print" panose="03050602060000000000" pitchFamily="66" charset="77"/>
            </a:endParaRPr>
          </a:p>
        </p:txBody>
      </p:sp>
      <p:pic>
        <p:nvPicPr>
          <p:cNvPr id="9" name="Picture 8" descr="The image shows a timeline which begins in AD 1900 and goes up in increments of 10. It ends on AD 2020. &#10;&#10;The first timeline marker reads:&#10;1919. The housing and planning act is signed.&#10;&#10;The second timeline marker reads:&#10;1921. The first set of homes were completed.&#10;&#10;The third timeline marker reads:&#10;1935. A ceremony takes place to celebrate completion of the estate.&#10;&#10;The last marker reads: You are here and points to the end of the timeline.">
            <a:extLst>
              <a:ext uri="{FF2B5EF4-FFF2-40B4-BE49-F238E27FC236}">
                <a16:creationId xmlns:a16="http://schemas.microsoft.com/office/drawing/2014/main" id="{8C4BC1D9-12AD-D5CE-05EA-CE9D1CCD76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4992"/>
          <a:stretch/>
        </p:blipFill>
        <p:spPr>
          <a:xfrm>
            <a:off x="0" y="4457388"/>
            <a:ext cx="12193279" cy="240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9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6" grpId="0" uiExpand="1" build="p"/>
      <p:bldP spid="7" grpId="0" uiExpand="1" build="p"/>
      <p:bldP spid="2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C0AFEA-C65D-D038-3277-5ED24C2D2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3604" y="-2552077"/>
            <a:ext cx="9144000" cy="2387600"/>
          </a:xfrm>
        </p:spPr>
        <p:txBody>
          <a:bodyPr/>
          <a:lstStyle/>
          <a:p>
            <a:r>
              <a:rPr lang="en-GB" dirty="0"/>
              <a:t>Dreams came true!</a:t>
            </a:r>
          </a:p>
        </p:txBody>
      </p:sp>
      <p:pic>
        <p:nvPicPr>
          <p:cNvPr id="2" name="Picture 1" descr="A picture taken shortly after a resident moved in to a house on the Becontree estate. He stands proudly infront of a garden.&#10;">
            <a:extLst>
              <a:ext uri="{FF2B5EF4-FFF2-40B4-BE49-F238E27FC236}">
                <a16:creationId xmlns:a16="http://schemas.microsoft.com/office/drawing/2014/main" id="{7A772C80-B303-98FB-F96F-F4459F07E4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59" y="428993"/>
            <a:ext cx="5060126" cy="565713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61D8C0-4C3F-34A0-611B-9FA3B5E1C981}"/>
              </a:ext>
            </a:extLst>
          </p:cNvPr>
          <p:cNvSpPr txBox="1"/>
          <p:nvPr/>
        </p:nvSpPr>
        <p:spPr>
          <a:xfrm>
            <a:off x="466559" y="428993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tx1">
                    <a:alpha val="44000"/>
                  </a:schemeClr>
                </a:solidFill>
                <a:cs typeface="Arial" panose="020B0604020202020204" pitchFamily="34" charset="0"/>
              </a:rPr>
              <a:t>© </a:t>
            </a:r>
            <a:r>
              <a:rPr lang="en-GB" sz="900" dirty="0" err="1">
                <a:solidFill>
                  <a:schemeClr val="tx1">
                    <a:alpha val="44000"/>
                  </a:schemeClr>
                </a:solidFill>
                <a:cs typeface="Arial" panose="020B0604020202020204" pitchFamily="34" charset="0"/>
              </a:rPr>
              <a:t>Alamy</a:t>
            </a:r>
            <a:r>
              <a:rPr lang="en-GB" sz="900" dirty="0">
                <a:solidFill>
                  <a:schemeClr val="tx1">
                    <a:alpha val="44000"/>
                  </a:schemeClr>
                </a:solidFill>
                <a:cs typeface="Arial" panose="020B0604020202020204" pitchFamily="34" charset="0"/>
              </a:rPr>
              <a:t> HT0RWF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5694217" y="425123"/>
            <a:ext cx="619298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Dreams came true!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694216" y="1170877"/>
            <a:ext cx="6192981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The homes were a vast improvement on what people were used to living 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73A857-1F1D-9175-BFF2-314830470472}"/>
              </a:ext>
            </a:extLst>
          </p:cNvPr>
          <p:cNvSpPr txBox="1"/>
          <p:nvPr/>
        </p:nvSpPr>
        <p:spPr>
          <a:xfrm>
            <a:off x="5694217" y="2036143"/>
            <a:ext cx="4867440" cy="4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b="1" dirty="0">
                <a:latin typeface="Linkpen 17a Print" panose="03050602060000000000" pitchFamily="66" charset="77"/>
              </a:rPr>
              <a:t>Almost every home had:</a:t>
            </a:r>
          </a:p>
        </p:txBody>
      </p:sp>
      <p:pic>
        <p:nvPicPr>
          <p:cNvPr id="17" name="Picture 16" descr="An icon which shows a tree with a fence in the background.">
            <a:extLst>
              <a:ext uri="{FF2B5EF4-FFF2-40B4-BE49-F238E27FC236}">
                <a16:creationId xmlns:a16="http://schemas.microsoft.com/office/drawing/2014/main" id="{82C6A73E-8C9B-E092-483D-08A8D42906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4218" y="2577062"/>
            <a:ext cx="1199865" cy="119986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8253EC2-0C66-7B19-E78E-6DE5F62EEB5F}"/>
              </a:ext>
            </a:extLst>
          </p:cNvPr>
          <p:cNvSpPr txBox="1"/>
          <p:nvPr/>
        </p:nvSpPr>
        <p:spPr>
          <a:xfrm>
            <a:off x="6894081" y="2867088"/>
            <a:ext cx="1431772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Private gardens</a:t>
            </a:r>
          </a:p>
        </p:txBody>
      </p:sp>
      <p:pic>
        <p:nvPicPr>
          <p:cNvPr id="19" name="Picture 18" descr="An icon which shows white cupboards.&#10;">
            <a:extLst>
              <a:ext uri="{FF2B5EF4-FFF2-40B4-BE49-F238E27FC236}">
                <a16:creationId xmlns:a16="http://schemas.microsoft.com/office/drawing/2014/main" id="{EDD2597F-16D2-196A-465E-579B0B83C5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513" y="2577062"/>
            <a:ext cx="1199865" cy="119986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3E1FA54-1D53-9C37-8DE5-9BAD7E67A94B}"/>
              </a:ext>
            </a:extLst>
          </p:cNvPr>
          <p:cNvSpPr txBox="1"/>
          <p:nvPr/>
        </p:nvSpPr>
        <p:spPr>
          <a:xfrm>
            <a:off x="9506225" y="2847258"/>
            <a:ext cx="1431772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Plenty of storage</a:t>
            </a:r>
          </a:p>
        </p:txBody>
      </p:sp>
      <p:pic>
        <p:nvPicPr>
          <p:cNvPr id="13" name="Picture 12" descr="An icon which shows a  bed with a pink blanket and a yellow and pink blanket.&#10;">
            <a:extLst>
              <a:ext uri="{FF2B5EF4-FFF2-40B4-BE49-F238E27FC236}">
                <a16:creationId xmlns:a16="http://schemas.microsoft.com/office/drawing/2014/main" id="{9AF91C04-19A4-0058-4E74-8BFBF3A1A8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4216" y="3846309"/>
            <a:ext cx="1199865" cy="119986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63CD032-5762-73EB-B674-EF0FC26451CD}"/>
              </a:ext>
            </a:extLst>
          </p:cNvPr>
          <p:cNvSpPr txBox="1"/>
          <p:nvPr/>
        </p:nvSpPr>
        <p:spPr>
          <a:xfrm>
            <a:off x="6886465" y="4159944"/>
            <a:ext cx="1431772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Multiple bedrooms</a:t>
            </a:r>
          </a:p>
        </p:txBody>
      </p:sp>
      <p:pic>
        <p:nvPicPr>
          <p:cNvPr id="9" name="Picture 8" descr="An icon which shows a power switch and a blue stream of water coming out of a tap.&#10;">
            <a:extLst>
              <a:ext uri="{FF2B5EF4-FFF2-40B4-BE49-F238E27FC236}">
                <a16:creationId xmlns:a16="http://schemas.microsoft.com/office/drawing/2014/main" id="{A1093C39-9B82-5D85-46BA-8B11D372982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512" y="3846308"/>
            <a:ext cx="1199865" cy="119986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51DB8A6-13AB-A9E1-73C3-412FB380AAF5}"/>
              </a:ext>
            </a:extLst>
          </p:cNvPr>
          <p:cNvSpPr txBox="1"/>
          <p:nvPr/>
        </p:nvSpPr>
        <p:spPr>
          <a:xfrm>
            <a:off x="9498608" y="4140114"/>
            <a:ext cx="1867729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Electricity and running water</a:t>
            </a:r>
          </a:p>
        </p:txBody>
      </p:sp>
      <p:pic>
        <p:nvPicPr>
          <p:cNvPr id="11" name="Picture 10" descr="An icon which shows a cartoon of a toilet.">
            <a:extLst>
              <a:ext uri="{FF2B5EF4-FFF2-40B4-BE49-F238E27FC236}">
                <a16:creationId xmlns:a16="http://schemas.microsoft.com/office/drawing/2014/main" id="{E8DB6356-1147-1510-379F-2F299AD2AE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4216" y="5115557"/>
            <a:ext cx="1199865" cy="119986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3B6BFA5-9441-2BB3-F911-C103EFF50715}"/>
              </a:ext>
            </a:extLst>
          </p:cNvPr>
          <p:cNvSpPr txBox="1"/>
          <p:nvPr/>
        </p:nvSpPr>
        <p:spPr>
          <a:xfrm>
            <a:off x="6886465" y="5429189"/>
            <a:ext cx="1431772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Indoor bathroom</a:t>
            </a:r>
          </a:p>
        </p:txBody>
      </p:sp>
      <p:pic>
        <p:nvPicPr>
          <p:cNvPr id="15" name="Picture 14" descr="An icon which shows a colourful chair.">
            <a:extLst>
              <a:ext uri="{FF2B5EF4-FFF2-40B4-BE49-F238E27FC236}">
                <a16:creationId xmlns:a16="http://schemas.microsoft.com/office/drawing/2014/main" id="{07E33C57-B506-E278-B3F1-8951A7224DB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128" y="5115554"/>
            <a:ext cx="1199865" cy="119986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D85DB51-FB3A-EF8D-C1F0-2CBCD9485866}"/>
              </a:ext>
            </a:extLst>
          </p:cNvPr>
          <p:cNvSpPr txBox="1"/>
          <p:nvPr/>
        </p:nvSpPr>
        <p:spPr>
          <a:xfrm>
            <a:off x="9498609" y="5409359"/>
            <a:ext cx="1431772" cy="572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40"/>
              </a:lnSpc>
              <a:spcBef>
                <a:spcPts val="1200"/>
              </a:spcBef>
            </a:pPr>
            <a:r>
              <a:rPr lang="en-GB" sz="1400" dirty="0">
                <a:latin typeface="Linkpen 17a Print" panose="03050602060000000000" pitchFamily="66" charset="77"/>
              </a:rPr>
              <a:t>One or two living rooms</a:t>
            </a:r>
          </a:p>
        </p:txBody>
      </p:sp>
    </p:spTree>
    <p:extLst>
      <p:ext uri="{BB962C8B-B14F-4D97-AF65-F5344CB8AC3E}">
        <p14:creationId xmlns:p14="http://schemas.microsoft.com/office/powerpoint/2010/main" val="128391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4" grpId="0" uiExpand="1" build="p"/>
      <p:bldP spid="20" grpId="0"/>
      <p:bldP spid="26" grpId="0"/>
      <p:bldP spid="21" grpId="0"/>
      <p:bldP spid="27" grpId="0"/>
      <p:bldP spid="2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33757E-1916-695C-F4BB-09F598F060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7420" y="-2748768"/>
            <a:ext cx="9144000" cy="2387600"/>
          </a:xfrm>
        </p:spPr>
        <p:txBody>
          <a:bodyPr/>
          <a:lstStyle/>
          <a:p>
            <a:r>
              <a:rPr lang="en-GB" dirty="0"/>
              <a:t>Famous Visitors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378463"/>
            <a:ext cx="4251351" cy="12998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Famous Visitors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729534"/>
            <a:ext cx="3093883" cy="1500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King George V visited the estate to praise its progress and success in June, 1923. </a:t>
            </a:r>
          </a:p>
        </p:txBody>
      </p:sp>
      <p:pic>
        <p:nvPicPr>
          <p:cNvPr id="2" name="Picture 1" descr="The image shows a plaque which reads: Their majesties, King George V and Queen Mary when visiting Becontree on Tuesday 12th June 1923, took tea in this cottage and planted two trees on the adjacent green.">
            <a:extLst>
              <a:ext uri="{FF2B5EF4-FFF2-40B4-BE49-F238E27FC236}">
                <a16:creationId xmlns:a16="http://schemas.microsoft.com/office/drawing/2014/main" id="{254F0964-11D0-2A33-1628-25D1ABEFF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048" y="403120"/>
            <a:ext cx="7982258" cy="60054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DF28CF-6CBF-FCDF-2305-BB50DC5FE942}"/>
              </a:ext>
            </a:extLst>
          </p:cNvPr>
          <p:cNvSpPr txBox="1"/>
          <p:nvPr/>
        </p:nvSpPr>
        <p:spPr>
          <a:xfrm>
            <a:off x="3727048" y="426270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>
                    <a:alpha val="44000"/>
                  </a:schemeClr>
                </a:solidFill>
                <a:cs typeface="Arial" panose="020B0604020202020204" pitchFamily="34" charset="0"/>
              </a:rPr>
              <a:t>© Public Domain from Wikimedia Commons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19E43E-759A-3FE5-5340-0D2947D43F4C}"/>
              </a:ext>
            </a:extLst>
          </p:cNvPr>
          <p:cNvSpPr txBox="1"/>
          <p:nvPr/>
        </p:nvSpPr>
        <p:spPr>
          <a:xfrm>
            <a:off x="494269" y="3304824"/>
            <a:ext cx="3093883" cy="1859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Crowds of local residents, who had already moved in, gathered to see the royal visitor.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FA26D9-8455-BF91-9660-120BB819A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67686" y="5347504"/>
            <a:ext cx="1625594" cy="151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0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667E4-DA6C-00CD-22EC-16F853FA1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82127"/>
            <a:ext cx="9144000" cy="2387600"/>
          </a:xfrm>
        </p:spPr>
        <p:txBody>
          <a:bodyPr/>
          <a:lstStyle/>
          <a:p>
            <a:r>
              <a:rPr lang="en-GB" dirty="0"/>
              <a:t>Gandhi</a:t>
            </a:r>
          </a:p>
        </p:txBody>
      </p:sp>
      <p:pic>
        <p:nvPicPr>
          <p:cNvPr id="6" name="Picture 5" descr="A group of people standing next to a tree that has just been planted. Gandhi stands amongst them with a smile.&#10;">
            <a:extLst>
              <a:ext uri="{FF2B5EF4-FFF2-40B4-BE49-F238E27FC236}">
                <a16:creationId xmlns:a16="http://schemas.microsoft.com/office/drawing/2014/main" id="{BFB0568A-6D74-83E5-0E6B-90534CBBB0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20"/>
            <a:ext cx="12192000" cy="68565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DF28CF-6CBF-FCDF-2305-BB50DC5FE942}"/>
              </a:ext>
            </a:extLst>
          </p:cNvPr>
          <p:cNvSpPr txBox="1"/>
          <p:nvPr/>
        </p:nvSpPr>
        <p:spPr>
          <a:xfrm>
            <a:off x="300941" y="275799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>
                    <a:alpha val="82399"/>
                  </a:schemeClr>
                </a:solidFill>
                <a:cs typeface="Arial" panose="020B0604020202020204" pitchFamily="34" charset="0"/>
              </a:rPr>
              <a:t>© </a:t>
            </a:r>
            <a:r>
              <a:rPr lang="en-GB" sz="900" dirty="0" err="1">
                <a:solidFill>
                  <a:schemeClr val="bg1">
                    <a:alpha val="82399"/>
                  </a:schemeClr>
                </a:solidFill>
                <a:cs typeface="Arial" panose="020B0604020202020204" pitchFamily="34" charset="0"/>
              </a:rPr>
              <a:t>Alamy</a:t>
            </a:r>
            <a:r>
              <a:rPr lang="en-GB" sz="900" dirty="0">
                <a:solidFill>
                  <a:schemeClr val="bg1">
                    <a:alpha val="82399"/>
                  </a:schemeClr>
                </a:solidFill>
                <a:cs typeface="Arial" panose="020B0604020202020204" pitchFamily="34" charset="0"/>
              </a:rPr>
              <a:t> BEDHRH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9306045" y="391215"/>
            <a:ext cx="2488557" cy="4013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20"/>
              </a:lnSpc>
              <a:spcBef>
                <a:spcPts val="1200"/>
              </a:spcBef>
            </a:pPr>
            <a:r>
              <a:rPr lang="en-GB" sz="1600" dirty="0">
                <a:latin typeface="Linkpen 17a Print" panose="03050602060000000000" pitchFamily="66" charset="77"/>
              </a:rPr>
              <a:t>When the civil rights hero, Gandhi, visited England in 1931, he turned down a stay at the Savoy, </a:t>
            </a:r>
            <a:r>
              <a:rPr lang="en-GB" sz="1600">
                <a:latin typeface="Linkpen 17a Print" panose="03050602060000000000" pitchFamily="66" charset="77"/>
              </a:rPr>
              <a:t>a luxury hotel, </a:t>
            </a:r>
            <a:r>
              <a:rPr lang="en-GB" sz="1600" dirty="0">
                <a:latin typeface="Linkpen 17a Print" panose="03050602060000000000" pitchFamily="66" charset="77"/>
              </a:rPr>
              <a:t>to instead stay in the new Becontree estate as he found it inspirational.</a:t>
            </a:r>
          </a:p>
        </p:txBody>
      </p:sp>
    </p:spTree>
    <p:extLst>
      <p:ext uri="{BB962C8B-B14F-4D97-AF65-F5344CB8AC3E}">
        <p14:creationId xmlns:p14="http://schemas.microsoft.com/office/powerpoint/2010/main" val="156017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837</Words>
  <Application>Microsoft Office PowerPoint</Application>
  <PresentationFormat>Widescreen</PresentationFormat>
  <Paragraphs>80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Superclarendon Rg</vt:lpstr>
      <vt:lpstr>Calibri</vt:lpstr>
      <vt:lpstr>Linkpen 17a Print</vt:lpstr>
      <vt:lpstr>Calibri Light</vt:lpstr>
      <vt:lpstr>Office Theme</vt:lpstr>
      <vt:lpstr>Homes for Heroes – The Becontree Estate</vt:lpstr>
      <vt:lpstr>What’s so special about Becontree?</vt:lpstr>
      <vt:lpstr>Overcrowding</vt:lpstr>
      <vt:lpstr>Solution</vt:lpstr>
      <vt:lpstr>Becontree Development</vt:lpstr>
      <vt:lpstr>Building an estate for heroes</vt:lpstr>
      <vt:lpstr>Dreams came true!</vt:lpstr>
      <vt:lpstr>Famous Visitors</vt:lpstr>
      <vt:lpstr>Gandhi</vt:lpstr>
      <vt:lpstr>Plenty of Rules</vt:lpstr>
      <vt:lpstr>An important piece of history</vt:lpstr>
      <vt:lpstr>Becontree Today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19</cp:revision>
  <dcterms:created xsi:type="dcterms:W3CDTF">2023-08-09T09:36:11Z</dcterms:created>
  <dcterms:modified xsi:type="dcterms:W3CDTF">2023-09-21T10:54:18Z</dcterms:modified>
</cp:coreProperties>
</file>